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85" r:id="rId6"/>
    <p:sldId id="271" r:id="rId7"/>
    <p:sldId id="264" r:id="rId8"/>
    <p:sldId id="262" r:id="rId9"/>
    <p:sldId id="283" r:id="rId10"/>
    <p:sldId id="284" r:id="rId11"/>
    <p:sldId id="281" r:id="rId12"/>
    <p:sldId id="265" r:id="rId13"/>
    <p:sldId id="266" r:id="rId14"/>
    <p:sldId id="275" r:id="rId15"/>
    <p:sldId id="267" r:id="rId16"/>
    <p:sldId id="268" r:id="rId17"/>
    <p:sldId id="269" r:id="rId18"/>
    <p:sldId id="277" r:id="rId19"/>
    <p:sldId id="273" r:id="rId20"/>
    <p:sldId id="274" r:id="rId21"/>
    <p:sldId id="278" r:id="rId22"/>
    <p:sldId id="276" r:id="rId23"/>
    <p:sldId id="261"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471" autoAdjust="0"/>
    <p:restoredTop sz="84221" autoAdjust="0"/>
  </p:normalViewPr>
  <p:slideViewPr>
    <p:cSldViewPr>
      <p:cViewPr>
        <p:scale>
          <a:sx n="75" d="100"/>
          <a:sy n="75" d="100"/>
        </p:scale>
        <p:origin x="-342" y="492"/>
      </p:cViewPr>
      <p:guideLst>
        <p:guide orient="horz" pos="2160"/>
        <p:guide pos="2880"/>
      </p:guideLst>
    </p:cSldViewPr>
  </p:slideViewPr>
  <p:notesTextViewPr>
    <p:cViewPr>
      <p:scale>
        <a:sx n="300" d="100"/>
        <a:sy n="300" d="100"/>
      </p:scale>
      <p:origin x="0" y="0"/>
    </p:cViewPr>
  </p:notesTextViewPr>
  <p:notesViewPr>
    <p:cSldViewPr>
      <p:cViewPr>
        <p:scale>
          <a:sx n="80" d="100"/>
          <a:sy n="80" d="100"/>
        </p:scale>
        <p:origin x="-1200" y="35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vmlDrawing" Target="../drawings/vmlDrawing4.v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777" cy="3970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8D1724-6C34-4443-9231-61C37C01642E}" type="datetimeFigureOut">
              <a:rPr lang="en-US" smtClean="0"/>
              <a:pPr/>
              <a:t>6/10/2010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Travel Safety</a:t>
            </a:r>
          </a:p>
          <a:p>
            <a:r>
              <a:rPr lang="en-US" dirty="0" smtClean="0"/>
              <a:t>UCOP June 2010 Safety Meeting</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6FDF58-6A6C-4AA6-820C-8C1BD0B6C950}" type="slidenum">
              <a:rPr lang="en-US" smtClean="0"/>
              <a:pPr/>
              <a:t>‹#›</a:t>
            </a:fld>
            <a:endParaRPr lang="en-US"/>
          </a:p>
        </p:txBody>
      </p:sp>
      <p:graphicFrame>
        <p:nvGraphicFramePr>
          <p:cNvPr id="60418" name="Object 2"/>
          <p:cNvGraphicFramePr>
            <a:graphicFrameLocks noChangeAspect="1"/>
          </p:cNvGraphicFramePr>
          <p:nvPr/>
        </p:nvGraphicFramePr>
        <p:xfrm>
          <a:off x="9525" y="0"/>
          <a:ext cx="752475" cy="628048"/>
        </p:xfrm>
        <a:graphic>
          <a:graphicData uri="http://schemas.openxmlformats.org/presentationml/2006/ole">
            <p:oleObj spid="_x0000_s60418" name="Acrobat Document" r:id="rId3" imgW="1953000" imgH="1332000" progId="AcroExch.Document.7">
              <p:embed/>
            </p:oleObj>
          </a:graphicData>
        </a:graphic>
      </p:graphicFrame>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vmlDrawing" Target="../drawings/vmlDrawing3.v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88E73-DEED-47E6-8BF7-AFB292A6586B}" type="datetimeFigureOut">
              <a:rPr lang="en-US" smtClean="0"/>
              <a:pPr/>
              <a:t>6/10/2010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Travel Safety</a:t>
            </a:r>
          </a:p>
          <a:p>
            <a:r>
              <a:rPr lang="en-US" dirty="0" smtClean="0"/>
              <a:t>UCOP June 2010 Safety Meeting</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0BBF9-01B4-4CF1-B1AD-14933AA8B9AE}" type="slidenum">
              <a:rPr lang="en-US" smtClean="0"/>
              <a:pPr/>
              <a:t>‹#›</a:t>
            </a:fld>
            <a:endParaRPr lang="en-US"/>
          </a:p>
        </p:txBody>
      </p:sp>
      <p:graphicFrame>
        <p:nvGraphicFramePr>
          <p:cNvPr id="46081" name="Object 1"/>
          <p:cNvGraphicFramePr>
            <a:graphicFrameLocks noChangeAspect="1"/>
          </p:cNvGraphicFramePr>
          <p:nvPr/>
        </p:nvGraphicFramePr>
        <p:xfrm>
          <a:off x="9525" y="0"/>
          <a:ext cx="760413" cy="519113"/>
        </p:xfrm>
        <a:graphic>
          <a:graphicData uri="http://schemas.openxmlformats.org/presentationml/2006/ole">
            <p:oleObj spid="_x0000_s46081" name="Acrobat Document" r:id="rId3" imgW="1953000" imgH="1332000" progId="AcroExch.Document.7">
              <p:embed/>
            </p:oleObj>
          </a:graphicData>
        </a:graphic>
      </p:graphicFrame>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June 2010 Safety Meeting topic is Travel Safety.  </a:t>
            </a:r>
          </a:p>
          <a:p>
            <a:endParaRPr lang="en-US" sz="1800" dirty="0" smtClean="0"/>
          </a:p>
          <a:p>
            <a:r>
              <a:rPr lang="en-US" sz="1800" dirty="0" smtClean="0"/>
              <a:t>Many UCOP employees are required to travel.  This training will provide UCOP employees with information to plan and prepare their trip to minimize the risk of injury .  The training will also address recommended actions to take while on travel to minimize the probably of becoming a victim of a crime.</a:t>
            </a:r>
          </a:p>
          <a:p>
            <a:endParaRPr lang="en-US" sz="1800" dirty="0" smtClean="0"/>
          </a:p>
          <a:p>
            <a:r>
              <a:rPr lang="en-US" sz="1800" dirty="0" smtClean="0"/>
              <a:t>Also, June is the beginning of summer, and many UCOP employees may be taking trips with families, friends, and relatives.  Information in this training module will also help make your personal travels safer for all members of your family.</a:t>
            </a:r>
            <a:endParaRPr lang="en-US" sz="18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sz="1600" dirty="0" smtClean="0"/>
              <a:t>These tips help prevent blood pooling in the lower leg--blood pooling is a big factor in blood clots. Compression stockings and socks are sold for both men and women in many sizes and styles. Look for these online, at medical supply stores, in pharmacies</a:t>
            </a:r>
            <a:r>
              <a:rPr lang="en-US" sz="1600" baseline="0" dirty="0" smtClean="0"/>
              <a:t> </a:t>
            </a:r>
            <a:r>
              <a:rPr lang="en-US" sz="1600" dirty="0" smtClean="0"/>
              <a:t>and at some department stores</a:t>
            </a:r>
          </a:p>
          <a:p>
            <a:pPr marL="228600" indent="-228600">
              <a:buAutoNum type="arabicPeriod"/>
            </a:pPr>
            <a:r>
              <a:rPr lang="en-US" sz="1600" dirty="0" smtClean="0"/>
              <a:t>Northwest Airlines (now Delta Airlines) suggests </a:t>
            </a:r>
            <a:r>
              <a:rPr lang="en-US" sz="1600" dirty="0" smtClean="0"/>
              <a:t>the flex &amp; point your toe exercise </a:t>
            </a:r>
            <a:r>
              <a:rPr lang="en-US" sz="1600" dirty="0" smtClean="0"/>
              <a:t>for passengers on long flights. It is a very simple exercise that can be done anywhere. Simply flex your toes back as far as they will go and then point them forward. Repeat this until your toes tire, and do it at least once during every two hours of sitting.</a:t>
            </a:r>
          </a:p>
          <a:p>
            <a:pPr marL="228600" indent="-228600">
              <a:buAutoNum type="arabicPeriod"/>
            </a:pPr>
            <a:r>
              <a:rPr lang="en-US" sz="1600" dirty="0" smtClean="0"/>
              <a:t>B</a:t>
            </a:r>
            <a:r>
              <a:rPr lang="en-US" sz="1600" dirty="0" smtClean="0"/>
              <a:t>ounce your legs </a:t>
            </a:r>
            <a:r>
              <a:rPr lang="en-US" sz="1600" dirty="0" smtClean="0"/>
              <a:t>is another exercise easily be done from your chair at home or on an airplane (although it may annoy the passenger next to you).</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600" dirty="0" smtClean="0"/>
              <a:t>If you know you'll have to sit for long periods discuss the situation with you physician</a:t>
            </a:r>
            <a:r>
              <a:rPr lang="en-US" sz="1600" baseline="0" dirty="0" smtClean="0"/>
              <a:t>.  If he/she</a:t>
            </a:r>
            <a:r>
              <a:rPr lang="en-US" sz="1600" dirty="0" smtClean="0"/>
              <a:t> believes you are at risk for blood clots</a:t>
            </a:r>
            <a:r>
              <a:rPr lang="en-US" sz="1600" baseline="0" dirty="0" smtClean="0"/>
              <a:t> your physician may recommend taking blood thinners.</a:t>
            </a:r>
            <a:endParaRPr lang="en-US" sz="1600" dirty="0" smtClean="0"/>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0BBF9-01B4-4CF1-B1AD-14933AA8B9A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If  you rent </a:t>
            </a:r>
            <a:r>
              <a:rPr lang="en-US" sz="1400" dirty="0" smtClean="0"/>
              <a:t>a car.  Here are some safety recommendations to minimize your chances of being a victim of robbery, assault, or car jacking.  </a:t>
            </a:r>
          </a:p>
          <a:p>
            <a:r>
              <a:rPr lang="en-US" sz="1400" dirty="0" smtClean="0"/>
              <a:t>1)</a:t>
            </a:r>
            <a:r>
              <a:rPr lang="en-US" sz="1400" dirty="0" smtClean="0"/>
              <a:t> </a:t>
            </a:r>
            <a:r>
              <a:rPr lang="en-US" sz="1400" dirty="0" smtClean="0"/>
              <a:t>R</a:t>
            </a:r>
            <a:r>
              <a:rPr lang="en-US" sz="1400" dirty="0" smtClean="0"/>
              <a:t>ent </a:t>
            </a:r>
            <a:r>
              <a:rPr lang="en-US" sz="1400" dirty="0" smtClean="0"/>
              <a:t>a vehicle from a rental car company which does not have the rental car company’s logo on the vehicle.  </a:t>
            </a:r>
            <a:r>
              <a:rPr lang="en-US" sz="1400" dirty="0" smtClean="0"/>
              <a:t>A </a:t>
            </a:r>
            <a:r>
              <a:rPr lang="en-US" sz="1400" dirty="0" smtClean="0"/>
              <a:t>logo is </a:t>
            </a:r>
            <a:r>
              <a:rPr lang="en-US" sz="1400" dirty="0" smtClean="0"/>
              <a:t>advertising to robbers or car thieves that you are from out of town and </a:t>
            </a:r>
            <a:r>
              <a:rPr lang="en-US" sz="1400" dirty="0" smtClean="0"/>
              <a:t>more </a:t>
            </a:r>
            <a:r>
              <a:rPr lang="en-US" sz="1400" dirty="0" smtClean="0"/>
              <a:t>vulnerable.  </a:t>
            </a:r>
          </a:p>
          <a:p>
            <a:r>
              <a:rPr lang="en-US" sz="1400" dirty="0" smtClean="0"/>
              <a:t>2) Keep </a:t>
            </a:r>
            <a:r>
              <a:rPr lang="en-US" sz="1400" dirty="0" smtClean="0"/>
              <a:t>your luggage in the trunk while driving around. </a:t>
            </a:r>
            <a:r>
              <a:rPr lang="en-US" sz="1400" dirty="0" smtClean="0"/>
              <a:t>Visible </a:t>
            </a:r>
            <a:r>
              <a:rPr lang="en-US" sz="1400" dirty="0" smtClean="0"/>
              <a:t>luggage in the back seat </a:t>
            </a:r>
            <a:r>
              <a:rPr lang="en-US" sz="1400" dirty="0" smtClean="0"/>
              <a:t>draw </a:t>
            </a:r>
            <a:r>
              <a:rPr lang="en-US" sz="1400" dirty="0" smtClean="0"/>
              <a:t>attention to your vehicle.</a:t>
            </a:r>
          </a:p>
          <a:p>
            <a:r>
              <a:rPr lang="en-US" sz="1400" dirty="0" smtClean="0"/>
              <a:t>3)</a:t>
            </a:r>
            <a:r>
              <a:rPr lang="en-US" sz="1400" dirty="0" smtClean="0"/>
              <a:t> </a:t>
            </a:r>
            <a:r>
              <a:rPr lang="en-US" sz="1400" dirty="0" smtClean="0"/>
              <a:t>B</a:t>
            </a:r>
            <a:r>
              <a:rPr lang="en-US" sz="1400" dirty="0" smtClean="0"/>
              <a:t>ecome </a:t>
            </a:r>
            <a:r>
              <a:rPr lang="en-US" sz="1400" dirty="0" smtClean="0"/>
              <a:t>familiar with all the features of your rental </a:t>
            </a:r>
            <a:r>
              <a:rPr lang="en-US" sz="1400" dirty="0" smtClean="0"/>
              <a:t>car, headlights, hazard lights, door locks, and windshield wipers </a:t>
            </a:r>
            <a:r>
              <a:rPr lang="en-US" sz="1400" dirty="0" smtClean="0"/>
              <a:t>before you drive away from the rental car lot. </a:t>
            </a:r>
            <a:r>
              <a:rPr lang="en-US" sz="1400" dirty="0" smtClean="0"/>
              <a:t> </a:t>
            </a:r>
            <a:r>
              <a:rPr lang="en-US" sz="1400" dirty="0" smtClean="0"/>
              <a:t>If you are not familiar </a:t>
            </a:r>
            <a:r>
              <a:rPr lang="en-US" sz="1400" dirty="0" smtClean="0"/>
              <a:t>on </a:t>
            </a:r>
            <a:r>
              <a:rPr lang="en-US" sz="1400" dirty="0" smtClean="0"/>
              <a:t>how to operate some of these safety features and you attempt to use them while driving,  you will become distracted and that will increase the probability of getting into an accident.</a:t>
            </a:r>
          </a:p>
          <a:p>
            <a:r>
              <a:rPr lang="en-US" sz="1400" dirty="0" smtClean="0"/>
              <a:t>4) Be </a:t>
            </a:r>
            <a:r>
              <a:rPr lang="en-US" sz="1400" dirty="0" smtClean="0"/>
              <a:t>wary of pulling over in a dark unfamiliar area.  If you need to exit your car, drive to a well populated area such as a shopping center, supermarket,  or gas station before you exit you vehicle.  Never stray off to side streets.  Stay on the main roads.  </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fld id="{9C30BBF9-01B4-4CF1-B1AD-14933AA8B9A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However, the requirement to avoid using the equipment while operating a motor vehicle does not apply to emergency response personnel, e.g., police, fire, traffic enforcement, environmental</a:t>
            </a:r>
            <a:r>
              <a:rPr lang="en-US" sz="1600" baseline="0" dirty="0" smtClean="0"/>
              <a:t> health and safety, health care, and disaster response personnel, including facilities management personnel who may use a cellular telephone for emergency purposes.</a:t>
            </a:r>
            <a:endParaRPr lang="en-US" sz="16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Our next topic is hotel safety.  When selecting a hotel, safety features you should look </a:t>
            </a:r>
            <a:r>
              <a:rPr lang="en-US" sz="1600" dirty="0" smtClean="0"/>
              <a:t>for are </a:t>
            </a:r>
            <a:r>
              <a:rPr lang="en-US" sz="1600" dirty="0" smtClean="0"/>
              <a:t>rooms with electronic locks, deadbolt locks, and peepholes.  The hotel should have their garage elevators go to the lobby, and a separate elevator going to the guest floors.  This will prevent criminals from sneaking onto the guest floor rooms. </a:t>
            </a:r>
          </a:p>
          <a:p>
            <a:endParaRPr lang="en-US" sz="1600" dirty="0" smtClean="0"/>
          </a:p>
          <a:p>
            <a:r>
              <a:rPr lang="en-US" sz="1600" dirty="0" smtClean="0"/>
              <a:t>If you are entering an elevator and the other person looks suspicious….be cautious and wait for the next elevator. </a:t>
            </a:r>
          </a:p>
          <a:p>
            <a:endParaRPr lang="en-US" sz="1600" dirty="0" smtClean="0"/>
          </a:p>
          <a:p>
            <a:r>
              <a:rPr lang="en-US" sz="1600" dirty="0" smtClean="0"/>
              <a:t>When requesting a room in a high rise hotel, be aware that in the event of a fire, the ladders on the fire trucks can only reach floor 6 and below. </a:t>
            </a:r>
          </a:p>
          <a:p>
            <a:endParaRPr lang="en-US" sz="16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Other general hotel safety recommendations:</a:t>
            </a:r>
          </a:p>
          <a:p>
            <a:r>
              <a:rPr lang="en-US" sz="1600" dirty="0" smtClean="0"/>
              <a:t>Keep valuables in the hotel or room safe.</a:t>
            </a:r>
          </a:p>
          <a:p>
            <a:endParaRPr lang="en-US" sz="1600" dirty="0" smtClean="0"/>
          </a:p>
          <a:p>
            <a:r>
              <a:rPr lang="en-US" sz="1600" dirty="0" smtClean="0"/>
              <a:t>Use the peep hole before you open the door.  If the person claims to be affiliated with the hotel for a non-solicited service, call the front desk before you open the door.</a:t>
            </a:r>
          </a:p>
          <a:p>
            <a:endParaRPr lang="en-US" sz="1600" dirty="0" smtClean="0"/>
          </a:p>
          <a:p>
            <a:r>
              <a:rPr lang="en-US" sz="1600" dirty="0" smtClean="0"/>
              <a:t>Make it a habit to deadbolt the door each time you enter the room.</a:t>
            </a:r>
          </a:p>
          <a:p>
            <a:endParaRPr lang="en-US" sz="1600" dirty="0" smtClean="0"/>
          </a:p>
          <a:p>
            <a:r>
              <a:rPr lang="en-US" sz="1600" dirty="0" smtClean="0"/>
              <a:t>When you leave the room in the morning…putting the “Make-Up Room” sign on the door advertises to potential burglars that no one is in the room.</a:t>
            </a:r>
          </a:p>
          <a:p>
            <a:endParaRPr lang="en-US" sz="1600" dirty="0" smtClean="0"/>
          </a:p>
          <a:p>
            <a:r>
              <a:rPr lang="en-US" sz="1600" dirty="0" smtClean="0"/>
              <a:t>If you are in a city which you are not familiar with…inquire with the hotel staff as to the “safe” and “unsafe” areas.</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Entry – Can Have the Bell Hop first enter room.  If you are by yourself…hold the door open, turn on the light, and visually scan the room to make sure no one else is in the room.</a:t>
            </a:r>
          </a:p>
          <a:p>
            <a:endParaRPr lang="en-US" dirty="0" smtClean="0"/>
          </a:p>
          <a:p>
            <a:r>
              <a:rPr lang="en-US" dirty="0" smtClean="0"/>
              <a:t>You should be aware of where the emergency exits are located.  Look at the floor layout on the back of the front door of the room to find out where are the locations of the two nearest emergency exits.  Go out to the hallway and count the number of doors between your room and the nearest emergency exit.  In the event your primary exit is blocked you should do the same for and count the number of doors between your room and the secondary emergency exit.  You need to count the number of doors because in event of a fire you may not be able to see the exit sign due to smoke so you will be crawling on the floor to get to the emergency exits.  That’s why you need to count the number of doors.</a:t>
            </a:r>
          </a:p>
          <a:p>
            <a:endParaRPr lang="en-US" dirty="0" smtClean="0"/>
          </a:p>
          <a:p>
            <a:r>
              <a:rPr lang="en-US" dirty="0" smtClean="0"/>
              <a:t>You should check the emergency exit doors and make sure they are not locked.  If the emergency exit doors are locked, notify the hotel manager ASAP.</a:t>
            </a:r>
          </a:p>
          <a:p>
            <a:r>
              <a:rPr lang="en-US" dirty="0" smtClean="0"/>
              <a:t>In the event of an emergency, be prepare to leave room immediately, so you should keep all essential Items you need nearby on the nightstand to grab and leave.  A small travel flashlight may come in </a:t>
            </a:r>
            <a:r>
              <a:rPr lang="en-US" dirty="0" smtClean="0"/>
              <a:t>handily </a:t>
            </a:r>
            <a:r>
              <a:rPr lang="en-US" dirty="0" smtClean="0"/>
              <a:t>in the event of a power failure.</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 the United States, there are more than 4000 hotels/motel fires per year. That equals to more than 10 per day.  Pre-planning is important.  It may save your life.</a:t>
            </a:r>
          </a:p>
          <a:p>
            <a:endParaRPr lang="en-US" sz="1200" dirty="0" smtClean="0"/>
          </a:p>
          <a:p>
            <a:r>
              <a:rPr lang="en-US" sz="1200" dirty="0" smtClean="0"/>
              <a:t>In the event of a fire, you should take essential items which are immediately nearby (cell phone, wallet, room key and a flashlight).  If you are traveling with family.  Designate a meeting location in case you get separated during your evacuation. </a:t>
            </a:r>
          </a:p>
          <a:p>
            <a:endParaRPr lang="en-US" sz="1200" dirty="0" smtClean="0"/>
          </a:p>
          <a:p>
            <a:r>
              <a:rPr lang="en-US" sz="1200" dirty="0" smtClean="0"/>
              <a:t>If the fire is outside your room, you must feel the door to determine if it is hot.  Use the backside of you hand because if door is hot….you do not want to burn your palm.  It would make it difficult to open the door with a burned palm.</a:t>
            </a:r>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a:t>
            </a:r>
            <a:r>
              <a:rPr lang="en-US" dirty="0" smtClean="0"/>
              <a:t>we will discuss what to do if the door is hot.  If  hot….Do not open the door!  Stay put in you room.  Call the Fire Department and tell them your exact location.  You may want to put a signal in the window like a towel or a bed sheet so they can pinpoint your exact location.</a:t>
            </a:r>
          </a:p>
          <a:p>
            <a:endParaRPr lang="en-US" dirty="0" smtClean="0"/>
          </a:p>
          <a:p>
            <a:r>
              <a:rPr lang="en-US" dirty="0" smtClean="0"/>
              <a:t>Fill your tub with water.  Wet towels or sheets and put them around the cracks in the door or any air vents to keep the smoke from entering your room.  To filter out smoke you should wet a towel and tie it to cover your nose and mouth.</a:t>
            </a:r>
          </a:p>
          <a:p>
            <a:endParaRPr lang="en-US" dirty="0" smtClean="0"/>
          </a:p>
          <a:p>
            <a:r>
              <a:rPr lang="en-US" dirty="0" smtClean="0"/>
              <a:t>To avoid smoke from entering you room turn off the fan and air conditioner system.</a:t>
            </a:r>
          </a:p>
          <a:p>
            <a:endParaRPr lang="en-US" dirty="0" smtClean="0"/>
          </a:p>
          <a:p>
            <a:r>
              <a:rPr lang="en-US" dirty="0" smtClean="0"/>
              <a:t>If smoke gets into you room, cautiously open the windows.  Be aware that heavier smoke from the outside may be drawn into your room, so be prepared to close your windows.</a:t>
            </a:r>
          </a:p>
          <a:p>
            <a:endParaRPr lang="en-US" dirty="0" smtClean="0"/>
          </a:p>
          <a:p>
            <a:r>
              <a:rPr lang="en-US" dirty="0" smtClean="0"/>
              <a:t>If your room is higher than the second floor – Do not jump.  People who jump from the third floor and above typically sustain injuries which are fatal.  Wait in you room to be rescued by the fire department.</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What are the primary hazards while traveling?  </a:t>
            </a:r>
          </a:p>
          <a:p>
            <a:r>
              <a:rPr lang="en-US" sz="1800" dirty="0" smtClean="0"/>
              <a:t>The first type are accidents related to transportation…..primarily airline or motor vehicle accidents.  </a:t>
            </a:r>
          </a:p>
          <a:p>
            <a:r>
              <a:rPr lang="en-US" sz="1800" dirty="0" smtClean="0"/>
              <a:t>The second type of hazard is being a victim of a crime, such as assaults, robbery, pick pockets, or thief.</a:t>
            </a:r>
          </a:p>
          <a:p>
            <a:r>
              <a:rPr lang="en-US" sz="1800" dirty="0" smtClean="0"/>
              <a:t>The next type of hazard is hotel or motel fires</a:t>
            </a:r>
          </a:p>
          <a:p>
            <a:r>
              <a:rPr lang="en-US" sz="1800" dirty="0" smtClean="0"/>
              <a:t>The last type of hazard is ergonomics.  Lifting heavy luggage which would result in potential back or arm injuries</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t>
            </a:r>
            <a:r>
              <a:rPr lang="en-US" dirty="0" smtClean="0"/>
              <a:t>will </a:t>
            </a:r>
            <a:r>
              <a:rPr lang="en-US" dirty="0" smtClean="0"/>
              <a:t>now discuss </a:t>
            </a:r>
            <a:r>
              <a:rPr lang="en-US" dirty="0" smtClean="0"/>
              <a:t>what to do if the door is not hot and you will be attempting to leave the hotel via the emergency exits.</a:t>
            </a:r>
          </a:p>
          <a:p>
            <a:endParaRPr lang="en-US" dirty="0" smtClean="0"/>
          </a:p>
          <a:p>
            <a:r>
              <a:rPr lang="en-US" dirty="0" smtClean="0"/>
              <a:t>If the door is not hot, slowly open to door.  If flames shoot back at you, close the door.  If you are able to open to door, check to see if the hallway is clear of flames.  If clear, get on your knees and crawl towards the emergency exit.  You want to crawl because smoke and products of combustion will rise and the fresh air will be near the floor.  Before you start to crawl make sure you have your room key with you and lock the door.  You want your room key and the door locked in case you cannot escape and so you will have a place to return to.  </a:t>
            </a:r>
          </a:p>
          <a:p>
            <a:endParaRPr lang="en-US" dirty="0" smtClean="0"/>
          </a:p>
          <a:p>
            <a:r>
              <a:rPr lang="en-US" dirty="0" smtClean="0"/>
              <a:t>Remember as part of the preparation, you should be aware of the number of doors to pass by till you reach the emergency exit.  Never use the elevator!  When you reach the emergency exit, cautiously use the exit stairwell.  If you encounter heavy smoke, turn around and try the secondary emergency exit.  </a:t>
            </a:r>
          </a:p>
          <a:p>
            <a:r>
              <a:rPr lang="en-US" dirty="0" smtClean="0"/>
              <a:t>If you go down the stairwell and encounter heavy smoke, you may need to exit on another floor and try to use the secondary stairway exit on that floor. </a:t>
            </a:r>
          </a:p>
          <a:p>
            <a:endParaRPr lang="en-US" dirty="0" smtClean="0"/>
          </a:p>
          <a:p>
            <a:r>
              <a:rPr lang="en-US" dirty="0" smtClean="0"/>
              <a:t>When you make it down, if traveling with family or other co-workers, meet at your designated spot.</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0BBF9-01B4-4CF1-B1AD-14933AA8B9A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200" dirty="0" smtClean="0"/>
              <a:t>Next we will discuss some general safety precautions while traveling:  </a:t>
            </a:r>
          </a:p>
          <a:p>
            <a:pPr>
              <a:lnSpc>
                <a:spcPct val="90000"/>
              </a:lnSpc>
            </a:pPr>
            <a:r>
              <a:rPr lang="en-US" sz="1200" dirty="0" smtClean="0"/>
              <a:t>1)</a:t>
            </a:r>
            <a:r>
              <a:rPr lang="en-US" sz="1200" baseline="0" dirty="0" smtClean="0"/>
              <a:t> A</a:t>
            </a:r>
            <a:r>
              <a:rPr lang="en-US" sz="1200" dirty="0" smtClean="0"/>
              <a:t>void or be aware of being drawn into staged mishaps.  These are meant to divert your attention while the criminal could pick </a:t>
            </a:r>
            <a:r>
              <a:rPr lang="en-US" sz="1200" dirty="0" smtClean="0"/>
              <a:t>your pocket,  </a:t>
            </a:r>
            <a:r>
              <a:rPr lang="en-US" sz="1200" dirty="0" smtClean="0"/>
              <a:t>steal an item, or just draw you into a situation where they can rob or assault you.</a:t>
            </a:r>
          </a:p>
          <a:p>
            <a:pPr>
              <a:lnSpc>
                <a:spcPct val="90000"/>
              </a:lnSpc>
            </a:pPr>
            <a:r>
              <a:rPr lang="en-US" sz="1200" dirty="0" smtClean="0"/>
              <a:t>2) Be aware of your surroundings.  If you are knowledgeable about where you are, and what is going on, your chances of being a crime victim is greatly reduced.</a:t>
            </a:r>
          </a:p>
          <a:p>
            <a:pPr>
              <a:lnSpc>
                <a:spcPct val="90000"/>
              </a:lnSpc>
            </a:pPr>
            <a:r>
              <a:rPr lang="en-US" sz="1200" dirty="0" smtClean="0"/>
              <a:t>3)</a:t>
            </a:r>
            <a:r>
              <a:rPr lang="en-US" sz="1200" baseline="0" dirty="0" smtClean="0"/>
              <a:t> K</a:t>
            </a:r>
            <a:r>
              <a:rPr lang="en-US" sz="1200" dirty="0" smtClean="0"/>
              <a:t>eep your valuables secured.  Do not leave valuable items out in the open in </a:t>
            </a:r>
            <a:r>
              <a:rPr lang="en-US" sz="1200" dirty="0" smtClean="0"/>
              <a:t>your </a:t>
            </a:r>
            <a:r>
              <a:rPr lang="en-US" sz="1200" dirty="0" smtClean="0"/>
              <a:t>hotel room.  While walking in areas where there are crowds, men should not keep their wallets in their back pockets.  Keep your wallet in the front pockets to avoid pick pockets.  Women should keep their purses closed and hold the purse under their arms rather than the straps.  Backpack and fanny packs are easy for targets for pick pockets.</a:t>
            </a:r>
          </a:p>
          <a:p>
            <a:pPr>
              <a:lnSpc>
                <a:spcPct val="90000"/>
              </a:lnSpc>
            </a:pPr>
            <a:r>
              <a:rPr lang="en-US" sz="1200" dirty="0" smtClean="0"/>
              <a:t>4)</a:t>
            </a:r>
            <a:r>
              <a:rPr lang="en-US" sz="1200" baseline="0" dirty="0" smtClean="0"/>
              <a:t> T</a:t>
            </a:r>
            <a:r>
              <a:rPr lang="en-US" sz="1200" dirty="0" smtClean="0"/>
              <a:t>here are safety in numbers.  If possible, travel in groups.</a:t>
            </a:r>
          </a:p>
          <a:p>
            <a:pPr>
              <a:lnSpc>
                <a:spcPct val="90000"/>
              </a:lnSpc>
            </a:pPr>
            <a:r>
              <a:rPr lang="en-US" sz="1200" dirty="0" smtClean="0"/>
              <a:t>5)</a:t>
            </a:r>
            <a:r>
              <a:rPr lang="en-US" sz="1200" baseline="0" dirty="0" smtClean="0"/>
              <a:t> I</a:t>
            </a:r>
            <a:r>
              <a:rPr lang="en-US" sz="1200" dirty="0" smtClean="0"/>
              <a:t>f you are in a situation where you feel uncomfortable, ask the business or the hotel staff for an escort to your car or to an area where you would feel safe to proceed. </a:t>
            </a:r>
          </a:p>
          <a:p>
            <a:r>
              <a:rPr lang="en-US" sz="1200" dirty="0" smtClean="0"/>
              <a:t>6)</a:t>
            </a:r>
            <a:r>
              <a:rPr lang="en-US" sz="1200" baseline="0" dirty="0" smtClean="0"/>
              <a:t> D</a:t>
            </a:r>
            <a:r>
              <a:rPr lang="en-US" sz="1200" dirty="0" smtClean="0"/>
              <a:t>o not draw attention to yourself with flashy clothing or expensive jewelry.  Avoid looking at maps or tour guides out in the open like a tourist.  If necessary, wrap the map or tour book in a newspaper so you would blend in more with the local crowd.</a:t>
            </a:r>
          </a:p>
          <a:p>
            <a:r>
              <a:rPr lang="en-US" sz="1200" dirty="0" smtClean="0"/>
              <a:t>7) Use the ATMs during the day in areas and locations where several</a:t>
            </a:r>
            <a:r>
              <a:rPr lang="en-US" sz="1200" baseline="0" dirty="0" smtClean="0"/>
              <a:t> </a:t>
            </a:r>
            <a:r>
              <a:rPr lang="en-US" sz="1200" dirty="0" smtClean="0"/>
              <a:t>people are present to avoid being a robbery victim.  </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Food safety is another area to keep in mind while traveling.  You should be aware of food</a:t>
            </a:r>
            <a:r>
              <a:rPr lang="en-US" sz="1600" baseline="0" dirty="0" smtClean="0"/>
              <a:t> allergies and the possibility of food borne illnesses while eating at establishments which you may not be familiar with.    Do not hesitate to inquire about the ingredients in menu items prior to ordering.  Consider </a:t>
            </a:r>
            <a:r>
              <a:rPr lang="en-US" sz="1600" baseline="0" dirty="0" smtClean="0"/>
              <a:t>the safet</a:t>
            </a:r>
            <a:r>
              <a:rPr lang="en-US" sz="1600" dirty="0" smtClean="0"/>
              <a:t>y of the </a:t>
            </a:r>
            <a:r>
              <a:rPr lang="en-US" sz="1600" baseline="0" dirty="0" smtClean="0"/>
              <a:t>food </a:t>
            </a:r>
            <a:r>
              <a:rPr lang="en-US" sz="1600" baseline="0" dirty="0" smtClean="0"/>
              <a:t>items which you purchase or order.  Items which may not have been properly prepared or </a:t>
            </a:r>
            <a:r>
              <a:rPr lang="en-US" sz="1600" baseline="0" dirty="0" smtClean="0"/>
              <a:t>improperly stored </a:t>
            </a:r>
            <a:r>
              <a:rPr lang="en-US" sz="1600" baseline="0" dirty="0" smtClean="0"/>
              <a:t>may result in food borne illnesses.</a:t>
            </a:r>
            <a:endParaRPr lang="en-US" sz="16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These are travel </a:t>
            </a:r>
            <a:r>
              <a:rPr lang="en-US" sz="1800" dirty="0" smtClean="0"/>
              <a:t>safety </a:t>
            </a:r>
            <a:r>
              <a:rPr lang="en-US" sz="1800" dirty="0" smtClean="0"/>
              <a:t>webpage references:</a:t>
            </a:r>
            <a:endParaRPr lang="en-US" sz="1800" dirty="0" smtClean="0"/>
          </a:p>
          <a:p>
            <a:pPr marL="228600" indent="-228600">
              <a:buAutoNum type="arabicPeriod"/>
            </a:pPr>
            <a:r>
              <a:rPr lang="en-US" sz="1800" dirty="0" smtClean="0"/>
              <a:t>The University of California Travel </a:t>
            </a:r>
            <a:r>
              <a:rPr lang="en-US" sz="1800" dirty="0" smtClean="0"/>
              <a:t>webpage;</a:t>
            </a:r>
            <a:endParaRPr lang="en-US" sz="1800" dirty="0" smtClean="0"/>
          </a:p>
          <a:p>
            <a:pPr marL="228600" indent="-228600">
              <a:buAutoNum type="arabicPeriod"/>
            </a:pPr>
            <a:r>
              <a:rPr lang="en-US" sz="1800" dirty="0" smtClean="0"/>
              <a:t>The FEMA listing of </a:t>
            </a:r>
            <a:r>
              <a:rPr lang="en-US" sz="1800" dirty="0" err="1" smtClean="0"/>
              <a:t>sprinklered</a:t>
            </a:r>
            <a:r>
              <a:rPr lang="en-US" sz="1800" dirty="0" smtClean="0"/>
              <a:t> hotels in the </a:t>
            </a:r>
            <a:r>
              <a:rPr lang="en-US" sz="1800" dirty="0" smtClean="0"/>
              <a:t>United States;</a:t>
            </a:r>
            <a:endParaRPr lang="en-US" sz="1800" dirty="0" smtClean="0"/>
          </a:p>
          <a:p>
            <a:pPr marL="228600" indent="-228600">
              <a:buAutoNum type="arabicPeriod" startAt="3"/>
            </a:pPr>
            <a:r>
              <a:rPr lang="en-US" sz="1800" dirty="0" smtClean="0"/>
              <a:t>The U.S. State Department travel link for U.S. citizens and residents who are </a:t>
            </a:r>
            <a:r>
              <a:rPr lang="en-US" sz="1800" smtClean="0"/>
              <a:t>traveling </a:t>
            </a:r>
            <a:r>
              <a:rPr lang="en-US" sz="1800" smtClean="0"/>
              <a:t>overseas; and </a:t>
            </a:r>
            <a:endParaRPr lang="en-US" sz="1800" dirty="0" smtClean="0"/>
          </a:p>
          <a:p>
            <a:pPr marL="228600" indent="-228600">
              <a:buAutoNum type="arabicPeriod" startAt="3"/>
            </a:pPr>
            <a:r>
              <a:rPr lang="en-US" sz="1800" dirty="0" smtClean="0"/>
              <a:t>The</a:t>
            </a:r>
            <a:r>
              <a:rPr lang="en-US" sz="1800" baseline="0" dirty="0" smtClean="0"/>
              <a:t> U.S. State Department Safe Travel Abroad Publication.</a:t>
            </a:r>
            <a:endParaRPr lang="en-US" sz="1800" dirty="0" smtClean="0"/>
          </a:p>
        </p:txBody>
      </p:sp>
      <p:sp>
        <p:nvSpPr>
          <p:cNvPr id="4" name="Slide Number Placeholder 3"/>
          <p:cNvSpPr>
            <a:spLocks noGrp="1"/>
          </p:cNvSpPr>
          <p:nvPr>
            <p:ph type="sldNum" sz="quarter" idx="10"/>
          </p:nvPr>
        </p:nvSpPr>
        <p:spPr/>
        <p:txBody>
          <a:bodyPr/>
          <a:lstStyle/>
          <a:p>
            <a:fld id="{9C30BBF9-01B4-4CF1-B1AD-14933AA8B9AE}"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 stress-free trip could be avoided with organized pre-planning.  In the event you lose your wallet or purse you could lose valuable documents you will need to get replacements .  So you should photocopy your credit cards, ticket, health insurance, passport, and other important documents along with the phone numbers to call to get replacements.  These phone numbers are typically found on the back of your credit cards   </a:t>
            </a:r>
          </a:p>
          <a:p>
            <a:endParaRPr lang="en-US" sz="1600" dirty="0" smtClean="0"/>
          </a:p>
          <a:p>
            <a:r>
              <a:rPr lang="en-US" sz="1600" dirty="0" smtClean="0"/>
              <a:t>A travel itinerary is important, especially if traveling alone – Leave your itinerary with family members or your office.  </a:t>
            </a:r>
          </a:p>
          <a:p>
            <a:endParaRPr lang="en-US" sz="1600" dirty="0" smtClean="0"/>
          </a:p>
          <a:p>
            <a:r>
              <a:rPr lang="en-US" sz="1600" dirty="0" smtClean="0"/>
              <a:t>Map Out Directions.  The worst thing to do is arrive in a strange city at night and not know where to go.  Plan your travel route from the airport to your hotel or the meeting location ahead of time.  Keep the map in your carry-on luggage in case your check-in luggage gets lost.  	</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p:txBody>
          <a:bodyPr>
            <a:normAutofit/>
          </a:bodyPr>
          <a:lstStyle/>
          <a:p>
            <a:r>
              <a:rPr lang="en-US" dirty="0" smtClean="0"/>
              <a:t>When you reserve your hotel room, how do you know if your hotel is equipped with automatic fire sprinklers?  The federal government requires their employees to stay in hotels or motels which have fire sprinklers.  You can go to the FEMA webpage and check to see if the hotel of your choice  is equipped with sprinklers.</a:t>
            </a:r>
          </a:p>
          <a:p>
            <a:endParaRPr lang="en-US" sz="800" dirty="0" smtClean="0"/>
          </a:p>
          <a:p>
            <a:r>
              <a:rPr lang="en-US" dirty="0" smtClean="0"/>
              <a:t>If your trip is overseas, there are several safety/security precautions which you should be aware of.  The U.S. State Department has a website for people traveling overseas.  This is the webpage link to their safety tips.   </a:t>
            </a:r>
          </a:p>
          <a:p>
            <a:endParaRPr lang="en-US" sz="800" dirty="0" smtClean="0"/>
          </a:p>
          <a:p>
            <a:r>
              <a:rPr lang="en-US" dirty="0" smtClean="0"/>
              <a:t>Another part of pre-planning is having emergency phone numbers.  Your physician, family members and even the local police.  If you are traveling to a city with a cell phone you can call the local police department and ask them for an equivalent 911 number.  You can then program that phone number into you cell phone in the event of an emergency</a:t>
            </a:r>
          </a:p>
          <a:p>
            <a:endParaRPr lang="en-US" sz="800" dirty="0" smtClean="0"/>
          </a:p>
          <a:p>
            <a:r>
              <a:rPr lang="en-US" dirty="0" smtClean="0"/>
              <a:t>Lastly, we all have heard of horror stories from people who fly on airlines and they lose their checked luggage or have their luggage end up in another city and not get their luggage until the next day.  So part of the pre-planning would be to pack some of your essential items in your carry-on luggage.</a:t>
            </a:r>
          </a:p>
          <a:p>
            <a:r>
              <a:rPr lang="en-US" dirty="0" smtClean="0"/>
              <a:t> Please note that lithium batteries are not permitted to be placed in checked luggage due to the potential fire hazard from lithium batteries.  So you should carry your lithium batteries with your carry-on luggage.</a:t>
            </a:r>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All</a:t>
            </a:r>
            <a:r>
              <a:rPr lang="en-US" sz="1400" baseline="0" dirty="0" smtClean="0"/>
              <a:t> UC-related travel which are out-of-state or out-of-country must be registered through the uctravel.org webpage.  If you book </a:t>
            </a:r>
            <a:r>
              <a:rPr lang="en-US" sz="1400" baseline="0" dirty="0" smtClean="0"/>
              <a:t>your </a:t>
            </a:r>
            <a:r>
              <a:rPr lang="en-US" sz="1400" baseline="0" dirty="0" smtClean="0"/>
              <a:t>trip through the UC </a:t>
            </a:r>
            <a:r>
              <a:rPr lang="en-US" sz="1400" baseline="0" dirty="0" err="1" smtClean="0"/>
              <a:t>Connexxus</a:t>
            </a:r>
            <a:r>
              <a:rPr lang="en-US" sz="1400" baseline="0" dirty="0" smtClean="0"/>
              <a:t> webpage, </a:t>
            </a:r>
            <a:r>
              <a:rPr lang="en-US" sz="1400" baseline="0" dirty="0" smtClean="0"/>
              <a:t>your </a:t>
            </a:r>
            <a:r>
              <a:rPr lang="en-US" sz="1400" baseline="0" dirty="0" smtClean="0"/>
              <a:t>trip will automatically be registered.  The only exception are trips booked through the </a:t>
            </a:r>
            <a:r>
              <a:rPr lang="en-US" sz="1400" baseline="0" dirty="0" err="1" smtClean="0"/>
              <a:t>Connexxus</a:t>
            </a:r>
            <a:r>
              <a:rPr lang="en-US" sz="1400" baseline="0" dirty="0" smtClean="0"/>
              <a:t> Southwest Airlines </a:t>
            </a:r>
            <a:r>
              <a:rPr lang="en-US" sz="1400" baseline="0" dirty="0" err="1" smtClean="0"/>
              <a:t>SWABiz</a:t>
            </a:r>
            <a:r>
              <a:rPr lang="en-US" sz="1400" baseline="0" dirty="0" smtClean="0"/>
              <a:t> webpage.  For </a:t>
            </a:r>
            <a:r>
              <a:rPr lang="en-US" sz="1400" baseline="0" dirty="0" err="1" smtClean="0"/>
              <a:t>SWABiz</a:t>
            </a:r>
            <a:r>
              <a:rPr lang="en-US" sz="1400" baseline="0" dirty="0" smtClean="0"/>
              <a:t> reservations you must register the trip through the www.uctravel.org webpage.  </a:t>
            </a:r>
          </a:p>
          <a:p>
            <a:endParaRPr lang="en-US" sz="1400" dirty="0" smtClean="0"/>
          </a:p>
          <a:p>
            <a:r>
              <a:rPr lang="en-US" sz="1400" baseline="0" dirty="0" smtClean="0"/>
              <a:t>Following registration you will receive an e-mail from WorldcueTraveler@ijet.com confirming your registration.  The e-mail will also provide you with your policy number, emergency contact information, and webpage links to provide you with </a:t>
            </a:r>
            <a:r>
              <a:rPr lang="en-US" sz="1400" baseline="0" dirty="0" smtClean="0"/>
              <a:t>updated information and alerts related </a:t>
            </a:r>
            <a:r>
              <a:rPr lang="en-US" sz="1400" baseline="0" dirty="0" smtClean="0"/>
              <a:t>to your travel destination.  </a:t>
            </a:r>
          </a:p>
          <a:p>
            <a:endParaRPr lang="en-US" sz="1400" baseline="0" dirty="0" smtClean="0"/>
          </a:p>
          <a:p>
            <a:r>
              <a:rPr lang="en-US" sz="1400" baseline="0" dirty="0" smtClean="0"/>
              <a:t>The trip registration benefits includes travel insurance coverage, out-of-country medical coverage, and emergency travel assistance.  This is particularly important in the event of natural disasters or during times of civil unrest in the country which you may be visiting.  If you register your trip, and one of these incidents occur, through the travel assistance program, UC can arrange to have you extracted from the area.   </a:t>
            </a:r>
            <a:endParaRPr lang="en-US" sz="14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Airport Security – </a:t>
            </a:r>
            <a:r>
              <a:rPr lang="en-US" sz="1800" dirty="0" smtClean="0"/>
              <a:t>A</a:t>
            </a:r>
            <a:r>
              <a:rPr lang="en-US" sz="1800" baseline="0" dirty="0" smtClean="0"/>
              <a:t>ll </a:t>
            </a:r>
            <a:r>
              <a:rPr lang="en-US" sz="1800" baseline="0" dirty="0" smtClean="0"/>
              <a:t>liquid containers must be 3 ounces or less in size and must all fit into a single one quart size Ziploc</a:t>
            </a:r>
            <a:r>
              <a:rPr lang="en-US" sz="1800" baseline="0" dirty="0" smtClean="0">
                <a:latin typeface="Albertus Extra Bold"/>
              </a:rPr>
              <a:t>®</a:t>
            </a:r>
            <a:r>
              <a:rPr lang="en-US" sz="1800" baseline="0" dirty="0" smtClean="0"/>
              <a:t> bag.  Be sure to remove all water/beverages </a:t>
            </a:r>
            <a:r>
              <a:rPr lang="en-US" sz="1800" baseline="0" dirty="0" smtClean="0"/>
              <a:t>out </a:t>
            </a:r>
            <a:r>
              <a:rPr lang="en-US" sz="1800" baseline="0" dirty="0" smtClean="0"/>
              <a:t>of your carry-on baggage. </a:t>
            </a:r>
          </a:p>
          <a:p>
            <a:endParaRPr lang="en-US" sz="1800" baseline="0" dirty="0" smtClean="0"/>
          </a:p>
          <a:p>
            <a:r>
              <a:rPr lang="en-US" sz="1800" baseline="0" dirty="0" smtClean="0"/>
              <a:t>Remove you laptop computer from its bag and place the laptop in its own separate screening bin. </a:t>
            </a:r>
          </a:p>
          <a:p>
            <a:endParaRPr lang="en-US" sz="1800" baseline="0" dirty="0" smtClean="0"/>
          </a:p>
          <a:p>
            <a:r>
              <a:rPr lang="en-US" sz="1800" baseline="0" dirty="0" smtClean="0"/>
              <a:t>Remove shoes and place </a:t>
            </a:r>
            <a:r>
              <a:rPr lang="en-US" sz="1800" dirty="0" smtClean="0"/>
              <a:t>them</a:t>
            </a:r>
            <a:r>
              <a:rPr lang="en-US" sz="1800" baseline="0" dirty="0" smtClean="0"/>
              <a:t> </a:t>
            </a:r>
            <a:r>
              <a:rPr lang="en-US" sz="1800" baseline="0" dirty="0" smtClean="0"/>
              <a:t>on the screening belt and follow the instructions from the TSA personnel.</a:t>
            </a:r>
            <a:endParaRPr lang="en-US" sz="18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As we previously mentioned, carrying luggage has the potential to create back, arm, and even shoulder injuries.  If you have a lot of items to pack, use luggage which have wheels.  As discussed in </a:t>
            </a:r>
            <a:r>
              <a:rPr lang="en-US" sz="1400" dirty="0" smtClean="0"/>
              <a:t>previous </a:t>
            </a:r>
            <a:r>
              <a:rPr lang="en-US" sz="1400" dirty="0" smtClean="0"/>
              <a:t>safety </a:t>
            </a:r>
            <a:r>
              <a:rPr lang="en-US" sz="1400" dirty="0" smtClean="0"/>
              <a:t>meetings</a:t>
            </a:r>
            <a:r>
              <a:rPr lang="en-US" sz="1400" dirty="0" smtClean="0"/>
              <a:t>, </a:t>
            </a:r>
            <a:r>
              <a:rPr lang="en-US" sz="1400" dirty="0" smtClean="0"/>
              <a:t>there is a recommended “safe” weight for lifting.  For males, the weight of the luggage should be kept below 50 pounds and for females, the weight of the luggage should be kept below 45 pounds.  When you load and unload luggage into and out of the trunk of your automobile, use care and caution.  Your back will probably be in an “extended” position which can potentially increase the possibility of injuring your lower back.</a:t>
            </a:r>
          </a:p>
          <a:p>
            <a:endParaRPr lang="en-US" sz="1400" dirty="0" smtClean="0"/>
          </a:p>
          <a:p>
            <a:r>
              <a:rPr lang="en-US" sz="1400" dirty="0" smtClean="0"/>
              <a:t>  If you are traveling with you laptop computer, it should be carried in a laptop case which has wide padded shoulder straps.  You should periodically alternate carrying the case to both shoulders.  Also to lighten the load, put the accessories in the suitcase rather than carrying them in the laptop case.</a:t>
            </a:r>
          </a:p>
          <a:p>
            <a:endParaRPr lang="en-US" sz="14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next area we’ll discuss is safety on the airplane.  When you find your seat on the airplane you should plan what you would do in the event of an accident.  How would you escape from the airplane?  Airline crash statistics show that of the persons who survive an airplane crash, the highest rate of fatalities is due to smoke inhalation.  You should know the location of the two nearest emergency exits from your seat on the airplane.  Following a crash, visibility on the airplane may be poor, so you should count the number of rows from your seat to the nearest emergency exit in front of you and also the number of rows to the nearest emergency exit behind you.  You want the two nearest exits in case your path to the nearest emergency exit is blocked.</a:t>
            </a:r>
          </a:p>
          <a:p>
            <a:endParaRPr lang="en-US" sz="1400" dirty="0" smtClean="0"/>
          </a:p>
          <a:p>
            <a:r>
              <a:rPr lang="en-US" sz="1400" dirty="0" smtClean="0"/>
              <a:t>It is important to listen to the safety briefing which the flight attendants cover at the beginning of the flight.  In the event of an crash, accident, or incident, listen and follow the flight attendant’s instructions.</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dirty="0" smtClean="0"/>
              <a:t>Thrombosis</a:t>
            </a:r>
            <a:r>
              <a:rPr lang="en-US" sz="1800" baseline="0" dirty="0" smtClean="0"/>
              <a:t> is a clot of coagulated blood which develops in the blood vessels.  During long trips deep vein thrombosis can develop due to lack of movement.  </a:t>
            </a:r>
          </a:p>
          <a:p>
            <a:endParaRPr lang="en-US" sz="1800" dirty="0" smtClean="0"/>
          </a:p>
          <a:p>
            <a:r>
              <a:rPr lang="en-US" sz="1800" baseline="0" dirty="0" smtClean="0"/>
              <a:t> Thrombosis can be fatal.  </a:t>
            </a:r>
            <a:r>
              <a:rPr lang="en-US" sz="1800" dirty="0" smtClean="0"/>
              <a:t> Large clots can dislodge and circulate to the lungs and result in a fatal pulmonary embolism – which is a blockage of the blood vessels in the lungs</a:t>
            </a:r>
            <a:r>
              <a:rPr lang="en-US" sz="1800" baseline="0" dirty="0" smtClean="0"/>
              <a:t> </a:t>
            </a:r>
          </a:p>
          <a:p>
            <a:endParaRPr lang="en-US" sz="1800" dirty="0" smtClean="0"/>
          </a:p>
          <a:p>
            <a:r>
              <a:rPr lang="en-US" sz="1800" baseline="0" dirty="0" smtClean="0"/>
              <a:t>The World Health Organization estimates 1 out of 4500 travelers will develop a clot.   </a:t>
            </a:r>
          </a:p>
          <a:p>
            <a:endParaRPr lang="en-US" sz="1800" dirty="0" smtClean="0"/>
          </a:p>
          <a:p>
            <a:r>
              <a:rPr lang="en-US" sz="1800" baseline="0" dirty="0" smtClean="0"/>
              <a:t>Due to the health risk of thrombosis, on airline flights of more than 4 hours, travelers should attempt to move around to get blood circulation flowing.</a:t>
            </a:r>
            <a:endParaRPr lang="en-US" sz="18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731D09-3897-4F3D-B3C4-8C01EE1526FC}" type="datetimeFigureOut">
              <a:rPr lang="en-US" smtClean="0"/>
              <a:pPr/>
              <a:t>6/10/2010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96ECC-A189-4002-8995-43B293C818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31D09-3897-4F3D-B3C4-8C01EE1526FC}" type="datetimeFigureOut">
              <a:rPr lang="en-US" smtClean="0"/>
              <a:pPr/>
              <a:t>6/10/2010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96ECC-A189-4002-8995-43B293C818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31D09-3897-4F3D-B3C4-8C01EE1526FC}" type="datetimeFigureOut">
              <a:rPr lang="en-US" smtClean="0"/>
              <a:pPr/>
              <a:t>6/10/2010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96ECC-A189-4002-8995-43B293C818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UCOP June 2010 Safety Meeting</a:t>
            </a:r>
            <a:endParaRPr lang="en-US" dirty="0"/>
          </a:p>
        </p:txBody>
      </p:sp>
      <p:sp>
        <p:nvSpPr>
          <p:cNvPr id="6" name="Slide Number Placeholder 5"/>
          <p:cNvSpPr>
            <a:spLocks noGrp="1"/>
          </p:cNvSpPr>
          <p:nvPr>
            <p:ph type="sldNum" sz="quarter" idx="12"/>
          </p:nvPr>
        </p:nvSpPr>
        <p:spPr/>
        <p:txBody>
          <a:bodyPr/>
          <a:lstStyle/>
          <a:p>
            <a:fld id="{74196ECC-A189-4002-8995-43B293C8180C}" type="slidenum">
              <a:rPr lang="en-US" smtClean="0"/>
              <a:pPr/>
              <a:t>‹#›</a:t>
            </a:fld>
            <a:endParaRPr lang="en-US"/>
          </a:p>
        </p:txBody>
      </p:sp>
      <p:graphicFrame>
        <p:nvGraphicFramePr>
          <p:cNvPr id="56322" name="Object 2"/>
          <p:cNvGraphicFramePr>
            <a:graphicFrameLocks noChangeAspect="1"/>
          </p:cNvGraphicFramePr>
          <p:nvPr/>
        </p:nvGraphicFramePr>
        <p:xfrm>
          <a:off x="609600" y="6324600"/>
          <a:ext cx="537173" cy="366713"/>
        </p:xfrm>
        <a:graphic>
          <a:graphicData uri="http://schemas.openxmlformats.org/presentationml/2006/ole">
            <p:oleObj spid="_x0000_s56322" name="Acrobat Document" r:id="rId3" imgW="1953000" imgH="1332000" progId="AcroExch.Document.7">
              <p:embed/>
            </p:oleObj>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31D09-3897-4F3D-B3C4-8C01EE1526FC}" type="datetimeFigureOut">
              <a:rPr lang="en-US" smtClean="0"/>
              <a:pPr/>
              <a:t>6/10/2010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96ECC-A189-4002-8995-43B293C818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96ECC-A189-4002-8995-43B293C8180C}" type="slidenum">
              <a:rPr lang="en-US" smtClean="0"/>
              <a:pPr/>
              <a:t>‹#›</a:t>
            </a:fld>
            <a:endParaRPr lang="en-US"/>
          </a:p>
        </p:txBody>
      </p:sp>
      <p:graphicFrame>
        <p:nvGraphicFramePr>
          <p:cNvPr id="54273" name="Object 1"/>
          <p:cNvGraphicFramePr>
            <a:graphicFrameLocks noChangeAspect="1"/>
          </p:cNvGraphicFramePr>
          <p:nvPr/>
        </p:nvGraphicFramePr>
        <p:xfrm>
          <a:off x="533400" y="6324600"/>
          <a:ext cx="537173" cy="366713"/>
        </p:xfrm>
        <a:graphic>
          <a:graphicData uri="http://schemas.openxmlformats.org/presentationml/2006/ole">
            <p:oleObj spid="_x0000_s54273" name="Acrobat Document" r:id="rId3" imgW="1953000" imgH="1332000" progId="AcroExch.Document.7">
              <p:embed/>
            </p:oleObj>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731D09-3897-4F3D-B3C4-8C01EE1526FC}" type="datetimeFigureOut">
              <a:rPr lang="en-US" smtClean="0"/>
              <a:pPr/>
              <a:t>6/10/2010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196ECC-A189-4002-8995-43B293C818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731D09-3897-4F3D-B3C4-8C01EE1526FC}" type="datetimeFigureOut">
              <a:rPr lang="en-US" smtClean="0"/>
              <a:pPr/>
              <a:t>6/10/2010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196ECC-A189-4002-8995-43B293C818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31D09-3897-4F3D-B3C4-8C01EE1526FC}" type="datetimeFigureOut">
              <a:rPr lang="en-US" smtClean="0"/>
              <a:pPr/>
              <a:t>6/10/2010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196ECC-A189-4002-8995-43B293C818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31D09-3897-4F3D-B3C4-8C01EE1526FC}" type="datetimeFigureOut">
              <a:rPr lang="en-US" smtClean="0"/>
              <a:pPr/>
              <a:t>6/10/2010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96ECC-A189-4002-8995-43B293C818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31D09-3897-4F3D-B3C4-8C01EE1526FC}" type="datetimeFigureOut">
              <a:rPr lang="en-US" smtClean="0"/>
              <a:pPr/>
              <a:t>6/10/2010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96ECC-A189-4002-8995-43B293C818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l">
              <a:defRPr sz="1200" i="1">
                <a:solidFill>
                  <a:schemeClr val="accent3">
                    <a:lumMod val="20000"/>
                    <a:lumOff val="80000"/>
                  </a:schemeClr>
                </a:solidFill>
              </a:defRPr>
            </a:lvl1pPr>
          </a:lstStyle>
          <a:p>
            <a:fld id="{C2731D09-3897-4F3D-B3C4-8C01EE1526FC}" type="datetimeFigureOut">
              <a:rPr lang="en-US" smtClean="0"/>
              <a:pPr/>
              <a:t>6/10/2010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ctr">
              <a:defRPr sz="1200" i="1">
                <a:solidFill>
                  <a:schemeClr val="accent3">
                    <a:lumMod val="20000"/>
                    <a:lumOff val="80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r">
              <a:defRPr sz="1200" i="1">
                <a:solidFill>
                  <a:schemeClr val="accent3">
                    <a:lumMod val="20000"/>
                    <a:lumOff val="80000"/>
                  </a:schemeClr>
                </a:solidFill>
              </a:defRPr>
            </a:lvl1pPr>
          </a:lstStyle>
          <a:p>
            <a:fld id="{74196ECC-A189-4002-8995-43B293C818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0" i="1" kern="1200" spc="3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nimoto.com/play/6HdxrB9kU7ZiyVpUWquun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MavNSc2_Zy4"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hyperlink" Target="http://www.google.com/imgres?imgurl=http://www.blogcdn.com/green.autoblog.com/media/2008/12/enterprise-rent-a-hybrid.jpg&amp;imgrefurl=http://green.autoblog.com/2008/12/08/enterprise-rent-a-car-starts-hybrid-branches-bringing-100-hyb/&amp;usg=__0-LNBrdnrN2yIajCwlt0atyYobM=&amp;h=392&amp;w=450&amp;sz=133&amp;hl=en&amp;start=27&amp;um=1&amp;itbs=1&amp;tbnid=vxHI7RGtC0JsEM:&amp;tbnh=111&amp;tbnw=127&amp;prev=/images?q=rent+a+car&amp;start=20&amp;um=1&amp;hl=en&amp;sa=N&amp;rls=com.microsoft:en-us&amp;ndsp=20&amp;tbs=isch: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hyperlink" Target="http://www.google.com/imgres?imgurl=http://www.city.fitchburg.wi.us/fire_dept/images/clip_image002_006.jpg&amp;imgrefurl=http://www.city.fitchburg.wi.us/fire_dept/HotelSafety.php&amp;usg=__nBTxdJ0iqmjWtHv7i8itOpzzyA8=&amp;h=347&amp;w=239&amp;sz=14&amp;hl=en&amp;start=23&amp;um=1&amp;itbs=1&amp;tbnid=RK3dKjKlAJiquM:&amp;tbnh=120&amp;tbnw=83&amp;prev=/images?q=hotel+fires&amp;start=20&amp;um=1&amp;hl=en&amp;sa=N&amp;rls=com.microsoft:en-us&amp;ndsp=20&amp;tbs=isch: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2.gif"/><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hyperlink" Target="http://animoto.com/play/nDf9HGKHQWT3kNC502L7C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uctravel.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travel.state.gov/travel/tips/safety/safety_1747.html" TargetMode="External"/><Relationship Id="rId5" Type="http://schemas.openxmlformats.org/officeDocument/2006/relationships/hyperlink" Target="http://travel.state.gov/travel/tips/safety/safety_1180.html" TargetMode="External"/><Relationship Id="rId4" Type="http://schemas.openxmlformats.org/officeDocument/2006/relationships/hyperlink" Target="http://www.usfa.fema.gov/hote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hyperlink" Target="http://travel.state.gov/travel/tips/safety/safety_1180.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hyperlink" Target="http://www.uctravel.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gif"/><Relationship Id="rId4" Type="http://schemas.openxmlformats.org/officeDocument/2006/relationships/hyperlink" Target="http://www.tsa.gov/index.s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b="1" dirty="0" smtClean="0"/>
              <a:t>Travel Safety</a:t>
            </a:r>
            <a:endParaRPr lang="en-US" b="1" dirty="0"/>
          </a:p>
        </p:txBody>
      </p:sp>
      <p:sp>
        <p:nvSpPr>
          <p:cNvPr id="3" name="Subtitle 2"/>
          <p:cNvSpPr>
            <a:spLocks noGrp="1"/>
          </p:cNvSpPr>
          <p:nvPr>
            <p:ph type="subTitle" idx="1"/>
          </p:nvPr>
        </p:nvSpPr>
        <p:spPr>
          <a:xfrm>
            <a:off x="609600" y="5105400"/>
            <a:ext cx="7848600" cy="838200"/>
          </a:xfrm>
        </p:spPr>
        <p:txBody>
          <a:bodyPr/>
          <a:lstStyle/>
          <a:p>
            <a:r>
              <a:rPr lang="en-US" dirty="0" smtClean="0">
                <a:solidFill>
                  <a:schemeClr val="tx1"/>
                </a:solidFill>
              </a:rPr>
              <a:t>UCOP Safety Meeting June 2010</a:t>
            </a:r>
            <a:endParaRPr lang="en-US" dirty="0">
              <a:solidFill>
                <a:schemeClr val="tx1"/>
              </a:solidFill>
            </a:endParaRPr>
          </a:p>
        </p:txBody>
      </p:sp>
      <p:pic>
        <p:nvPicPr>
          <p:cNvPr id="1026" name="Picture 2" descr="E:\IMG_1054.JPG"/>
          <p:cNvPicPr>
            <a:picLocks noChangeAspect="1" noChangeArrowheads="1"/>
          </p:cNvPicPr>
          <p:nvPr/>
        </p:nvPicPr>
        <p:blipFill>
          <a:blip r:embed="rId3" cstate="print"/>
          <a:srcRect/>
          <a:stretch>
            <a:fillRect/>
          </a:stretch>
        </p:blipFill>
        <p:spPr bwMode="auto">
          <a:xfrm>
            <a:off x="3276600" y="1371600"/>
            <a:ext cx="2590800" cy="3454399"/>
          </a:xfrm>
          <a:prstGeom prst="rect">
            <a:avLst/>
          </a:prstGeom>
          <a:noFill/>
        </p:spPr>
      </p:pic>
      <p:sp>
        <p:nvSpPr>
          <p:cNvPr id="5" name="TextBox 4"/>
          <p:cNvSpPr txBox="1"/>
          <p:nvPr/>
        </p:nvSpPr>
        <p:spPr>
          <a:xfrm>
            <a:off x="1371601" y="6172200"/>
            <a:ext cx="6324600" cy="369332"/>
          </a:xfrm>
          <a:prstGeom prst="rect">
            <a:avLst/>
          </a:prstGeom>
          <a:noFill/>
        </p:spPr>
        <p:txBody>
          <a:bodyPr wrap="square" rtlCol="0">
            <a:spAutoFit/>
          </a:bodyPr>
          <a:lstStyle/>
          <a:p>
            <a:r>
              <a:rPr lang="en-US" dirty="0" smtClean="0"/>
              <a:t>Developed by Karen Hsi, UCOP EH&amp;S Student Intern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Some advice on how to prevent Thrombosis!</a:t>
            </a:r>
            <a:endParaRPr lang="en-US" sz="4000" dirty="0"/>
          </a:p>
        </p:txBody>
      </p:sp>
      <p:sp>
        <p:nvSpPr>
          <p:cNvPr id="3" name="Content Placeholder 2"/>
          <p:cNvSpPr>
            <a:spLocks noGrp="1"/>
          </p:cNvSpPr>
          <p:nvPr>
            <p:ph idx="1"/>
          </p:nvPr>
        </p:nvSpPr>
        <p:spPr>
          <a:xfrm>
            <a:off x="457200" y="1828800"/>
            <a:ext cx="8229600" cy="4297363"/>
          </a:xfrm>
        </p:spPr>
        <p:txBody>
          <a:bodyPr>
            <a:normAutofit/>
          </a:bodyPr>
          <a:lstStyle/>
          <a:p>
            <a:pPr>
              <a:buNone/>
            </a:pPr>
            <a:r>
              <a:rPr lang="en-US" sz="3600" dirty="0" smtClean="0"/>
              <a:t>1.  Wear compressions stockings</a:t>
            </a:r>
          </a:p>
          <a:p>
            <a:pPr>
              <a:buNone/>
            </a:pPr>
            <a:r>
              <a:rPr lang="en-US" sz="3600" dirty="0" smtClean="0"/>
              <a:t>2.  Flex and Point your toes</a:t>
            </a:r>
          </a:p>
          <a:p>
            <a:pPr>
              <a:buNone/>
            </a:pPr>
            <a:r>
              <a:rPr lang="en-US" sz="3600" dirty="0" smtClean="0"/>
              <a:t>3.  Bounce your legs</a:t>
            </a:r>
          </a:p>
          <a:p>
            <a:pPr>
              <a:buNone/>
            </a:pPr>
            <a:r>
              <a:rPr lang="en-US" sz="3600" dirty="0" smtClean="0"/>
              <a:t>4.  Ask your physician about taking blood thinners</a:t>
            </a:r>
            <a:endParaRPr lang="en-US" sz="3600" dirty="0"/>
          </a:p>
        </p:txBody>
      </p:sp>
      <p:pic>
        <p:nvPicPr>
          <p:cNvPr id="30723" name="Picture 3"/>
          <p:cNvPicPr>
            <a:picLocks noChangeAspect="1" noChangeArrowheads="1"/>
          </p:cNvPicPr>
          <p:nvPr/>
        </p:nvPicPr>
        <p:blipFill>
          <a:blip r:embed="rId3" cstate="print"/>
          <a:srcRect/>
          <a:stretch>
            <a:fillRect/>
          </a:stretch>
        </p:blipFill>
        <p:spPr bwMode="auto">
          <a:xfrm>
            <a:off x="7848600" y="2590800"/>
            <a:ext cx="990600" cy="1684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Reminders Video</a:t>
            </a:r>
            <a:endParaRPr lang="en-US" dirty="0"/>
          </a:p>
        </p:txBody>
      </p:sp>
      <p:sp>
        <p:nvSpPr>
          <p:cNvPr id="3" name="Content Placeholder 2"/>
          <p:cNvSpPr>
            <a:spLocks noGrp="1"/>
          </p:cNvSpPr>
          <p:nvPr>
            <p:ph sz="half" idx="1"/>
          </p:nvPr>
        </p:nvSpPr>
        <p:spPr/>
        <p:txBody>
          <a:bodyPr/>
          <a:lstStyle/>
          <a:p>
            <a:r>
              <a:rPr lang="en-US" dirty="0" smtClean="0">
                <a:hlinkClick r:id="rId3"/>
              </a:rPr>
              <a:t>http://animoto.com/play/6HdxrB9kU7ZiyVpUWquunA</a:t>
            </a:r>
            <a:endParaRPr lang="en-US" dirty="0" smtClean="0"/>
          </a:p>
          <a:p>
            <a:pPr>
              <a:buNone/>
            </a:pPr>
            <a:endParaRPr lang="en-US" dirty="0" smtClean="0"/>
          </a:p>
          <a:p>
            <a:endParaRPr lang="en-US" dirty="0"/>
          </a:p>
        </p:txBody>
      </p:sp>
      <p:pic>
        <p:nvPicPr>
          <p:cNvPr id="45058" name="Picture 2" descr="D:\IMG_1051.JPG"/>
          <p:cNvPicPr>
            <a:picLocks noGrp="1" noChangeAspect="1" noChangeArrowheads="1"/>
          </p:cNvPicPr>
          <p:nvPr>
            <p:ph sz="half" idx="2"/>
          </p:nvPr>
        </p:nvPicPr>
        <p:blipFill>
          <a:blip r:embed="rId4" cstate="print"/>
          <a:srcRect/>
          <a:stretch>
            <a:fillRect/>
          </a:stretch>
        </p:blipFill>
        <p:spPr bwMode="auto">
          <a:xfrm>
            <a:off x="4970264" y="1600200"/>
            <a:ext cx="3394472" cy="45259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a:t>
            </a:r>
            <a:br>
              <a:rPr lang="en-US" dirty="0" smtClean="0"/>
            </a:br>
            <a:r>
              <a:rPr lang="en-US" dirty="0" smtClean="0"/>
              <a:t>Rental Car Safety</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Rental Car with No “Company Logo”</a:t>
            </a:r>
          </a:p>
          <a:p>
            <a:r>
              <a:rPr lang="en-US" dirty="0" smtClean="0"/>
              <a:t>Keep Luggage in Trunk </a:t>
            </a:r>
          </a:p>
          <a:p>
            <a:pPr lvl="1"/>
            <a:r>
              <a:rPr lang="en-US" dirty="0" smtClean="0"/>
              <a:t>Do Not Want to Draw Attention -You are a Visitor</a:t>
            </a:r>
          </a:p>
          <a:p>
            <a:r>
              <a:rPr lang="en-US" dirty="0" smtClean="0"/>
              <a:t>Be Wary of Pulling Over, Especially in the Dark or in Unfamiliar Territory</a:t>
            </a:r>
          </a:p>
          <a:p>
            <a:r>
              <a:rPr lang="en-US" dirty="0" smtClean="0"/>
              <a:t>Do Not Exit Car Until It is Safe</a:t>
            </a:r>
          </a:p>
          <a:p>
            <a:r>
              <a:rPr lang="en-US" dirty="0" smtClean="0"/>
              <a:t>Stay on Main Roads</a:t>
            </a:r>
          </a:p>
          <a:p>
            <a:r>
              <a:rPr lang="en-US" dirty="0" smtClean="0"/>
              <a:t>Keep Rental Car Doors Locked </a:t>
            </a:r>
            <a:endParaRPr lang="en-US" dirty="0"/>
          </a:p>
        </p:txBody>
      </p:sp>
      <p:pic>
        <p:nvPicPr>
          <p:cNvPr id="6146" name="Picture 2" descr="D:\IMG_1065.JPG"/>
          <p:cNvPicPr>
            <a:picLocks noGrp="1" noChangeAspect="1" noChangeArrowheads="1"/>
          </p:cNvPicPr>
          <p:nvPr>
            <p:ph sz="half" idx="1"/>
          </p:nvPr>
        </p:nvPicPr>
        <p:blipFill>
          <a:blip r:embed="rId3" cstate="print"/>
          <a:srcRect/>
          <a:stretch>
            <a:fillRect/>
          </a:stretch>
        </p:blipFill>
        <p:spPr bwMode="auto">
          <a:xfrm>
            <a:off x="533400" y="1905000"/>
            <a:ext cx="4038600" cy="30289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a:t>
            </a:r>
            <a:br>
              <a:rPr lang="en-US" dirty="0" smtClean="0"/>
            </a:br>
            <a:r>
              <a:rPr lang="en-US" dirty="0" smtClean="0"/>
              <a:t>Rental Car Safety</a:t>
            </a:r>
            <a:endParaRPr lang="en-US" dirty="0"/>
          </a:p>
        </p:txBody>
      </p:sp>
      <p:sp>
        <p:nvSpPr>
          <p:cNvPr id="4" name="Content Placeholder 3"/>
          <p:cNvSpPr>
            <a:spLocks noGrp="1"/>
          </p:cNvSpPr>
          <p:nvPr>
            <p:ph sz="half" idx="2"/>
          </p:nvPr>
        </p:nvSpPr>
        <p:spPr>
          <a:xfrm>
            <a:off x="4572000" y="1600200"/>
            <a:ext cx="4267200" cy="4876800"/>
          </a:xfrm>
        </p:spPr>
        <p:txBody>
          <a:bodyPr/>
          <a:lstStyle/>
          <a:p>
            <a:r>
              <a:rPr lang="en-US" dirty="0" smtClean="0"/>
              <a:t>Inspect Your Car and Become </a:t>
            </a:r>
            <a:r>
              <a:rPr lang="en-US" dirty="0" smtClean="0"/>
              <a:t>Familiar with Vehicle Safety Features Before Driving the Car Out of the Lot</a:t>
            </a:r>
          </a:p>
          <a:p>
            <a:pPr lvl="1"/>
            <a:r>
              <a:rPr lang="en-US" dirty="0" smtClean="0"/>
              <a:t>Headlights, Hazard Lights, Door Locks &amp; Spare Tire</a:t>
            </a:r>
          </a:p>
          <a:p>
            <a:endParaRPr lang="en-US" dirty="0"/>
          </a:p>
        </p:txBody>
      </p:sp>
      <p:sp>
        <p:nvSpPr>
          <p:cNvPr id="6" name="Content Placeholder 5"/>
          <p:cNvSpPr>
            <a:spLocks noGrp="1"/>
          </p:cNvSpPr>
          <p:nvPr>
            <p:ph sz="half" idx="1"/>
          </p:nvPr>
        </p:nvSpPr>
        <p:spPr/>
        <p:txBody>
          <a:bodyPr/>
          <a:lstStyle/>
          <a:p>
            <a:r>
              <a:rPr lang="en-US" dirty="0" smtClean="0">
                <a:hlinkClick r:id="rId3"/>
              </a:rPr>
              <a:t>http://www.youtube.com/watch?v=MavNSc2_Zy4</a:t>
            </a:r>
            <a:endParaRPr lang="en-US" dirty="0" smtClean="0"/>
          </a:p>
          <a:p>
            <a:pPr>
              <a:buNone/>
            </a:pPr>
            <a:endParaRPr lang="en-US" dirty="0"/>
          </a:p>
        </p:txBody>
      </p:sp>
      <p:pic>
        <p:nvPicPr>
          <p:cNvPr id="9222" name="Picture 6" descr="http://t0.gstatic.com/images?q=tbn:vxHI7RGtC0JsEM:http://www.blogcdn.com/green.autoblog.com/media/2008/12/enterprise-rent-a-hybrid.jpg">
            <a:hlinkClick r:id="rId4"/>
          </p:cNvPr>
          <p:cNvPicPr>
            <a:picLocks noChangeAspect="1" noChangeArrowheads="1"/>
          </p:cNvPicPr>
          <p:nvPr/>
        </p:nvPicPr>
        <p:blipFill>
          <a:blip r:embed="rId5" cstate="print"/>
          <a:srcRect/>
          <a:stretch>
            <a:fillRect/>
          </a:stretch>
        </p:blipFill>
        <p:spPr bwMode="auto">
          <a:xfrm>
            <a:off x="1143000" y="3429000"/>
            <a:ext cx="2438400" cy="21312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a:t>
            </a:r>
            <a:r>
              <a:rPr lang="en-US" dirty="0" err="1" smtClean="0"/>
              <a:t>Texting</a:t>
            </a:r>
            <a:r>
              <a:rPr lang="en-US" smtClean="0"/>
              <a:t> while Driving</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smtClean="0"/>
              <a:t>“The employee is expected to avoid using a cellular phone or any other type of electronic communications equipment under any circumstances where such use might create or appear to create a hazard, including use while operating a motor vehicle.” </a:t>
            </a:r>
          </a:p>
          <a:p>
            <a:pPr>
              <a:buNone/>
            </a:pPr>
            <a:r>
              <a:rPr lang="en-US" dirty="0" smtClean="0"/>
              <a:t>	– UCOP Business and Finance Bulletin(March 2007)</a:t>
            </a:r>
            <a:endParaRPr lang="en-US" dirty="0"/>
          </a:p>
        </p:txBody>
      </p:sp>
      <p:pic>
        <p:nvPicPr>
          <p:cNvPr id="1026" name="Picture 2" descr="C:\Documents and Settings\khsi\My Documents\My Pictures\1131636_no_cells.jpg"/>
          <p:cNvPicPr>
            <a:picLocks noGrp="1" noChangeAspect="1" noChangeArrowheads="1"/>
          </p:cNvPicPr>
          <p:nvPr>
            <p:ph sz="half" idx="2"/>
          </p:nvPr>
        </p:nvPicPr>
        <p:blipFill>
          <a:blip r:embed="rId3" cstate="print"/>
          <a:srcRect/>
          <a:stretch>
            <a:fillRect/>
          </a:stretch>
        </p:blipFill>
        <p:spPr bwMode="auto">
          <a:xfrm>
            <a:off x="4800600" y="2057400"/>
            <a:ext cx="3332135" cy="3276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 Safety</a:t>
            </a:r>
            <a:endParaRPr lang="en-US" dirty="0"/>
          </a:p>
        </p:txBody>
      </p:sp>
      <p:sp>
        <p:nvSpPr>
          <p:cNvPr id="3" name="Content Placeholder 2"/>
          <p:cNvSpPr>
            <a:spLocks noGrp="1"/>
          </p:cNvSpPr>
          <p:nvPr>
            <p:ph idx="1"/>
          </p:nvPr>
        </p:nvSpPr>
        <p:spPr/>
        <p:txBody>
          <a:bodyPr>
            <a:normAutofit lnSpcReduction="10000"/>
          </a:bodyPr>
          <a:lstStyle/>
          <a:p>
            <a:r>
              <a:rPr lang="en-US" dirty="0" smtClean="0"/>
              <a:t>Rooms with Electronic Locks, Deadbolts, Peepholes</a:t>
            </a:r>
          </a:p>
          <a:p>
            <a:r>
              <a:rPr lang="en-US" dirty="0" smtClean="0"/>
              <a:t>Garage Elevators Go to Lobby, Not Guest Floors</a:t>
            </a:r>
          </a:p>
          <a:p>
            <a:r>
              <a:rPr lang="en-US" dirty="0" smtClean="0"/>
              <a:t>Entering Elevators with Suspicious Looking Strangers </a:t>
            </a:r>
          </a:p>
          <a:p>
            <a:r>
              <a:rPr lang="en-US" dirty="0" smtClean="0"/>
              <a:t>High Rise Hotels Rooms on the  6</a:t>
            </a:r>
            <a:r>
              <a:rPr lang="en-US" baseline="30000" dirty="0" smtClean="0"/>
              <a:t>th</a:t>
            </a:r>
            <a:r>
              <a:rPr lang="en-US" dirty="0" smtClean="0"/>
              <a:t> Floor or Lower -  Fire Ladders Can Reach</a:t>
            </a:r>
          </a:p>
          <a:p>
            <a:endParaRPr lang="en-US" dirty="0"/>
          </a:p>
        </p:txBody>
      </p:sp>
      <p:pic>
        <p:nvPicPr>
          <p:cNvPr id="4" name="Picture 4" descr="MCj03080970000[1]"/>
          <p:cNvPicPr>
            <a:picLocks noChangeAspect="1" noChangeArrowheads="1"/>
          </p:cNvPicPr>
          <p:nvPr/>
        </p:nvPicPr>
        <p:blipFill>
          <a:blip r:embed="rId3" cstate="print"/>
          <a:srcRect/>
          <a:stretch>
            <a:fillRect/>
          </a:stretch>
        </p:blipFill>
        <p:spPr bwMode="auto">
          <a:xfrm>
            <a:off x="7162800" y="682428"/>
            <a:ext cx="1327150" cy="1832172"/>
          </a:xfrm>
          <a:prstGeom prst="rect">
            <a:avLst/>
          </a:prstGeom>
          <a:noFill/>
        </p:spPr>
      </p:pic>
      <p:pic>
        <p:nvPicPr>
          <p:cNvPr id="5" name="Picture 7" descr="MCj02972890000[1]"/>
          <p:cNvPicPr>
            <a:picLocks noChangeAspect="1" noChangeArrowheads="1"/>
          </p:cNvPicPr>
          <p:nvPr/>
        </p:nvPicPr>
        <p:blipFill>
          <a:blip r:embed="rId4" cstate="print"/>
          <a:srcRect/>
          <a:stretch>
            <a:fillRect/>
          </a:stretch>
        </p:blipFill>
        <p:spPr bwMode="auto">
          <a:xfrm>
            <a:off x="437781" y="0"/>
            <a:ext cx="1695819" cy="159424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 Safety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Valuables in Hotel/Room Safe</a:t>
            </a:r>
          </a:p>
          <a:p>
            <a:r>
              <a:rPr lang="en-US" dirty="0" smtClean="0"/>
              <a:t>Use Peep Hole Before Opening Door</a:t>
            </a:r>
          </a:p>
          <a:p>
            <a:pPr lvl="1"/>
            <a:r>
              <a:rPr lang="en-US" dirty="0" smtClean="0"/>
              <a:t>When in Doubt, Call the Front Desk</a:t>
            </a:r>
          </a:p>
          <a:p>
            <a:r>
              <a:rPr lang="en-US" dirty="0" smtClean="0"/>
              <a:t> Deadbolt Door Each Time You Enter Room</a:t>
            </a:r>
          </a:p>
          <a:p>
            <a:r>
              <a:rPr lang="en-US" dirty="0" smtClean="0"/>
              <a:t>“Make-Up Room” Sign – Advertises No One is in the Room</a:t>
            </a:r>
          </a:p>
          <a:p>
            <a:r>
              <a:rPr lang="en-US" dirty="0" smtClean="0"/>
              <a:t>Inquire with Hotel Staff on “Safe” and “Unsafe” Local Areas </a:t>
            </a:r>
          </a:p>
          <a:p>
            <a:endParaRPr lang="en-US" dirty="0"/>
          </a:p>
        </p:txBody>
      </p:sp>
      <p:pic>
        <p:nvPicPr>
          <p:cNvPr id="4" name="Picture 5" descr="MCj02904390000[1]"/>
          <p:cNvPicPr>
            <a:picLocks noChangeAspect="1" noChangeArrowheads="1"/>
          </p:cNvPicPr>
          <p:nvPr/>
        </p:nvPicPr>
        <p:blipFill>
          <a:blip r:embed="rId3" cstate="print"/>
          <a:srcRect/>
          <a:stretch>
            <a:fillRect/>
          </a:stretch>
        </p:blipFill>
        <p:spPr bwMode="auto">
          <a:xfrm>
            <a:off x="7924800" y="1828800"/>
            <a:ext cx="911225" cy="1076325"/>
          </a:xfrm>
          <a:prstGeom prst="rect">
            <a:avLst/>
          </a:prstGeom>
          <a:noFill/>
        </p:spPr>
      </p:pic>
      <p:pic>
        <p:nvPicPr>
          <p:cNvPr id="5" name="Picture 4" descr="MCj02873230000[1]"/>
          <p:cNvPicPr>
            <a:picLocks noChangeAspect="1" noChangeArrowheads="1"/>
          </p:cNvPicPr>
          <p:nvPr/>
        </p:nvPicPr>
        <p:blipFill>
          <a:blip r:embed="rId4" cstate="print"/>
          <a:srcRect/>
          <a:stretch>
            <a:fillRect/>
          </a:stretch>
        </p:blipFill>
        <p:spPr bwMode="auto">
          <a:xfrm>
            <a:off x="609600" y="152400"/>
            <a:ext cx="1676400" cy="11408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 Safety</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smtClean="0"/>
              <a:t>First Entry to Room </a:t>
            </a:r>
          </a:p>
          <a:p>
            <a:pPr lvl="1">
              <a:lnSpc>
                <a:spcPct val="90000"/>
              </a:lnSpc>
            </a:pPr>
            <a:r>
              <a:rPr lang="en-US" dirty="0" smtClean="0"/>
              <a:t>Hold Door Open &amp; Turn On Light</a:t>
            </a:r>
          </a:p>
          <a:p>
            <a:pPr lvl="1">
              <a:lnSpc>
                <a:spcPct val="90000"/>
              </a:lnSpc>
            </a:pPr>
            <a:r>
              <a:rPr lang="en-US" dirty="0" smtClean="0"/>
              <a:t>Visually Scan the Room</a:t>
            </a:r>
          </a:p>
          <a:p>
            <a:pPr>
              <a:lnSpc>
                <a:spcPct val="90000"/>
              </a:lnSpc>
            </a:pPr>
            <a:r>
              <a:rPr lang="en-US" dirty="0" smtClean="0"/>
              <a:t>Emergency Exits </a:t>
            </a:r>
          </a:p>
          <a:p>
            <a:pPr lvl="1">
              <a:lnSpc>
                <a:spcPct val="90000"/>
              </a:lnSpc>
            </a:pPr>
            <a:r>
              <a:rPr lang="en-US" dirty="0" smtClean="0"/>
              <a:t>Look at Floor Layout on Back of Room Door</a:t>
            </a:r>
          </a:p>
          <a:p>
            <a:pPr lvl="1">
              <a:lnSpc>
                <a:spcPct val="90000"/>
              </a:lnSpc>
            </a:pPr>
            <a:r>
              <a:rPr lang="en-US" dirty="0" smtClean="0"/>
              <a:t>Count the Number of Doors to Nearest Emergency Exit &amp; Secondary Emergency Exit</a:t>
            </a:r>
          </a:p>
          <a:p>
            <a:pPr lvl="1">
              <a:lnSpc>
                <a:spcPct val="90000"/>
              </a:lnSpc>
            </a:pPr>
            <a:r>
              <a:rPr lang="en-US" dirty="0" smtClean="0"/>
              <a:t>Make Sure Emergency Exits are Not Locked </a:t>
            </a:r>
          </a:p>
          <a:p>
            <a:pPr>
              <a:lnSpc>
                <a:spcPct val="90000"/>
              </a:lnSpc>
            </a:pPr>
            <a:r>
              <a:rPr lang="en-US" dirty="0" smtClean="0"/>
              <a:t>Prepare to Leave Room in Emergencies</a:t>
            </a:r>
          </a:p>
          <a:p>
            <a:pPr lvl="1">
              <a:lnSpc>
                <a:spcPct val="90000"/>
              </a:lnSpc>
            </a:pPr>
            <a:r>
              <a:rPr lang="en-US" dirty="0" smtClean="0"/>
              <a:t>Items on Night Stand/Flashlight</a:t>
            </a:r>
          </a:p>
          <a:p>
            <a:endParaRPr lang="en-US" dirty="0"/>
          </a:p>
        </p:txBody>
      </p:sp>
      <p:pic>
        <p:nvPicPr>
          <p:cNvPr id="4" name="Picture 6" descr="MCj02333160000[1]"/>
          <p:cNvPicPr>
            <a:picLocks noChangeAspect="1" noChangeArrowheads="1"/>
          </p:cNvPicPr>
          <p:nvPr/>
        </p:nvPicPr>
        <p:blipFill>
          <a:blip r:embed="rId3" cstate="print"/>
          <a:srcRect/>
          <a:stretch>
            <a:fillRect/>
          </a:stretch>
        </p:blipFill>
        <p:spPr bwMode="auto">
          <a:xfrm>
            <a:off x="6934200" y="1524000"/>
            <a:ext cx="1351452" cy="1375702"/>
          </a:xfrm>
          <a:prstGeom prst="rect">
            <a:avLst/>
          </a:prstGeom>
          <a:noFill/>
        </p:spPr>
      </p:pic>
      <p:pic>
        <p:nvPicPr>
          <p:cNvPr id="5" name="Picture 7" descr="MCBD05950_0000[1]"/>
          <p:cNvPicPr>
            <a:picLocks noChangeAspect="1" noChangeArrowheads="1"/>
          </p:cNvPicPr>
          <p:nvPr/>
        </p:nvPicPr>
        <p:blipFill>
          <a:blip r:embed="rId4" cstate="print"/>
          <a:srcRect/>
          <a:stretch>
            <a:fillRect/>
          </a:stretch>
        </p:blipFill>
        <p:spPr bwMode="auto">
          <a:xfrm>
            <a:off x="8153400" y="3962400"/>
            <a:ext cx="762000" cy="7540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 Fires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More than 4000 Motel/Hotel Fires Per Year</a:t>
            </a:r>
          </a:p>
          <a:p>
            <a:pPr lvl="1"/>
            <a:r>
              <a:rPr lang="en-US" dirty="0" smtClean="0"/>
              <a:t>Averages More Than 10 Motel/Hotel Fires per Day</a:t>
            </a:r>
          </a:p>
          <a:p>
            <a:pPr lvl="1"/>
            <a:r>
              <a:rPr lang="en-US" dirty="0" smtClean="0"/>
              <a:t>Pre-Planning Important</a:t>
            </a:r>
          </a:p>
          <a:p>
            <a:r>
              <a:rPr lang="en-US" dirty="0" smtClean="0"/>
              <a:t>In the Event of a Fire </a:t>
            </a:r>
          </a:p>
          <a:p>
            <a:pPr lvl="1"/>
            <a:r>
              <a:rPr lang="en-US" dirty="0" smtClean="0"/>
              <a:t>Take Essentials, Cell Phone, Room Keys, &amp; Flashlight (Leave Near Bed)</a:t>
            </a:r>
          </a:p>
          <a:p>
            <a:pPr lvl="1"/>
            <a:r>
              <a:rPr lang="en-US" dirty="0" smtClean="0"/>
              <a:t>With Family – Designate Meeting Location</a:t>
            </a:r>
          </a:p>
          <a:p>
            <a:pPr lvl="1"/>
            <a:r>
              <a:rPr lang="en-US" dirty="0" smtClean="0"/>
              <a:t>Feel Door (Use Backside of Hand)</a:t>
            </a:r>
          </a:p>
          <a:p>
            <a:endParaRPr lang="en-US" dirty="0" smtClean="0"/>
          </a:p>
          <a:p>
            <a:endParaRPr lang="en-US" dirty="0"/>
          </a:p>
        </p:txBody>
      </p:sp>
      <p:pic>
        <p:nvPicPr>
          <p:cNvPr id="8194" name="Picture 2" descr="D:\IMG_1084.JPG"/>
          <p:cNvPicPr>
            <a:picLocks noGrp="1" noChangeAspect="1" noChangeArrowheads="1"/>
          </p:cNvPicPr>
          <p:nvPr>
            <p:ph sz="half" idx="2"/>
          </p:nvPr>
        </p:nvPicPr>
        <p:blipFill>
          <a:blip r:embed="rId3" cstate="print"/>
          <a:srcRect/>
          <a:stretch>
            <a:fillRect/>
          </a:stretch>
        </p:blipFill>
        <p:spPr bwMode="auto">
          <a:xfrm>
            <a:off x="4572000" y="3124200"/>
            <a:ext cx="4038600" cy="3028950"/>
          </a:xfrm>
          <a:prstGeom prst="rect">
            <a:avLst/>
          </a:prstGeom>
          <a:noFill/>
        </p:spPr>
      </p:pic>
      <p:pic>
        <p:nvPicPr>
          <p:cNvPr id="6" name="Picture 8" descr="http://t1.gstatic.com/images?q=tbn:RK3dKjKlAJiquM:http://www.city.fitchburg.wi.us/fire_dept/images/clip_image002_006.jpg">
            <a:hlinkClick r:id="rId4"/>
          </p:cNvPr>
          <p:cNvPicPr>
            <a:picLocks noChangeAspect="1" noChangeArrowheads="1"/>
          </p:cNvPicPr>
          <p:nvPr/>
        </p:nvPicPr>
        <p:blipFill>
          <a:blip r:embed="rId5" cstate="print"/>
          <a:srcRect/>
          <a:stretch>
            <a:fillRect/>
          </a:stretch>
        </p:blipFill>
        <p:spPr bwMode="auto">
          <a:xfrm>
            <a:off x="6248400" y="236862"/>
            <a:ext cx="1600200" cy="231354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 Fire- Hot Door</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Do Not Open Door!  Stay Put</a:t>
            </a:r>
          </a:p>
          <a:p>
            <a:r>
              <a:rPr lang="en-US" sz="2800" dirty="0" smtClean="0"/>
              <a:t>Call Fire Dept.–Tell Them Your Exact Location</a:t>
            </a:r>
          </a:p>
          <a:p>
            <a:r>
              <a:rPr lang="en-US" sz="2800" dirty="0" smtClean="0"/>
              <a:t>Place Signal on Window–Sheets or Towels </a:t>
            </a:r>
          </a:p>
          <a:p>
            <a:r>
              <a:rPr lang="en-US" sz="2800" dirty="0" smtClean="0"/>
              <a:t>Fill Tub with Water </a:t>
            </a:r>
          </a:p>
          <a:p>
            <a:r>
              <a:rPr lang="en-US" sz="2800" dirty="0" smtClean="0"/>
              <a:t>Place Damp Towels/Sheets</a:t>
            </a:r>
          </a:p>
          <a:p>
            <a:pPr lvl="1"/>
            <a:r>
              <a:rPr lang="en-US" sz="2400" dirty="0" smtClean="0"/>
              <a:t> Around Cracks</a:t>
            </a:r>
          </a:p>
          <a:p>
            <a:pPr lvl="1"/>
            <a:r>
              <a:rPr lang="en-US" sz="2400" dirty="0" smtClean="0"/>
              <a:t>Wet Towel Over Your Nose &amp; Mouth</a:t>
            </a:r>
          </a:p>
          <a:p>
            <a:r>
              <a:rPr lang="en-US" sz="2800" dirty="0" smtClean="0"/>
              <a:t>Shut Off Fans/Air Conditioners</a:t>
            </a:r>
          </a:p>
          <a:p>
            <a:r>
              <a:rPr lang="en-US" sz="2800" dirty="0" smtClean="0"/>
              <a:t>If Smoke in Room – Open Windows</a:t>
            </a:r>
          </a:p>
          <a:p>
            <a:r>
              <a:rPr lang="en-US" sz="2800" dirty="0" smtClean="0"/>
              <a:t>Higher than Second Floor – Do Not Jump</a:t>
            </a:r>
          </a:p>
          <a:p>
            <a:endParaRPr lang="en-US" dirty="0" smtClean="0"/>
          </a:p>
          <a:p>
            <a:endParaRPr lang="en-US" dirty="0"/>
          </a:p>
        </p:txBody>
      </p:sp>
      <p:pic>
        <p:nvPicPr>
          <p:cNvPr id="4" name="Picture 10" descr="MCj03963280000[1]"/>
          <p:cNvPicPr>
            <a:picLocks noChangeAspect="1" noChangeArrowheads="1"/>
          </p:cNvPicPr>
          <p:nvPr/>
        </p:nvPicPr>
        <p:blipFill>
          <a:blip r:embed="rId3" cstate="print"/>
          <a:srcRect/>
          <a:stretch>
            <a:fillRect/>
          </a:stretch>
        </p:blipFill>
        <p:spPr bwMode="auto">
          <a:xfrm>
            <a:off x="7315200" y="685800"/>
            <a:ext cx="1120775" cy="1148695"/>
          </a:xfrm>
          <a:prstGeom prst="rect">
            <a:avLst/>
          </a:prstGeom>
          <a:noFill/>
        </p:spPr>
      </p:pic>
      <p:pic>
        <p:nvPicPr>
          <p:cNvPr id="5" name="Picture 11" descr="MMj02363570000[1]"/>
          <p:cNvPicPr>
            <a:picLocks noChangeAspect="1" noChangeArrowheads="1" noCrop="1"/>
          </p:cNvPicPr>
          <p:nvPr/>
        </p:nvPicPr>
        <p:blipFill>
          <a:blip r:embed="rId4" cstate="print"/>
          <a:srcRect/>
          <a:stretch>
            <a:fillRect/>
          </a:stretch>
        </p:blipFill>
        <p:spPr bwMode="auto">
          <a:xfrm>
            <a:off x="7924800" y="914400"/>
            <a:ext cx="685800" cy="93253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Safety Hazards</a:t>
            </a:r>
            <a:endParaRPr lang="en-US" dirty="0"/>
          </a:p>
        </p:txBody>
      </p:sp>
      <p:sp>
        <p:nvSpPr>
          <p:cNvPr id="3" name="Content Placeholder 2"/>
          <p:cNvSpPr>
            <a:spLocks noGrp="1"/>
          </p:cNvSpPr>
          <p:nvPr>
            <p:ph idx="1"/>
          </p:nvPr>
        </p:nvSpPr>
        <p:spPr/>
        <p:txBody>
          <a:bodyPr/>
          <a:lstStyle/>
          <a:p>
            <a:r>
              <a:rPr lang="en-US" dirty="0" smtClean="0"/>
              <a:t>Transportation Accidents</a:t>
            </a:r>
          </a:p>
          <a:p>
            <a:r>
              <a:rPr lang="en-US" dirty="0" smtClean="0"/>
              <a:t>Assault/Robbery/Thief</a:t>
            </a:r>
          </a:p>
          <a:p>
            <a:r>
              <a:rPr lang="en-US" dirty="0" smtClean="0"/>
              <a:t>Fire </a:t>
            </a:r>
          </a:p>
          <a:p>
            <a:r>
              <a:rPr lang="en-US" dirty="0" smtClean="0"/>
              <a:t>Lifting/Ergonomics</a:t>
            </a:r>
          </a:p>
          <a:p>
            <a:endParaRPr lang="en-US" dirty="0"/>
          </a:p>
        </p:txBody>
      </p:sp>
      <p:pic>
        <p:nvPicPr>
          <p:cNvPr id="2051" name="Picture 3" descr="C:\Documents and Settings\khsi\My Documents\My Pictures\passport.gif"/>
          <p:cNvPicPr>
            <a:picLocks noChangeAspect="1" noChangeArrowheads="1"/>
          </p:cNvPicPr>
          <p:nvPr/>
        </p:nvPicPr>
        <p:blipFill>
          <a:blip r:embed="rId3" cstate="print"/>
          <a:srcRect/>
          <a:stretch>
            <a:fillRect/>
          </a:stretch>
        </p:blipFill>
        <p:spPr bwMode="auto">
          <a:xfrm>
            <a:off x="5105400" y="3657600"/>
            <a:ext cx="2809875" cy="28098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  Hotel Fire- Door Not Hot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Slowly Open Door, Check if Hallway Clear</a:t>
            </a:r>
          </a:p>
          <a:p>
            <a:r>
              <a:rPr lang="en-US" dirty="0" smtClean="0"/>
              <a:t>Crawl to Stairway Emergency Exit</a:t>
            </a:r>
          </a:p>
          <a:p>
            <a:r>
              <a:rPr lang="en-US" dirty="0" smtClean="0"/>
              <a:t>Lock Room Door In Case You Need to Return to Room </a:t>
            </a:r>
          </a:p>
          <a:p>
            <a:r>
              <a:rPr lang="en-US" dirty="0" smtClean="0"/>
              <a:t>Do Not Use Elevators</a:t>
            </a:r>
          </a:p>
          <a:p>
            <a:r>
              <a:rPr lang="en-US" dirty="0" smtClean="0"/>
              <a:t>Cautiously Use Exit Stairwell</a:t>
            </a:r>
          </a:p>
          <a:p>
            <a:r>
              <a:rPr lang="en-US" dirty="0" smtClean="0"/>
              <a:t>If Encounter Heavy Smoke, Turn Around - Try Second Emergency Exit  </a:t>
            </a:r>
          </a:p>
          <a:p>
            <a:r>
              <a:rPr lang="en-US" dirty="0" smtClean="0"/>
              <a:t>Meet At Designated Spot</a:t>
            </a:r>
            <a:endParaRPr lang="en-US" dirty="0"/>
          </a:p>
        </p:txBody>
      </p:sp>
      <p:pic>
        <p:nvPicPr>
          <p:cNvPr id="6" name="Picture 15" descr="MCBD06891_0000[1]"/>
          <p:cNvPicPr>
            <a:picLocks noChangeAspect="1" noChangeArrowheads="1"/>
          </p:cNvPicPr>
          <p:nvPr/>
        </p:nvPicPr>
        <p:blipFill>
          <a:blip r:embed="rId3" cstate="print"/>
          <a:srcRect/>
          <a:stretch>
            <a:fillRect/>
          </a:stretch>
        </p:blipFill>
        <p:spPr bwMode="auto">
          <a:xfrm>
            <a:off x="6477000" y="3276600"/>
            <a:ext cx="1371600" cy="1273175"/>
          </a:xfrm>
          <a:prstGeom prst="rect">
            <a:avLst/>
          </a:prstGeom>
          <a:noFill/>
        </p:spPr>
      </p:pic>
      <p:pic>
        <p:nvPicPr>
          <p:cNvPr id="7" name="Picture 10" descr="MCj03963280000[1]"/>
          <p:cNvPicPr>
            <a:picLocks noChangeAspect="1" noChangeArrowheads="1"/>
          </p:cNvPicPr>
          <p:nvPr/>
        </p:nvPicPr>
        <p:blipFill>
          <a:blip r:embed="rId4" cstate="print"/>
          <a:srcRect/>
          <a:stretch>
            <a:fillRect/>
          </a:stretch>
        </p:blipFill>
        <p:spPr bwMode="auto">
          <a:xfrm>
            <a:off x="152400" y="228600"/>
            <a:ext cx="1120775" cy="1148695"/>
          </a:xfrm>
          <a:prstGeom prst="rect">
            <a:avLst/>
          </a:prstGeom>
          <a:noFill/>
        </p:spPr>
      </p:pic>
      <p:pic>
        <p:nvPicPr>
          <p:cNvPr id="8" name="Picture 11" descr="MMj02363570000[1]"/>
          <p:cNvPicPr>
            <a:picLocks noChangeAspect="1" noChangeArrowheads="1" noCrop="1"/>
          </p:cNvPicPr>
          <p:nvPr/>
        </p:nvPicPr>
        <p:blipFill>
          <a:blip r:embed="rId5" cstate="print"/>
          <a:srcRect/>
          <a:stretch>
            <a:fillRect/>
          </a:stretch>
        </p:blipFill>
        <p:spPr bwMode="auto">
          <a:xfrm>
            <a:off x="685800" y="533400"/>
            <a:ext cx="685800" cy="932533"/>
          </a:xfrm>
          <a:prstGeom prst="rect">
            <a:avLst/>
          </a:prstGeom>
          <a:noFill/>
        </p:spPr>
      </p:pic>
      <p:pic>
        <p:nvPicPr>
          <p:cNvPr id="9" name="Picture 10" descr="MCj03036750000[1]"/>
          <p:cNvPicPr>
            <a:picLocks noChangeAspect="1" noChangeArrowheads="1"/>
          </p:cNvPicPr>
          <p:nvPr/>
        </p:nvPicPr>
        <p:blipFill>
          <a:blip r:embed="rId6" cstate="print"/>
          <a:srcRect/>
          <a:stretch>
            <a:fillRect/>
          </a:stretch>
        </p:blipFill>
        <p:spPr bwMode="auto">
          <a:xfrm>
            <a:off x="228600" y="304800"/>
            <a:ext cx="1060450" cy="1066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 Fire Safety Video!</a:t>
            </a:r>
            <a:endParaRPr lang="en-US" dirty="0"/>
          </a:p>
        </p:txBody>
      </p:sp>
      <p:sp>
        <p:nvSpPr>
          <p:cNvPr id="3" name="Content Placeholder 2"/>
          <p:cNvSpPr>
            <a:spLocks noGrp="1"/>
          </p:cNvSpPr>
          <p:nvPr>
            <p:ph idx="1"/>
          </p:nvPr>
        </p:nvSpPr>
        <p:spPr/>
        <p:txBody>
          <a:bodyPr/>
          <a:lstStyle/>
          <a:p>
            <a:r>
              <a:rPr lang="en-US" dirty="0" smtClean="0"/>
              <a:t>Steps to take if a fire did occur in your hotel…</a:t>
            </a:r>
          </a:p>
          <a:p>
            <a:pPr>
              <a:buNone/>
            </a:pPr>
            <a:endParaRPr lang="en-US" dirty="0" smtClean="0"/>
          </a:p>
          <a:p>
            <a:pPr>
              <a:buNone/>
            </a:pPr>
            <a:r>
              <a:rPr lang="en-US" dirty="0" smtClean="0">
                <a:hlinkClick r:id="rId3"/>
              </a:rPr>
              <a:t>http://animoto.com/play/nDf9HGKHQWT3kNC502L7Cg</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General Travel Safety Precautions</a:t>
            </a:r>
            <a:endParaRPr lang="en-US" dirty="0"/>
          </a:p>
        </p:txBody>
      </p:sp>
      <p:sp>
        <p:nvSpPr>
          <p:cNvPr id="3" name="Content Placeholder 2"/>
          <p:cNvSpPr>
            <a:spLocks noGrp="1"/>
          </p:cNvSpPr>
          <p:nvPr>
            <p:ph idx="1"/>
          </p:nvPr>
        </p:nvSpPr>
        <p:spPr>
          <a:xfrm>
            <a:off x="228600" y="1295400"/>
            <a:ext cx="8915400" cy="4953000"/>
          </a:xfrm>
        </p:spPr>
        <p:txBody>
          <a:bodyPr>
            <a:noAutofit/>
          </a:bodyPr>
          <a:lstStyle/>
          <a:p>
            <a:r>
              <a:rPr lang="en-US" sz="2200" b="1" dirty="0" smtClean="0"/>
              <a:t>Watch for “Staged Mishaps” – Ploy to Divert Your Attention</a:t>
            </a:r>
          </a:p>
          <a:p>
            <a:r>
              <a:rPr lang="en-US" sz="2200" b="1" dirty="0" smtClean="0"/>
              <a:t>Beware of Your Surroundings</a:t>
            </a:r>
          </a:p>
          <a:p>
            <a:r>
              <a:rPr lang="en-US" sz="2200" b="1" dirty="0" smtClean="0"/>
              <a:t>Keep Valuables Secured</a:t>
            </a:r>
          </a:p>
          <a:p>
            <a:r>
              <a:rPr lang="en-US" sz="2200" b="1" dirty="0" smtClean="0"/>
              <a:t>Safety in Numbers – Stay with Groups </a:t>
            </a:r>
          </a:p>
          <a:p>
            <a:r>
              <a:rPr lang="en-US" sz="2200" b="1" dirty="0" smtClean="0"/>
              <a:t>Ask for Help or An Escort if Uneasy with a Situation</a:t>
            </a:r>
          </a:p>
          <a:p>
            <a:r>
              <a:rPr lang="en-US" sz="2200" b="1" dirty="0" smtClean="0"/>
              <a:t>Do Not Draw Attention to Yourself</a:t>
            </a:r>
          </a:p>
          <a:p>
            <a:pPr lvl="1"/>
            <a:r>
              <a:rPr lang="en-US" sz="2200" b="1" dirty="0" smtClean="0"/>
              <a:t>Clothing/Jewelry</a:t>
            </a:r>
          </a:p>
          <a:p>
            <a:pPr lvl="1"/>
            <a:r>
              <a:rPr lang="en-US" sz="2200" b="1" dirty="0" smtClean="0"/>
              <a:t>Looking at Maps </a:t>
            </a:r>
          </a:p>
          <a:p>
            <a:pPr lvl="2"/>
            <a:r>
              <a:rPr lang="en-US" sz="2200" b="1" dirty="0" smtClean="0"/>
              <a:t>Avoid Looking Like a Tourist - Wrap Local Newspaper or Magazine Outside Map/Guidebook </a:t>
            </a:r>
          </a:p>
          <a:p>
            <a:r>
              <a:rPr lang="en-US" sz="2200" b="1" dirty="0" smtClean="0"/>
              <a:t>Use ATMs During the Day &amp; When People Are Around</a:t>
            </a:r>
          </a:p>
        </p:txBody>
      </p:sp>
      <p:pic>
        <p:nvPicPr>
          <p:cNvPr id="4" name="Picture 5" descr="MCj03704820000[1]"/>
          <p:cNvPicPr>
            <a:picLocks noChangeAspect="1" noChangeArrowheads="1"/>
          </p:cNvPicPr>
          <p:nvPr/>
        </p:nvPicPr>
        <p:blipFill>
          <a:blip r:embed="rId3" cstate="print"/>
          <a:srcRect/>
          <a:stretch>
            <a:fillRect/>
          </a:stretch>
        </p:blipFill>
        <p:spPr bwMode="auto">
          <a:xfrm>
            <a:off x="7315200" y="1752600"/>
            <a:ext cx="935038" cy="1447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Safety On Trips</a:t>
            </a:r>
            <a:endParaRPr lang="en-US" dirty="0"/>
          </a:p>
        </p:txBody>
      </p:sp>
      <p:sp>
        <p:nvSpPr>
          <p:cNvPr id="4" name="Content Placeholder 3"/>
          <p:cNvSpPr>
            <a:spLocks noGrp="1"/>
          </p:cNvSpPr>
          <p:nvPr>
            <p:ph sz="half" idx="2"/>
          </p:nvPr>
        </p:nvSpPr>
        <p:spPr>
          <a:xfrm>
            <a:off x="4114800" y="1600200"/>
            <a:ext cx="4648200" cy="4525963"/>
          </a:xfrm>
        </p:spPr>
        <p:txBody>
          <a:bodyPr/>
          <a:lstStyle/>
          <a:p>
            <a:r>
              <a:rPr lang="en-US" dirty="0" smtClean="0"/>
              <a:t>Food allergies while travelling</a:t>
            </a:r>
          </a:p>
          <a:p>
            <a:pPr lvl="1"/>
            <a:r>
              <a:rPr lang="en-US" dirty="0" smtClean="0"/>
              <a:t>Inquire About Ingredients in the Menu Items  </a:t>
            </a:r>
          </a:p>
          <a:p>
            <a:r>
              <a:rPr lang="en-US" dirty="0" smtClean="0"/>
              <a:t>Take caution to food borne illnesses</a:t>
            </a:r>
            <a:endParaRPr lang="en-US" dirty="0"/>
          </a:p>
        </p:txBody>
      </p:sp>
      <p:pic>
        <p:nvPicPr>
          <p:cNvPr id="3074" name="Picture 2" descr="E:\IMG_1147.JPG"/>
          <p:cNvPicPr>
            <a:picLocks noGrp="1" noChangeAspect="1" noChangeArrowheads="1"/>
          </p:cNvPicPr>
          <p:nvPr>
            <p:ph sz="half" idx="1"/>
          </p:nvPr>
        </p:nvPicPr>
        <p:blipFill>
          <a:blip r:embed="rId3" cstate="print"/>
          <a:srcRect/>
          <a:stretch>
            <a:fillRect/>
          </a:stretch>
        </p:blipFill>
        <p:spPr bwMode="auto">
          <a:xfrm>
            <a:off x="381000" y="1600200"/>
            <a:ext cx="3429000" cy="45720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Travel Safety Reference </a:t>
            </a:r>
            <a:r>
              <a:rPr lang="en-US" dirty="0" err="1" smtClean="0"/>
              <a:t>Webpages</a:t>
            </a:r>
            <a:endParaRPr lang="en-US" dirty="0"/>
          </a:p>
        </p:txBody>
      </p:sp>
      <p:sp>
        <p:nvSpPr>
          <p:cNvPr id="3" name="Content Placeholder 2"/>
          <p:cNvSpPr>
            <a:spLocks noGrp="1"/>
          </p:cNvSpPr>
          <p:nvPr>
            <p:ph idx="1"/>
          </p:nvPr>
        </p:nvSpPr>
        <p:spPr/>
        <p:txBody>
          <a:bodyPr>
            <a:normAutofit lnSpcReduction="10000"/>
          </a:bodyPr>
          <a:lstStyle/>
          <a:p>
            <a:r>
              <a:rPr lang="en-US" dirty="0" smtClean="0"/>
              <a:t>UC Travel Webpage:  </a:t>
            </a:r>
            <a:r>
              <a:rPr lang="en-US" dirty="0" smtClean="0">
                <a:hlinkClick r:id="rId3"/>
              </a:rPr>
              <a:t>www.uctravel.org</a:t>
            </a:r>
            <a:r>
              <a:rPr lang="en-US" dirty="0" smtClean="0"/>
              <a:t> </a:t>
            </a:r>
          </a:p>
          <a:p>
            <a:r>
              <a:rPr lang="en-US" dirty="0" smtClean="0"/>
              <a:t>FEMA List of </a:t>
            </a:r>
            <a:r>
              <a:rPr lang="en-US" dirty="0" err="1" smtClean="0"/>
              <a:t>Sprinklered</a:t>
            </a:r>
            <a:r>
              <a:rPr lang="en-US" dirty="0" smtClean="0"/>
              <a:t> Hotels:</a:t>
            </a:r>
          </a:p>
          <a:p>
            <a:pPr lvl="1"/>
            <a:r>
              <a:rPr lang="en-US" dirty="0" smtClean="0">
                <a:hlinkClick r:id="rId4"/>
              </a:rPr>
              <a:t>www.usfa.fema.gov/hotel</a:t>
            </a:r>
            <a:endParaRPr lang="en-US" dirty="0" smtClean="0"/>
          </a:p>
          <a:p>
            <a:r>
              <a:rPr lang="en-US" sz="2800" dirty="0" smtClean="0"/>
              <a:t>U.S. State Dept. Travel Safety Webpage:</a:t>
            </a:r>
          </a:p>
          <a:p>
            <a:pPr lvl="1"/>
            <a:r>
              <a:rPr lang="en-US" sz="2400" dirty="0" smtClean="0">
                <a:hlinkClick r:id="rId5"/>
              </a:rPr>
              <a:t>http://travel.state.gov/travel/tips/safety/safety_1180.html</a:t>
            </a:r>
            <a:endParaRPr lang="en-US" sz="2400" dirty="0" smtClean="0"/>
          </a:p>
          <a:p>
            <a:r>
              <a:rPr lang="en-US" sz="2800" dirty="0" smtClean="0"/>
              <a:t>Safe Trip Abroad Publication</a:t>
            </a:r>
          </a:p>
          <a:p>
            <a:pPr lvl="1"/>
            <a:r>
              <a:rPr lang="en-US" dirty="0" smtClean="0">
                <a:hlinkClick r:id="rId6"/>
              </a:rPr>
              <a:t>http://travel.state.gov/travel/tips/safety/safety_1747.html</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Travel Preparations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Photocopy (Front &amp; Back) – Credit Cards, Tickets, Health Insurance, Passport, &amp; Other Important Documents</a:t>
            </a:r>
          </a:p>
          <a:p>
            <a:pPr lvl="1"/>
            <a:r>
              <a:rPr lang="en-US" dirty="0" smtClean="0"/>
              <a:t>Phone Numbers to Call for Replacement</a:t>
            </a:r>
          </a:p>
          <a:p>
            <a:r>
              <a:rPr lang="en-US" dirty="0" smtClean="0"/>
              <a:t>Leave Itinerary with Family/Office</a:t>
            </a:r>
          </a:p>
          <a:p>
            <a:r>
              <a:rPr lang="en-US" dirty="0" smtClean="0"/>
              <a:t>Map Out Directions From Airport to Hotel and/or Destinations</a:t>
            </a:r>
          </a:p>
          <a:p>
            <a:pPr lvl="1"/>
            <a:r>
              <a:rPr lang="en-US" dirty="0" smtClean="0"/>
              <a:t>Keep in Carry-On Luggage</a:t>
            </a:r>
          </a:p>
          <a:p>
            <a:endParaRPr lang="en-US" dirty="0"/>
          </a:p>
        </p:txBody>
      </p:sp>
      <p:pic>
        <p:nvPicPr>
          <p:cNvPr id="4" name="Picture 10"/>
          <p:cNvPicPr>
            <a:picLocks noChangeAspect="1" noChangeArrowheads="1"/>
          </p:cNvPicPr>
          <p:nvPr/>
        </p:nvPicPr>
        <p:blipFill>
          <a:blip r:embed="rId3" cstate="print"/>
          <a:srcRect/>
          <a:stretch>
            <a:fillRect/>
          </a:stretch>
        </p:blipFill>
        <p:spPr bwMode="auto">
          <a:xfrm>
            <a:off x="228600" y="304800"/>
            <a:ext cx="910167" cy="1143000"/>
          </a:xfrm>
          <a:prstGeom prst="rect">
            <a:avLst/>
          </a:prstGeom>
          <a:noFill/>
          <a:ln w="9525">
            <a:noFill/>
            <a:miter lim="800000"/>
            <a:headEnd/>
            <a:tailEnd/>
          </a:ln>
          <a:effectLst/>
        </p:spPr>
      </p:pic>
      <p:pic>
        <p:nvPicPr>
          <p:cNvPr id="5" name="Picture 7" descr="MCj03036110000[1]"/>
          <p:cNvPicPr>
            <a:picLocks noChangeAspect="1" noChangeArrowheads="1"/>
          </p:cNvPicPr>
          <p:nvPr/>
        </p:nvPicPr>
        <p:blipFill>
          <a:blip r:embed="rId4" cstate="print"/>
          <a:srcRect/>
          <a:stretch>
            <a:fillRect/>
          </a:stretch>
        </p:blipFill>
        <p:spPr bwMode="auto">
          <a:xfrm>
            <a:off x="7696199" y="2209800"/>
            <a:ext cx="1339373" cy="11922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Pre- Travel Preparations</a:t>
            </a:r>
            <a:endParaRPr lang="en-US" dirty="0"/>
          </a:p>
        </p:txBody>
      </p:sp>
      <p:sp>
        <p:nvSpPr>
          <p:cNvPr id="3" name="Content Placeholder 2"/>
          <p:cNvSpPr>
            <a:spLocks noGrp="1"/>
          </p:cNvSpPr>
          <p:nvPr>
            <p:ph idx="1"/>
          </p:nvPr>
        </p:nvSpPr>
        <p:spPr>
          <a:xfrm>
            <a:off x="304800" y="1295400"/>
            <a:ext cx="8610600" cy="5562600"/>
          </a:xfrm>
        </p:spPr>
        <p:txBody>
          <a:bodyPr>
            <a:normAutofit lnSpcReduction="10000"/>
          </a:bodyPr>
          <a:lstStyle/>
          <a:p>
            <a:r>
              <a:rPr lang="en-US" dirty="0" smtClean="0"/>
              <a:t>Hotel Have Automatic Fire Sprinklers?</a:t>
            </a:r>
          </a:p>
          <a:p>
            <a:pPr lvl="1"/>
            <a:r>
              <a:rPr lang="en-US" dirty="0" smtClean="0"/>
              <a:t>www.usfa.fema.gov/hotel</a:t>
            </a:r>
          </a:p>
          <a:p>
            <a:r>
              <a:rPr lang="en-US" dirty="0" smtClean="0"/>
              <a:t>Oversees Travel – Go to:</a:t>
            </a:r>
          </a:p>
          <a:p>
            <a:pPr lvl="1"/>
            <a:r>
              <a:rPr lang="en-US" sz="2000" dirty="0" smtClean="0">
                <a:hlinkClick r:id="rId3"/>
              </a:rPr>
              <a:t>http://travel.state.gov/travel/tips/safety/safety_1180.html</a:t>
            </a:r>
            <a:r>
              <a:rPr lang="en-US" sz="2000" dirty="0" smtClean="0"/>
              <a:t> </a:t>
            </a:r>
          </a:p>
          <a:p>
            <a:r>
              <a:rPr lang="en-US" dirty="0" smtClean="0"/>
              <a:t>Emergency Phone Numbers</a:t>
            </a:r>
          </a:p>
          <a:p>
            <a:pPr lvl="1"/>
            <a:r>
              <a:rPr lang="en-US" dirty="0" smtClean="0"/>
              <a:t>Physician, Family </a:t>
            </a:r>
          </a:p>
          <a:p>
            <a:pPr lvl="1"/>
            <a:r>
              <a:rPr lang="en-US" dirty="0" smtClean="0"/>
              <a:t>Local Police Dept. 911 Equivalent Number</a:t>
            </a:r>
          </a:p>
          <a:p>
            <a:r>
              <a:rPr lang="en-US" dirty="0" smtClean="0"/>
              <a:t>Put Essentials in Carry-On Luggage</a:t>
            </a:r>
          </a:p>
          <a:p>
            <a:pPr lvl="1"/>
            <a:r>
              <a:rPr lang="en-US" dirty="0" smtClean="0"/>
              <a:t>Lithium Batteries are Not Permitted in Checked Luggage - Fire Hazard</a:t>
            </a:r>
          </a:p>
          <a:p>
            <a:pPr lvl="1">
              <a:buNone/>
            </a:pPr>
            <a:r>
              <a:rPr lang="en-US" dirty="0" smtClean="0"/>
              <a:t> </a:t>
            </a:r>
          </a:p>
          <a:p>
            <a:endParaRPr lang="en-US" dirty="0"/>
          </a:p>
        </p:txBody>
      </p:sp>
      <p:pic>
        <p:nvPicPr>
          <p:cNvPr id="4" name="Picture 5" descr="MCj03047010000[1]"/>
          <p:cNvPicPr>
            <a:picLocks noChangeAspect="1" noChangeArrowheads="1"/>
          </p:cNvPicPr>
          <p:nvPr/>
        </p:nvPicPr>
        <p:blipFill>
          <a:blip r:embed="rId4" cstate="print"/>
          <a:srcRect/>
          <a:stretch>
            <a:fillRect/>
          </a:stretch>
        </p:blipFill>
        <p:spPr bwMode="auto">
          <a:xfrm>
            <a:off x="7772400" y="228600"/>
            <a:ext cx="1141413" cy="1138238"/>
          </a:xfrm>
          <a:prstGeom prst="rect">
            <a:avLst/>
          </a:prstGeom>
          <a:noFill/>
        </p:spPr>
      </p:pic>
      <p:pic>
        <p:nvPicPr>
          <p:cNvPr id="5" name="Picture 4" descr="MCj04040290000[1]"/>
          <p:cNvPicPr>
            <a:picLocks noChangeAspect="1" noChangeArrowheads="1"/>
          </p:cNvPicPr>
          <p:nvPr/>
        </p:nvPicPr>
        <p:blipFill>
          <a:blip r:embed="rId5" cstate="print"/>
          <a:srcRect/>
          <a:stretch>
            <a:fillRect/>
          </a:stretch>
        </p:blipFill>
        <p:spPr bwMode="auto">
          <a:xfrm>
            <a:off x="6553200" y="3352800"/>
            <a:ext cx="385763" cy="685800"/>
          </a:xfrm>
          <a:prstGeom prst="rect">
            <a:avLst/>
          </a:prstGeom>
          <a:noFill/>
        </p:spPr>
      </p:pic>
      <p:pic>
        <p:nvPicPr>
          <p:cNvPr id="6" name="Picture 7" descr="MCj03520950000[1]"/>
          <p:cNvPicPr>
            <a:picLocks noChangeAspect="1" noChangeArrowheads="1"/>
          </p:cNvPicPr>
          <p:nvPr/>
        </p:nvPicPr>
        <p:blipFill>
          <a:blip r:embed="rId6" cstate="print"/>
          <a:srcRect/>
          <a:stretch>
            <a:fillRect/>
          </a:stretch>
        </p:blipFill>
        <p:spPr bwMode="auto">
          <a:xfrm>
            <a:off x="8001000" y="5638800"/>
            <a:ext cx="773907" cy="990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944562"/>
          </a:xfrm>
        </p:spPr>
        <p:txBody>
          <a:bodyPr>
            <a:normAutofit fontScale="90000"/>
          </a:bodyPr>
          <a:lstStyle/>
          <a:p>
            <a:r>
              <a:rPr lang="en-US" dirty="0" smtClean="0"/>
              <a:t>Out-of-State/Out-of-Country Travel</a:t>
            </a:r>
            <a:endParaRPr lang="en-US" dirty="0"/>
          </a:p>
        </p:txBody>
      </p:sp>
      <p:sp>
        <p:nvSpPr>
          <p:cNvPr id="3" name="Content Placeholder 2"/>
          <p:cNvSpPr>
            <a:spLocks noGrp="1"/>
          </p:cNvSpPr>
          <p:nvPr>
            <p:ph sz="half" idx="1"/>
          </p:nvPr>
        </p:nvSpPr>
        <p:spPr>
          <a:xfrm>
            <a:off x="228600" y="1295400"/>
            <a:ext cx="8610600" cy="5181600"/>
          </a:xfrm>
        </p:spPr>
        <p:txBody>
          <a:bodyPr>
            <a:normAutofit/>
          </a:bodyPr>
          <a:lstStyle/>
          <a:p>
            <a:r>
              <a:rPr lang="en-US" dirty="0" smtClean="0"/>
              <a:t>Must register all UC out-of-state or out-of-country travel</a:t>
            </a:r>
          </a:p>
          <a:p>
            <a:pPr lvl="1"/>
            <a:r>
              <a:rPr lang="en-US" dirty="0" smtClean="0"/>
              <a:t>Book trips through </a:t>
            </a:r>
            <a:r>
              <a:rPr lang="en-US" dirty="0" err="1" smtClean="0"/>
              <a:t>Connexxus</a:t>
            </a:r>
            <a:r>
              <a:rPr lang="en-US" dirty="0" smtClean="0"/>
              <a:t> – You are automatically registered</a:t>
            </a:r>
          </a:p>
          <a:p>
            <a:pPr lvl="2"/>
            <a:r>
              <a:rPr lang="en-US" dirty="0" smtClean="0"/>
              <a:t>Exception – Trips booked on Southwest Airlines</a:t>
            </a:r>
          </a:p>
          <a:p>
            <a:pPr lvl="3"/>
            <a:r>
              <a:rPr lang="en-US" dirty="0" smtClean="0"/>
              <a:t>Register through: </a:t>
            </a:r>
            <a:r>
              <a:rPr lang="en-US" dirty="0" smtClean="0">
                <a:hlinkClick r:id="rId3"/>
              </a:rPr>
              <a:t>www.uctravel.org</a:t>
            </a:r>
            <a:r>
              <a:rPr lang="en-US" dirty="0" smtClean="0"/>
              <a:t> </a:t>
            </a:r>
          </a:p>
          <a:p>
            <a:r>
              <a:rPr lang="en-US" dirty="0" smtClean="0"/>
              <a:t>Benefits of Registration:</a:t>
            </a:r>
          </a:p>
          <a:p>
            <a:pPr lvl="1"/>
            <a:r>
              <a:rPr lang="en-US" dirty="0" smtClean="0"/>
              <a:t>Travel Insurance &amp; Out-of-Country Medical Coverage</a:t>
            </a:r>
          </a:p>
          <a:p>
            <a:pPr lvl="1"/>
            <a:r>
              <a:rPr lang="en-US" dirty="0" smtClean="0"/>
              <a:t>Emergency Travel Assistance</a:t>
            </a:r>
          </a:p>
          <a:p>
            <a:pPr lvl="2"/>
            <a:r>
              <a:rPr lang="en-US" dirty="0" smtClean="0"/>
              <a:t>Track employees during disasters/civil unrest &amp; arrange to bring employee home</a:t>
            </a:r>
            <a:endParaRPr lang="en-US" dirty="0"/>
          </a:p>
        </p:txBody>
      </p:sp>
      <p:pic>
        <p:nvPicPr>
          <p:cNvPr id="1026" name="Picture 2" descr="C:\Documents and Settings\khsi\My Documents\My Pictures\out of state.png"/>
          <p:cNvPicPr>
            <a:picLocks noGrp="1" noChangeAspect="1" noChangeArrowheads="1"/>
          </p:cNvPicPr>
          <p:nvPr>
            <p:ph sz="half" idx="2"/>
          </p:nvPr>
        </p:nvPicPr>
        <p:blipFill>
          <a:blip r:embed="rId4" cstate="print"/>
          <a:srcRect/>
          <a:stretch>
            <a:fillRect/>
          </a:stretch>
        </p:blipFill>
        <p:spPr bwMode="auto">
          <a:xfrm>
            <a:off x="8077200" y="1752600"/>
            <a:ext cx="829253" cy="838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Going Through Airport Security</a:t>
            </a:r>
            <a:endParaRPr lang="en-US" dirty="0"/>
          </a:p>
        </p:txBody>
      </p:sp>
      <p:sp>
        <p:nvSpPr>
          <p:cNvPr id="3" name="Content Placeholder 2"/>
          <p:cNvSpPr>
            <a:spLocks noGrp="1"/>
          </p:cNvSpPr>
          <p:nvPr>
            <p:ph sz="half" idx="1"/>
          </p:nvPr>
        </p:nvSpPr>
        <p:spPr>
          <a:xfrm>
            <a:off x="304800" y="1600200"/>
            <a:ext cx="4724400" cy="4876800"/>
          </a:xfrm>
        </p:spPr>
        <p:txBody>
          <a:bodyPr>
            <a:normAutofit fontScale="92500" lnSpcReduction="20000"/>
          </a:bodyPr>
          <a:lstStyle/>
          <a:p>
            <a:r>
              <a:rPr lang="en-US" dirty="0" smtClean="0"/>
              <a:t>All liquid bottles should be 3 ounces or less and put into a 1quart Ziploc® bag</a:t>
            </a:r>
          </a:p>
          <a:p>
            <a:r>
              <a:rPr lang="en-US" dirty="0" smtClean="0"/>
              <a:t>Remember to take all water &amp; other beverages out of carry-on baggage</a:t>
            </a:r>
          </a:p>
          <a:p>
            <a:r>
              <a:rPr lang="en-US" dirty="0" smtClean="0"/>
              <a:t>Remove laptop from case &amp; place in a separate screening bin</a:t>
            </a:r>
          </a:p>
          <a:p>
            <a:r>
              <a:rPr lang="en-US" dirty="0" smtClean="0"/>
              <a:t>Take shoes off </a:t>
            </a:r>
          </a:p>
          <a:p>
            <a:r>
              <a:rPr lang="en-US" dirty="0" smtClean="0"/>
              <a:t>Follow instructions from the TSA personnel</a:t>
            </a:r>
          </a:p>
        </p:txBody>
      </p:sp>
      <p:pic>
        <p:nvPicPr>
          <p:cNvPr id="3075" name="Picture 3" descr="D:\IMG_1039.JPG"/>
          <p:cNvPicPr>
            <a:picLocks noGrp="1" noChangeAspect="1" noChangeArrowheads="1"/>
          </p:cNvPicPr>
          <p:nvPr>
            <p:ph sz="half" idx="2"/>
          </p:nvPr>
        </p:nvPicPr>
        <p:blipFill>
          <a:blip r:embed="rId3" cstate="print"/>
          <a:srcRect/>
          <a:stretch>
            <a:fillRect/>
          </a:stretch>
        </p:blipFill>
        <p:spPr bwMode="auto">
          <a:xfrm>
            <a:off x="5600700" y="1600200"/>
            <a:ext cx="3543300" cy="4724400"/>
          </a:xfrm>
          <a:prstGeom prst="rect">
            <a:avLst/>
          </a:prstGeom>
          <a:noFill/>
        </p:spPr>
      </p:pic>
      <p:pic>
        <p:nvPicPr>
          <p:cNvPr id="37892" name="Picture 4" descr="TSA Logo">
            <a:hlinkClick r:id="rId4"/>
          </p:cNvPr>
          <p:cNvPicPr>
            <a:picLocks noChangeAspect="1" noChangeArrowheads="1"/>
          </p:cNvPicPr>
          <p:nvPr/>
        </p:nvPicPr>
        <p:blipFill>
          <a:blip r:embed="rId5" cstate="print"/>
          <a:srcRect/>
          <a:stretch>
            <a:fillRect/>
          </a:stretch>
        </p:blipFill>
        <p:spPr bwMode="auto">
          <a:xfrm>
            <a:off x="7086600" y="0"/>
            <a:ext cx="1828800" cy="5810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4" name="Content Placeholder 3"/>
          <p:cNvSpPr>
            <a:spLocks noGrp="1"/>
          </p:cNvSpPr>
          <p:nvPr>
            <p:ph sz="half" idx="2"/>
          </p:nvPr>
        </p:nvSpPr>
        <p:spPr>
          <a:xfrm>
            <a:off x="4495800" y="1600200"/>
            <a:ext cx="4191000" cy="4800600"/>
          </a:xfrm>
        </p:spPr>
        <p:txBody>
          <a:bodyPr>
            <a:normAutofit fontScale="85000" lnSpcReduction="10000"/>
          </a:bodyPr>
          <a:lstStyle/>
          <a:p>
            <a:r>
              <a:rPr lang="en-US" dirty="0" smtClean="0"/>
              <a:t>Luggage with Wheels</a:t>
            </a:r>
          </a:p>
          <a:p>
            <a:r>
              <a:rPr lang="en-US" dirty="0" smtClean="0"/>
              <a:t>Luggage Weight Less Than:</a:t>
            </a:r>
          </a:p>
          <a:p>
            <a:pPr lvl="1"/>
            <a:r>
              <a:rPr lang="en-US" dirty="0" smtClean="0"/>
              <a:t>50 Pounds – Male; or</a:t>
            </a:r>
          </a:p>
          <a:p>
            <a:pPr lvl="1"/>
            <a:r>
              <a:rPr lang="en-US" dirty="0" smtClean="0"/>
              <a:t>45 Pounds - Female</a:t>
            </a:r>
          </a:p>
          <a:p>
            <a:r>
              <a:rPr lang="en-US" dirty="0" smtClean="0"/>
              <a:t>Caution Lifting Luggage from Car Trunk</a:t>
            </a:r>
          </a:p>
          <a:p>
            <a:r>
              <a:rPr lang="en-US" dirty="0" smtClean="0"/>
              <a:t>Laptops</a:t>
            </a:r>
          </a:p>
          <a:p>
            <a:pPr lvl="1"/>
            <a:r>
              <a:rPr lang="en-US" dirty="0" smtClean="0"/>
              <a:t>Case with Wide Padded Shoulder Straps</a:t>
            </a:r>
          </a:p>
          <a:p>
            <a:pPr lvl="1"/>
            <a:r>
              <a:rPr lang="en-US" dirty="0" smtClean="0"/>
              <a:t>Alternate Between Shoulders Regularly</a:t>
            </a:r>
          </a:p>
          <a:p>
            <a:pPr lvl="1"/>
            <a:r>
              <a:rPr lang="en-US" dirty="0" smtClean="0"/>
              <a:t>Put Accessories in Suitcase</a:t>
            </a:r>
          </a:p>
          <a:p>
            <a:endParaRPr lang="en-US" dirty="0"/>
          </a:p>
        </p:txBody>
      </p:sp>
      <p:pic>
        <p:nvPicPr>
          <p:cNvPr id="5" name="Picture 4" descr="j0297749"/>
          <p:cNvPicPr>
            <a:picLocks noChangeAspect="1" noChangeArrowheads="1"/>
          </p:cNvPicPr>
          <p:nvPr/>
        </p:nvPicPr>
        <p:blipFill>
          <a:blip r:embed="rId3" cstate="print"/>
          <a:srcRect/>
          <a:stretch>
            <a:fillRect/>
          </a:stretch>
        </p:blipFill>
        <p:spPr bwMode="auto">
          <a:xfrm>
            <a:off x="6324600" y="228599"/>
            <a:ext cx="1447800" cy="1377447"/>
          </a:xfrm>
          <a:prstGeom prst="rect">
            <a:avLst/>
          </a:prstGeom>
          <a:noFill/>
        </p:spPr>
      </p:pic>
      <p:sp>
        <p:nvSpPr>
          <p:cNvPr id="6" name="laptop"/>
          <p:cNvSpPr>
            <a:spLocks noEditPoints="1" noChangeArrowheads="1"/>
          </p:cNvSpPr>
          <p:nvPr/>
        </p:nvSpPr>
        <p:spPr bwMode="auto">
          <a:xfrm>
            <a:off x="8001000" y="4953000"/>
            <a:ext cx="685800" cy="5334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pic>
        <p:nvPicPr>
          <p:cNvPr id="9" name="Picture 2" descr="D:\IMG_1067.JPG"/>
          <p:cNvPicPr>
            <a:picLocks noGrp="1" noChangeAspect="1" noChangeArrowheads="1"/>
          </p:cNvPicPr>
          <p:nvPr>
            <p:ph sz="half" idx="1"/>
          </p:nvPr>
        </p:nvPicPr>
        <p:blipFill>
          <a:blip r:embed="rId4" cstate="print"/>
          <a:srcRect/>
          <a:stretch>
            <a:fillRect/>
          </a:stretch>
        </p:blipFill>
        <p:spPr bwMode="auto">
          <a:xfrm>
            <a:off x="177800" y="2362200"/>
            <a:ext cx="4165600" cy="3124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a:t>
            </a:r>
            <a:br>
              <a:rPr lang="en-US" dirty="0" smtClean="0"/>
            </a:br>
            <a:r>
              <a:rPr lang="en-US" dirty="0" smtClean="0"/>
              <a:t>Airline</a:t>
            </a:r>
            <a:endParaRPr lang="en-US" dirty="0"/>
          </a:p>
        </p:txBody>
      </p:sp>
      <p:sp>
        <p:nvSpPr>
          <p:cNvPr id="3" name="Content Placeholder 2"/>
          <p:cNvSpPr>
            <a:spLocks noGrp="1"/>
          </p:cNvSpPr>
          <p:nvPr>
            <p:ph idx="1"/>
          </p:nvPr>
        </p:nvSpPr>
        <p:spPr/>
        <p:txBody>
          <a:bodyPr>
            <a:normAutofit lnSpcReduction="10000"/>
          </a:bodyPr>
          <a:lstStyle/>
          <a:p>
            <a:r>
              <a:rPr lang="en-US" dirty="0" smtClean="0"/>
              <a:t>From Seat - Count Number of Rows to Nearest Emergency Exit</a:t>
            </a:r>
          </a:p>
          <a:p>
            <a:pPr lvl="1"/>
            <a:r>
              <a:rPr lang="en-US" dirty="0" smtClean="0"/>
              <a:t>Number of Rows to the Exit in Front</a:t>
            </a:r>
          </a:p>
          <a:p>
            <a:pPr lvl="1"/>
            <a:r>
              <a:rPr lang="en-US" dirty="0" smtClean="0"/>
              <a:t>Number of Rows to the Exit Behind</a:t>
            </a:r>
          </a:p>
          <a:p>
            <a:r>
              <a:rPr lang="en-US" dirty="0" smtClean="0"/>
              <a:t>Listen to Safety Briefing By Flight Attendant</a:t>
            </a:r>
          </a:p>
          <a:p>
            <a:r>
              <a:rPr lang="en-US" dirty="0" smtClean="0"/>
              <a:t>Event of Accident/Crash – Listen and Follow to Flight Attendant Instructions</a:t>
            </a:r>
            <a:endParaRPr lang="en-US" dirty="0"/>
          </a:p>
        </p:txBody>
      </p:sp>
      <p:pic>
        <p:nvPicPr>
          <p:cNvPr id="4" name="Picture 4" descr="MCj03673820000[1]"/>
          <p:cNvPicPr>
            <a:picLocks noChangeAspect="1" noChangeArrowheads="1"/>
          </p:cNvPicPr>
          <p:nvPr/>
        </p:nvPicPr>
        <p:blipFill>
          <a:blip r:embed="rId3" cstate="print"/>
          <a:srcRect/>
          <a:stretch>
            <a:fillRect/>
          </a:stretch>
        </p:blipFill>
        <p:spPr bwMode="auto">
          <a:xfrm>
            <a:off x="6575937" y="381000"/>
            <a:ext cx="2568063" cy="1143000"/>
          </a:xfrm>
          <a:prstGeom prst="rect">
            <a:avLst/>
          </a:prstGeom>
          <a:noFill/>
        </p:spPr>
      </p:pic>
      <p:pic>
        <p:nvPicPr>
          <p:cNvPr id="5" name="Picture 5" descr="MCj03984110000[1]"/>
          <p:cNvPicPr>
            <a:picLocks noChangeAspect="1" noChangeArrowheads="1"/>
          </p:cNvPicPr>
          <p:nvPr/>
        </p:nvPicPr>
        <p:blipFill>
          <a:blip r:embed="rId4" cstate="print"/>
          <a:srcRect/>
          <a:stretch>
            <a:fillRect/>
          </a:stretch>
        </p:blipFill>
        <p:spPr bwMode="auto">
          <a:xfrm>
            <a:off x="6400800" y="4920324"/>
            <a:ext cx="2187575" cy="1937676"/>
          </a:xfrm>
          <a:prstGeom prst="rect">
            <a:avLst/>
          </a:prstGeom>
          <a:noFill/>
        </p:spPr>
      </p:pic>
      <p:pic>
        <p:nvPicPr>
          <p:cNvPr id="6" name="Picture 9" descr="MCj03979930000[1]"/>
          <p:cNvPicPr>
            <a:picLocks noChangeAspect="1" noChangeArrowheads="1"/>
          </p:cNvPicPr>
          <p:nvPr/>
        </p:nvPicPr>
        <p:blipFill>
          <a:blip r:embed="rId5" cstate="print"/>
          <a:srcRect/>
          <a:stretch>
            <a:fillRect/>
          </a:stretch>
        </p:blipFill>
        <p:spPr bwMode="auto">
          <a:xfrm>
            <a:off x="533400" y="228600"/>
            <a:ext cx="1362075" cy="13620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Thrombosis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Defined as a clot of coagulated blood in the blood vessel</a:t>
            </a:r>
          </a:p>
          <a:p>
            <a:r>
              <a:rPr lang="en-US" dirty="0" smtClean="0"/>
              <a:t>During long trips deep vein thrombosis  can develop from lack of movement.</a:t>
            </a:r>
          </a:p>
          <a:p>
            <a:r>
              <a:rPr lang="en-US" dirty="0" smtClean="0"/>
              <a:t>Can be fatal – Pulmonary Embolism</a:t>
            </a:r>
          </a:p>
          <a:p>
            <a:r>
              <a:rPr lang="en-US" dirty="0" smtClean="0"/>
              <a:t>World Health Organization (WHO)  estimates that 1 out of 4,500 travelers will develop a clot</a:t>
            </a:r>
          </a:p>
          <a:p>
            <a:r>
              <a:rPr lang="en-US" dirty="0" smtClean="0"/>
              <a:t>During flights of more than 4 hours try and move around, get blood circulation flowing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 Sky Design Slid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Sky Design Slide</Template>
  <TotalTime>1488</TotalTime>
  <Words>4409</Words>
  <Application>Microsoft Office PowerPoint</Application>
  <PresentationFormat>On-screen Show (4:3)</PresentationFormat>
  <Paragraphs>297</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Blue Sky Design Slide</vt:lpstr>
      <vt:lpstr>Acrobat Document</vt:lpstr>
      <vt:lpstr>Travel Safety</vt:lpstr>
      <vt:lpstr>Travel Safety Hazards</vt:lpstr>
      <vt:lpstr>Pre- Travel Preparations</vt:lpstr>
      <vt:lpstr>Pre- Travel Preparations</vt:lpstr>
      <vt:lpstr>Out-of-State/Out-of-Country Travel</vt:lpstr>
      <vt:lpstr>Going Through Airport Security</vt:lpstr>
      <vt:lpstr>Ergonomics</vt:lpstr>
      <vt:lpstr>Transportation Airline</vt:lpstr>
      <vt:lpstr>Thrombosis</vt:lpstr>
      <vt:lpstr>Some advice on how to prevent Thrombosis!</vt:lpstr>
      <vt:lpstr>Travel Reminders Video</vt:lpstr>
      <vt:lpstr>Transportation Rental Car Safety</vt:lpstr>
      <vt:lpstr>Transportation Rental Car Safety</vt:lpstr>
      <vt:lpstr>NO Texting while Driving</vt:lpstr>
      <vt:lpstr>Hotel Safety</vt:lpstr>
      <vt:lpstr>Hotel Safety</vt:lpstr>
      <vt:lpstr>Hotel Safety</vt:lpstr>
      <vt:lpstr>Hotel Fires</vt:lpstr>
      <vt:lpstr>Hotel Fire- Hot Door</vt:lpstr>
      <vt:lpstr>  Hotel Fire- Door Not Hot</vt:lpstr>
      <vt:lpstr>Hotel Fire Safety Video!</vt:lpstr>
      <vt:lpstr>General Travel Safety Precautions</vt:lpstr>
      <vt:lpstr>Food Safety On Trips</vt:lpstr>
      <vt:lpstr>Travel Safety Reference Webpages</vt:lpstr>
    </vt:vector>
  </TitlesOfParts>
  <Company>UCOP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Safety</dc:title>
  <dc:creator>Khsi</dc:creator>
  <cp:lastModifiedBy>lwong</cp:lastModifiedBy>
  <cp:revision>169</cp:revision>
  <dcterms:created xsi:type="dcterms:W3CDTF">2010-06-03T08:38:11Z</dcterms:created>
  <dcterms:modified xsi:type="dcterms:W3CDTF">2010-06-11T01:52:48Z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TC300002251033</vt:lpwstr>
  </property>
</Properties>
</file>