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8" r:id="rId2"/>
    <p:sldId id="275" r:id="rId3"/>
    <p:sldId id="287" r:id="rId4"/>
    <p:sldId id="266" r:id="rId5"/>
    <p:sldId id="279" r:id="rId6"/>
    <p:sldId id="273" r:id="rId7"/>
    <p:sldId id="264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20" autoAdjust="0"/>
  </p:normalViewPr>
  <p:slideViewPr>
    <p:cSldViewPr>
      <p:cViewPr>
        <p:scale>
          <a:sx n="100" d="100"/>
          <a:sy n="100" d="100"/>
        </p:scale>
        <p:origin x="-1666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9071552423201"/>
          <c:y val="9.0074303801990677E-2"/>
          <c:w val="0.6944535173365276"/>
          <c:h val="0.89060783955161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Spend In Million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75.3M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65.8M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64.0M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56.9M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38.7M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38.8M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21.5M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17.0M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14.2M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9471759215223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 </a:t>
                    </a:r>
                    <a:r>
                      <a:rPr lang="en-US" dirty="0" smtClean="0"/>
                      <a:t>12.8M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7.2M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[&gt;=99999]&quot;$&quot;\ #,##0.00,,&quot;M&quot;;General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UCLA</c:v>
                </c:pt>
                <c:pt idx="1">
                  <c:v>UCOP</c:v>
                </c:pt>
                <c:pt idx="2">
                  <c:v>UCSD</c:v>
                </c:pt>
                <c:pt idx="3">
                  <c:v>UCD</c:v>
                </c:pt>
                <c:pt idx="4">
                  <c:v>UCSF</c:v>
                </c:pt>
                <c:pt idx="5">
                  <c:v>UCB</c:v>
                </c:pt>
                <c:pt idx="6">
                  <c:v>UCI</c:v>
                </c:pt>
                <c:pt idx="7">
                  <c:v>UCSB</c:v>
                </c:pt>
                <c:pt idx="8">
                  <c:v>UCSC</c:v>
                </c:pt>
                <c:pt idx="9">
                  <c:v>UCR</c:v>
                </c:pt>
                <c:pt idx="10">
                  <c:v>UCM</c:v>
                </c:pt>
              </c:strCache>
            </c:strRef>
          </c:cat>
          <c:val>
            <c:numRef>
              <c:f>Sheet1!$B$2:$B$12</c:f>
              <c:numCache>
                <c:formatCode>_("$"* #,##0_);_("$"* \(#,##0\);_("$"* "-"??_);_(@_)</c:formatCode>
                <c:ptCount val="11"/>
                <c:pt idx="0">
                  <c:v>75252009.610000074</c:v>
                </c:pt>
                <c:pt idx="1">
                  <c:v>65786440.280000009</c:v>
                </c:pt>
                <c:pt idx="2">
                  <c:v>64040957.580000155</c:v>
                </c:pt>
                <c:pt idx="3">
                  <c:v>56937532.700000063</c:v>
                </c:pt>
                <c:pt idx="4">
                  <c:v>38723346.319999993</c:v>
                </c:pt>
                <c:pt idx="5">
                  <c:v>38717767.100000001</c:v>
                </c:pt>
                <c:pt idx="6">
                  <c:v>21498023.75</c:v>
                </c:pt>
                <c:pt idx="7">
                  <c:v>17029717.200000003</c:v>
                </c:pt>
                <c:pt idx="8">
                  <c:v>14179953.500000004</c:v>
                </c:pt>
                <c:pt idx="9">
                  <c:v>12836997.589999991</c:v>
                </c:pt>
                <c:pt idx="10">
                  <c:v>7230650.8000000007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71"/>
        <c:axId val="99481088"/>
        <c:axId val="99482624"/>
      </c:barChart>
      <c:catAx>
        <c:axId val="994810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9482624"/>
        <c:crosses val="autoZero"/>
        <c:auto val="1"/>
        <c:lblAlgn val="ctr"/>
        <c:lblOffset val="100"/>
        <c:noMultiLvlLbl val="0"/>
      </c:catAx>
      <c:valAx>
        <c:axId val="99482624"/>
        <c:scaling>
          <c:orientation val="minMax"/>
        </c:scaling>
        <c:delete val="0"/>
        <c:axPos val="t"/>
        <c:numFmt formatCode="[&gt;=1000000]&quot;$&quot;\ #,##0,,&quot;M&quot;;[&lt;1000000]&quot;$&quot;\ #,##0,&quot;K&quot;;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9481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0FC190F-0C5F-409F-A35A-821D98CAB5AE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AFFD577-D76B-49A1-AA4A-A85DAA5A1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C8C2-0973-45E7-80CD-C8C0DDF76B30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9AB4-B332-41AE-8829-CAA46FA4721B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3F5-6439-4256-BA5F-BDC613253645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93CC-C4FE-43A1-9ACD-011D0A5682D3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6BF9-E43D-4A5B-BD84-0ECF1425C06B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8A3-939C-43AF-80E1-E3B897B8BD0C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03B2-FE08-4835-B00F-81997EDBE13C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EAA9-0603-4ABE-90C3-37B81A0BFA58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CCDC-4FED-49F6-AA6A-ACF44880AFED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EF24-863F-4031-899F-D03BFA118C7D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769A-4BE7-40E6-9F4C-34F4CF895FF9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0E0E-4E44-470C-919E-B6F3503AFC18}" type="datetime1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A87A-A5E6-4516-AB1E-4A284E474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Observations on the State of the </a:t>
            </a:r>
            <a:br>
              <a:rPr lang="en-US" sz="3100" b="1" dirty="0" smtClean="0"/>
            </a:br>
            <a:r>
              <a:rPr lang="en-US" sz="3100" b="1" dirty="0" smtClean="0"/>
              <a:t>IT Function at the University of California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400" dirty="0" smtClean="0"/>
              <a:t>Tom Andriola</a:t>
            </a:r>
            <a:br>
              <a:rPr lang="en-US" sz="2400" dirty="0" smtClean="0"/>
            </a:br>
            <a:r>
              <a:rPr lang="en-US" sz="2400" dirty="0" smtClean="0"/>
              <a:t>Chief </a:t>
            </a:r>
            <a:r>
              <a:rPr lang="en-US" sz="2400" dirty="0"/>
              <a:t>Information Officer</a:t>
            </a:r>
            <a:br>
              <a:rPr lang="en-US" sz="2400" dirty="0"/>
            </a:br>
            <a:r>
              <a:rPr lang="en-US" sz="2400" dirty="0" smtClean="0"/>
              <a:t>Vice President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8768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0070C0"/>
                </a:solidFill>
              </a:rPr>
              <a:t>Presentation </a:t>
            </a:r>
            <a:r>
              <a:rPr lang="en-US" sz="2000" dirty="0" smtClean="0">
                <a:solidFill>
                  <a:srgbClr val="0070C0"/>
                </a:solidFill>
              </a:rPr>
              <a:t>to </a:t>
            </a:r>
            <a:r>
              <a:rPr lang="en-US" sz="2000" dirty="0">
                <a:solidFill>
                  <a:srgbClr val="0070C0"/>
                </a:solidFill>
              </a:rPr>
              <a:t>Committee </a:t>
            </a:r>
            <a:r>
              <a:rPr lang="en-US" sz="2000" dirty="0" smtClean="0">
                <a:solidFill>
                  <a:srgbClr val="0070C0"/>
                </a:solidFill>
              </a:rPr>
              <a:t>on Compliance and Audit</a:t>
            </a:r>
          </a:p>
          <a:p>
            <a:pPr algn="l"/>
            <a:r>
              <a:rPr lang="en-US" sz="2000" dirty="0" smtClean="0">
                <a:solidFill>
                  <a:srgbClr val="0070C0"/>
                </a:solidFill>
              </a:rPr>
              <a:t>March 19-20, 2014 Regents Meeting</a:t>
            </a:r>
          </a:p>
        </p:txBody>
      </p:sp>
      <p:pic>
        <p:nvPicPr>
          <p:cNvPr id="6" name="Picture 4" descr="Wordmark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5171202"/>
            <a:ext cx="2419350" cy="1686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83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/>
              <a:t>Data G</a:t>
            </a:r>
            <a:r>
              <a:rPr lang="en-US" sz="3200" b="1" dirty="0" smtClean="0"/>
              <a:t>athering/Campus Listening Tour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Data Gathering</a:t>
            </a:r>
            <a:endParaRPr lang="en-US" sz="1800" b="1" dirty="0"/>
          </a:p>
          <a:p>
            <a:r>
              <a:rPr lang="en-US" sz="1800" dirty="0" smtClean="0"/>
              <a:t>Visits to all campuses , medical centers, institutes, and LBNL</a:t>
            </a:r>
          </a:p>
          <a:p>
            <a:r>
              <a:rPr lang="en-US" sz="1800" dirty="0" smtClean="0"/>
              <a:t>Meetings with faculty &amp; administrators</a:t>
            </a:r>
          </a:p>
          <a:p>
            <a:r>
              <a:rPr lang="en-US" sz="1800" dirty="0" smtClean="0"/>
              <a:t>Presented at various </a:t>
            </a:r>
            <a:r>
              <a:rPr lang="en-US" sz="1800" dirty="0"/>
              <a:t>l</a:t>
            </a:r>
            <a:r>
              <a:rPr lang="en-US" sz="1800" dirty="0" smtClean="0"/>
              <a:t>eadership meetings</a:t>
            </a:r>
          </a:p>
          <a:p>
            <a:r>
              <a:rPr lang="en-US" sz="1800" dirty="0" smtClean="0"/>
              <a:t>Review of CIO material from industry sources; UC and peer CIO interviews</a:t>
            </a:r>
          </a:p>
          <a:p>
            <a:r>
              <a:rPr lang="en-US" sz="1800" dirty="0"/>
              <a:t>Review of </a:t>
            </a:r>
            <a:r>
              <a:rPr lang="en-US" sz="1800" dirty="0" smtClean="0"/>
              <a:t>available budgets and Spend Analytics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b="1" dirty="0" smtClean="0"/>
              <a:t>Observations</a:t>
            </a:r>
          </a:p>
          <a:p>
            <a:r>
              <a:rPr lang="en-US" sz="1800" dirty="0" smtClean="0"/>
              <a:t>UC fundamentally has good IT teams in place</a:t>
            </a:r>
          </a:p>
          <a:p>
            <a:r>
              <a:rPr lang="en-US" sz="1800" dirty="0"/>
              <a:t>All </a:t>
            </a:r>
            <a:r>
              <a:rPr lang="en-US" sz="1800" dirty="0" smtClean="0"/>
              <a:t>locations struggle with demand overload, talent retention &amp; </a:t>
            </a:r>
            <a:r>
              <a:rPr lang="en-US" sz="1800" dirty="0"/>
              <a:t>aging infrastructure </a:t>
            </a:r>
            <a:endParaRPr lang="en-US" sz="1800" dirty="0" smtClean="0"/>
          </a:p>
          <a:p>
            <a:r>
              <a:rPr lang="en-US" sz="1800" dirty="0"/>
              <a:t>No mechanism for prioritization </a:t>
            </a:r>
            <a:r>
              <a:rPr lang="en-US" sz="1800" dirty="0" smtClean="0"/>
              <a:t>between </a:t>
            </a:r>
            <a:r>
              <a:rPr lang="en-US" sz="1800" dirty="0" err="1" smtClean="0"/>
              <a:t>systemwide</a:t>
            </a:r>
            <a:r>
              <a:rPr lang="en-US" sz="1800" dirty="0" smtClean="0"/>
              <a:t> &amp; local initiatives</a:t>
            </a:r>
            <a:endParaRPr lang="en-US" sz="1400" dirty="0" smtClean="0"/>
          </a:p>
          <a:p>
            <a:r>
              <a:rPr lang="en-US" sz="1800" dirty="0" smtClean="0"/>
              <a:t>Good examples of local innovation; rarely leveraged beyond a single situation</a:t>
            </a:r>
          </a:p>
          <a:p>
            <a:pPr lvl="1"/>
            <a:r>
              <a:rPr lang="en-US" sz="1800" dirty="0" smtClean="0"/>
              <a:t>Security practices at UC Davis Health System</a:t>
            </a:r>
          </a:p>
          <a:p>
            <a:pPr lvl="1"/>
            <a:r>
              <a:rPr lang="en-US" sz="1800" dirty="0" smtClean="0"/>
              <a:t>E-commerce application at UC Merced</a:t>
            </a:r>
          </a:p>
          <a:p>
            <a:pPr lvl="1"/>
            <a:r>
              <a:rPr lang="en-US" sz="1800" dirty="0" smtClean="0"/>
              <a:t>Efficiency gains through IT at UC San Diego</a:t>
            </a:r>
          </a:p>
          <a:p>
            <a:pPr lvl="1"/>
            <a:r>
              <a:rPr lang="en-US" sz="1800" dirty="0" smtClean="0"/>
              <a:t>Strengths in IT data center efficiency at LBNL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Further Observations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800" dirty="0" smtClean="0"/>
              <a:t>IT Leadership Council (ITLC) adopted a </a:t>
            </a:r>
            <a:r>
              <a:rPr lang="en-US" sz="1800" u="sng" dirty="0" smtClean="0"/>
              <a:t>Collaboration Framework</a:t>
            </a:r>
            <a:endParaRPr lang="en-US" sz="1800" dirty="0" smtClean="0"/>
          </a:p>
          <a:p>
            <a:pPr lvl="1"/>
            <a:r>
              <a:rPr lang="en-US" sz="1800" dirty="0" smtClean="0"/>
              <a:t>Maintains local </a:t>
            </a:r>
            <a:r>
              <a:rPr lang="en-US" sz="1800" dirty="0"/>
              <a:t>autonomy, goal setting &amp; decision </a:t>
            </a:r>
            <a:r>
              <a:rPr lang="en-US" sz="1800" dirty="0" smtClean="0"/>
              <a:t>making</a:t>
            </a:r>
          </a:p>
          <a:p>
            <a:pPr lvl="1"/>
            <a:r>
              <a:rPr lang="en-US" sz="1800" dirty="0" smtClean="0"/>
              <a:t>Explores </a:t>
            </a:r>
            <a:r>
              <a:rPr lang="en-US" sz="1800" dirty="0"/>
              <a:t>opportunities </a:t>
            </a:r>
            <a:r>
              <a:rPr lang="en-US" sz="1800" dirty="0" smtClean="0"/>
              <a:t>to </a:t>
            </a:r>
            <a:r>
              <a:rPr lang="en-US" sz="1800" dirty="0"/>
              <a:t>collaborate </a:t>
            </a:r>
            <a:r>
              <a:rPr lang="en-US" sz="1800" dirty="0" smtClean="0"/>
              <a:t>for </a:t>
            </a:r>
            <a:r>
              <a:rPr lang="en-US" sz="1800" dirty="0"/>
              <a:t>common </a:t>
            </a:r>
            <a:r>
              <a:rPr lang="en-US" sz="1800" dirty="0" smtClean="0"/>
              <a:t>solutions</a:t>
            </a:r>
            <a:endParaRPr lang="en-US" sz="1800" dirty="0"/>
          </a:p>
          <a:p>
            <a:pPr lvl="1"/>
            <a:r>
              <a:rPr lang="en-US" sz="1800" dirty="0" smtClean="0"/>
              <a:t>Implies “Coalition of the willing”  “Where it makes sense”</a:t>
            </a:r>
          </a:p>
          <a:p>
            <a:pPr marL="1714500" lvl="3" indent="-342900">
              <a:buNone/>
              <a:defRPr/>
            </a:pPr>
            <a:endParaRPr lang="en-US" sz="1400" dirty="0" smtClean="0"/>
          </a:p>
          <a:p>
            <a:pPr marL="1714500" lvl="3" indent="-342900">
              <a:buNone/>
              <a:defRPr/>
            </a:pPr>
            <a:endParaRPr lang="en-US" sz="1400" dirty="0"/>
          </a:p>
          <a:p>
            <a:pPr lvl="0">
              <a:defRPr/>
            </a:pPr>
            <a:r>
              <a:rPr lang="en-US" sz="1800" dirty="0" smtClean="0"/>
              <a:t>Framework </a:t>
            </a:r>
            <a:r>
              <a:rPr lang="en-US" sz="1800" dirty="0"/>
              <a:t>not </a:t>
            </a:r>
            <a:r>
              <a:rPr lang="en-US" sz="1800" dirty="0" smtClean="0"/>
              <a:t>systematic and does not build long-term </a:t>
            </a:r>
            <a:r>
              <a:rPr lang="en-US" sz="1800" dirty="0"/>
              <a:t>strategic </a:t>
            </a:r>
            <a:r>
              <a:rPr lang="en-US" sz="1800" dirty="0" smtClean="0"/>
              <a:t>value </a:t>
            </a:r>
          </a:p>
          <a:p>
            <a:pPr lvl="0">
              <a:defRPr/>
            </a:pPr>
            <a:r>
              <a:rPr lang="en-US" sz="1800" dirty="0" smtClean="0"/>
              <a:t>Framework lacks certain fundamentals</a:t>
            </a:r>
          </a:p>
          <a:p>
            <a:pPr lvl="1">
              <a:defRPr/>
            </a:pPr>
            <a:r>
              <a:rPr lang="en-US" sz="1800" dirty="0" smtClean="0"/>
              <a:t>Strategic plan, roadmap, principles or standards</a:t>
            </a:r>
          </a:p>
          <a:p>
            <a:pPr lvl="1">
              <a:defRPr/>
            </a:pPr>
            <a:r>
              <a:rPr lang="en-US" sz="1800" dirty="0"/>
              <a:t>I</a:t>
            </a:r>
            <a:r>
              <a:rPr lang="en-US" sz="1800" dirty="0" smtClean="0"/>
              <a:t>ncentive or reward system for collaborating</a:t>
            </a:r>
          </a:p>
          <a:p>
            <a:pPr lvl="1">
              <a:defRPr/>
            </a:pPr>
            <a:r>
              <a:rPr lang="en-US" sz="1800" dirty="0" smtClean="0"/>
              <a:t>Funding </a:t>
            </a:r>
            <a:r>
              <a:rPr lang="en-US" sz="1800" dirty="0"/>
              <a:t>model to facilitate </a:t>
            </a:r>
            <a:r>
              <a:rPr lang="en-US" sz="1800" dirty="0" smtClean="0"/>
              <a:t>collaboration</a:t>
            </a:r>
            <a:endParaRPr lang="en-US" sz="1800" i="1" dirty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r>
              <a:rPr lang="en-US" sz="1800" dirty="0"/>
              <a:t>Data shows local decisions </a:t>
            </a:r>
            <a:r>
              <a:rPr lang="en-US" sz="1800" dirty="0" smtClean="0"/>
              <a:t>create proliferation </a:t>
            </a:r>
            <a:r>
              <a:rPr lang="en-US" sz="1800" dirty="0"/>
              <a:t>in technologies &amp; vendor </a:t>
            </a:r>
            <a:r>
              <a:rPr lang="en-US" sz="1800" dirty="0" smtClean="0"/>
              <a:t>choices</a:t>
            </a:r>
            <a:endParaRPr lang="en-US" sz="1800" dirty="0"/>
          </a:p>
          <a:p>
            <a:pPr lvl="1"/>
            <a:r>
              <a:rPr lang="en-US" sz="1800" dirty="0"/>
              <a:t>Duplication &amp; </a:t>
            </a:r>
            <a:r>
              <a:rPr lang="en-US" sz="1800" dirty="0" smtClean="0"/>
              <a:t>proliferation leads to increased </a:t>
            </a:r>
            <a:r>
              <a:rPr lang="en-US" sz="1800" dirty="0"/>
              <a:t>complexity </a:t>
            </a:r>
            <a:r>
              <a:rPr lang="en-US" sz="1800" dirty="0">
                <a:sym typeface="Wingdings" pitchFamily="2" charset="2"/>
              </a:rPr>
              <a:t>&amp;</a:t>
            </a:r>
            <a:r>
              <a:rPr lang="en-US" sz="1800" dirty="0"/>
              <a:t> overall system costs</a:t>
            </a:r>
          </a:p>
          <a:p>
            <a:pPr lvl="1"/>
            <a:r>
              <a:rPr lang="en-US" sz="1800" dirty="0" smtClean="0"/>
              <a:t>Difficult to exchange information (interoperability)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52400" y="4572000"/>
            <a:ext cx="8763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Current Actions &amp; Direction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763000" cy="5791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Strengthen &amp; accelerate </a:t>
            </a:r>
            <a:r>
              <a:rPr lang="en-US" sz="1800" dirty="0"/>
              <a:t>action on </a:t>
            </a:r>
            <a:r>
              <a:rPr lang="en-US" sz="1800" u="sng" dirty="0" smtClean="0"/>
              <a:t>Collaboration Framework</a:t>
            </a:r>
            <a:endParaRPr lang="en-US" sz="1800" u="sng" dirty="0"/>
          </a:p>
          <a:p>
            <a:pPr lvl="1"/>
            <a:r>
              <a:rPr lang="en-US" sz="1800" dirty="0" smtClean="0"/>
              <a:t>Completing an </a:t>
            </a:r>
            <a:r>
              <a:rPr lang="en-US" sz="1800" dirty="0"/>
              <a:t>enterprise application </a:t>
            </a:r>
            <a:r>
              <a:rPr lang="en-US" sz="1800" dirty="0" smtClean="0"/>
              <a:t>inventory</a:t>
            </a:r>
          </a:p>
          <a:p>
            <a:pPr lvl="1"/>
            <a:r>
              <a:rPr lang="en-US" sz="1800" dirty="0" smtClean="0"/>
              <a:t>Need to balance local </a:t>
            </a:r>
            <a:r>
              <a:rPr lang="en-US" sz="1800" dirty="0"/>
              <a:t>&amp; </a:t>
            </a:r>
            <a:r>
              <a:rPr lang="en-US" sz="1800" dirty="0" err="1"/>
              <a:t>systemwide</a:t>
            </a:r>
            <a:r>
              <a:rPr lang="en-US" sz="1800" dirty="0"/>
              <a:t> criteria </a:t>
            </a:r>
            <a:r>
              <a:rPr lang="en-US" sz="1800" dirty="0" smtClean="0"/>
              <a:t>for IT investment decisions</a:t>
            </a:r>
            <a:endParaRPr lang="en-US" sz="1800" dirty="0"/>
          </a:p>
          <a:p>
            <a:pPr lvl="2">
              <a:buNone/>
            </a:pPr>
            <a:endParaRPr lang="en-US" sz="1800" dirty="0" smtClean="0"/>
          </a:p>
          <a:p>
            <a:r>
              <a:rPr lang="en-US" sz="1800" dirty="0" smtClean="0"/>
              <a:t>Align to P200 Procurement initiative</a:t>
            </a:r>
          </a:p>
          <a:p>
            <a:pPr lvl="1"/>
            <a:r>
              <a:rPr lang="en-US" sz="1800" dirty="0" smtClean="0"/>
              <a:t>Created IT Purchasing Center of Excellence</a:t>
            </a:r>
          </a:p>
          <a:p>
            <a:pPr lvl="1"/>
            <a:r>
              <a:rPr lang="en-US" sz="1800" dirty="0" smtClean="0"/>
              <a:t>Addressing lack of discipline, e.g., off-contract buying &amp; vendor proliferation</a:t>
            </a:r>
          </a:p>
          <a:p>
            <a:pPr lvl="1"/>
            <a:r>
              <a:rPr lang="en-US" sz="1800" dirty="0" smtClean="0"/>
              <a:t>Starting to leverage UC size &amp; spend to our benefit</a:t>
            </a:r>
          </a:p>
          <a:p>
            <a:pPr lvl="2">
              <a:buNone/>
            </a:pPr>
            <a:endParaRPr lang="en-US" sz="1800" dirty="0" smtClean="0"/>
          </a:p>
          <a:p>
            <a:r>
              <a:rPr lang="en-US" sz="1800" dirty="0" smtClean="0"/>
              <a:t>Take portfolio management approach to </a:t>
            </a:r>
            <a:r>
              <a:rPr lang="en-US" sz="1800" dirty="0"/>
              <a:t>better categorize </a:t>
            </a:r>
            <a:r>
              <a:rPr lang="en-US" sz="1800" dirty="0" smtClean="0"/>
              <a:t>costs </a:t>
            </a:r>
            <a:r>
              <a:rPr lang="en-US" sz="1800" dirty="0"/>
              <a:t>and </a:t>
            </a:r>
            <a:r>
              <a:rPr lang="en-US" sz="1800" dirty="0" smtClean="0"/>
              <a:t>investments</a:t>
            </a:r>
          </a:p>
          <a:p>
            <a:pPr lvl="1"/>
            <a:r>
              <a:rPr lang="en-US" sz="1800" dirty="0" smtClean="0"/>
              <a:t>Lower costs </a:t>
            </a:r>
            <a:r>
              <a:rPr lang="en-US" sz="1800" dirty="0"/>
              <a:t>for IT utility </a:t>
            </a:r>
            <a:r>
              <a:rPr lang="en-US" sz="1800" dirty="0" smtClean="0"/>
              <a:t>services using industry blueprints</a:t>
            </a:r>
          </a:p>
          <a:p>
            <a:pPr lvl="1"/>
            <a:r>
              <a:rPr lang="en-US" sz="1800" dirty="0" smtClean="0"/>
              <a:t>Shift percentage of IT investment toward advancing the mission</a:t>
            </a:r>
            <a:endParaRPr lang="en-US" sz="1800" dirty="0"/>
          </a:p>
          <a:p>
            <a:pPr lvl="1">
              <a:buNone/>
            </a:pPr>
            <a:endParaRPr lang="en-US" sz="18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/>
              <a:t>Develop </a:t>
            </a:r>
            <a:r>
              <a:rPr lang="en-US" sz="1800" dirty="0" smtClean="0"/>
              <a:t>a stronger sense </a:t>
            </a:r>
            <a:r>
              <a:rPr lang="en-US" sz="1800" dirty="0"/>
              <a:t>of IT community, encouraging the sharing of best practices</a:t>
            </a:r>
          </a:p>
          <a:p>
            <a:endParaRPr lang="en-US" sz="1800" dirty="0"/>
          </a:p>
          <a:p>
            <a:r>
              <a:rPr lang="en-US" sz="1800" dirty="0" smtClean="0"/>
              <a:t>Adopt a </a:t>
            </a:r>
            <a:r>
              <a:rPr lang="en-US" sz="1800" dirty="0" err="1"/>
              <a:t>systemwide</a:t>
            </a:r>
            <a:r>
              <a:rPr lang="en-US" sz="1800" dirty="0"/>
              <a:t> talent development and </a:t>
            </a:r>
            <a:r>
              <a:rPr lang="en-US" sz="1800" dirty="0" smtClean="0"/>
              <a:t>retention approach</a:t>
            </a:r>
            <a:endParaRPr lang="en-US" sz="1800" b="1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563562"/>
          </a:xfrm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en-US" sz="3200" b="1" dirty="0" smtClean="0">
                <a:latin typeface="Calibri"/>
              </a:rPr>
              <a:t>Information Technology &amp; Telecom – Spend Data</a:t>
            </a:r>
            <a:endParaRPr lang="en-US" sz="3200" b="1" dirty="0"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400558"/>
            <a:ext cx="762000" cy="457442"/>
          </a:xfrm>
          <a:prstGeom prst="rect">
            <a:avLst/>
          </a:prstGeom>
        </p:spPr>
        <p:txBody>
          <a:bodyPr/>
          <a:lstStyle/>
          <a:p>
            <a:fld id="{67D120D4-6535-4B7A-BCEB-2AA33453683A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rot="5400000">
            <a:off x="2127249" y="4032249"/>
            <a:ext cx="5041901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46"/>
          <p:cNvSpPr>
            <a:spLocks noChangeArrowheads="1"/>
          </p:cNvSpPr>
          <p:nvPr/>
        </p:nvSpPr>
        <p:spPr bwMode="auto">
          <a:xfrm>
            <a:off x="4800600" y="1511298"/>
            <a:ext cx="4047466" cy="304800"/>
          </a:xfrm>
          <a:prstGeom prst="rect">
            <a:avLst/>
          </a:prstGeom>
          <a:solidFill>
            <a:schemeClr val="accent1"/>
          </a:solidFill>
          <a:ln w="1651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6000" tIns="0" rIns="36000" bIns="0" anchor="ctr" anchorCtr="1"/>
          <a:lstStyle/>
          <a:p>
            <a:pPr algn="ctr"/>
            <a:r>
              <a:rPr lang="de-DE" sz="1600" b="1" dirty="0">
                <a:solidFill>
                  <a:prstClr val="white"/>
                </a:solidFill>
              </a:rPr>
              <a:t>Annual Addressable Spend by Suppliers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58152"/>
              </p:ext>
            </p:extLst>
          </p:nvPr>
        </p:nvGraphicFramePr>
        <p:xfrm>
          <a:off x="4800600" y="1828791"/>
          <a:ext cx="4047466" cy="47244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00200"/>
                <a:gridCol w="762000"/>
                <a:gridCol w="838200"/>
                <a:gridCol w="847066"/>
              </a:tblGrid>
              <a:tr h="5391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 smtClean="0"/>
                        <a:t>Supplier Name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 smtClean="0"/>
                        <a:t>Spend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 smtClean="0"/>
                        <a:t>% of</a:t>
                      </a:r>
                      <a:r>
                        <a:rPr lang="en-US" sz="1000" u="none" strike="noStrike" baseline="0" dirty="0" smtClean="0"/>
                        <a:t> Spend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System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-wide agreement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Dell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$26.85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IBM Corp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$26.24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Apple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$20.75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Oracle Corp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$18.94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Cisco Systems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$14.26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Hewlett-Packard Co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$10.32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SHI International Corp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$9.52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CDW Direct Llc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$9.46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Office Max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$8.44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Starting Line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$8.03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KST Data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$6.98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Xerox Corp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$6.39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Point &amp; Click Solutions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$5.37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Emmes Corp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$5.23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Blackbaud Co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$4.91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Sciquest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$4.41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Signal Perfection Limited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$4.28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Bear Data Systems 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$4.14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885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Comsys</a:t>
                      </a:r>
                      <a:r>
                        <a:rPr lang="en-US" sz="100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IT </a:t>
                      </a:r>
                      <a:r>
                        <a:rPr lang="en-US" sz="1000" u="none" strike="noStrike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Svcs</a:t>
                      </a:r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Inc</a:t>
                      </a: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$4.06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72">
                <a:tc>
                  <a:txBody>
                    <a:bodyPr/>
                    <a:lstStyle/>
                    <a:p>
                      <a:pPr marL="63500" indent="0" algn="l" defTabSz="9144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Nexus Integration </a:t>
                      </a:r>
                      <a:r>
                        <a:rPr lang="en-US" sz="1000" u="none" strike="noStrike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Svcs</a:t>
                      </a:r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Inc</a:t>
                      </a:r>
                      <a:endParaRPr lang="en-US" sz="10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878" marR="5878" marT="5878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$3.53 M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0.86%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marL="63500" indent="0" algn="l" fontAlgn="b"/>
                      <a:r>
                        <a:rPr lang="en-US" sz="1000" b="0" i="0" u="none" strike="noStrike" dirty="0" smtClean="0">
                          <a:latin typeface="+mj-lt"/>
                        </a:rPr>
                        <a:t>Others</a:t>
                      </a:r>
                      <a:endParaRPr lang="en-US" sz="1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+mj-lt"/>
                        </a:rPr>
                        <a:t>$210.11M</a:t>
                      </a:r>
                      <a:endParaRPr lang="en-US" sz="1000" b="0" i="0" u="none" strike="noStrike" dirty="0">
                        <a:latin typeface="+mj-lt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+mj-lt"/>
                        </a:rPr>
                        <a:t>50.97%</a:t>
                      </a:r>
                      <a:endParaRPr lang="en-US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5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$412.23M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Rectangle 146"/>
          <p:cNvSpPr>
            <a:spLocks noChangeArrowheads="1"/>
          </p:cNvSpPr>
          <p:nvPr/>
        </p:nvSpPr>
        <p:spPr bwMode="auto">
          <a:xfrm>
            <a:off x="472083" y="3124199"/>
            <a:ext cx="4023717" cy="304800"/>
          </a:xfrm>
          <a:prstGeom prst="rect">
            <a:avLst/>
          </a:prstGeom>
          <a:solidFill>
            <a:schemeClr val="accent1"/>
          </a:solidFill>
          <a:ln w="1651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6000" tIns="0" rIns="36000" bIns="0" anchor="ctr" anchorCtr="1"/>
          <a:lstStyle/>
          <a:p>
            <a:pPr algn="ctr"/>
            <a:r>
              <a:rPr lang="de-DE" sz="1600" b="1" dirty="0">
                <a:solidFill>
                  <a:prstClr val="white"/>
                </a:solidFill>
              </a:rPr>
              <a:t>Annual Addressable Spend by Campus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201584799"/>
              </p:ext>
            </p:extLst>
          </p:nvPr>
        </p:nvGraphicFramePr>
        <p:xfrm>
          <a:off x="395882" y="3505199"/>
          <a:ext cx="3185517" cy="282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3667653"/>
              </p:ext>
            </p:extLst>
          </p:nvPr>
        </p:nvGraphicFramePr>
        <p:xfrm>
          <a:off x="472083" y="1857374"/>
          <a:ext cx="3947517" cy="119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680"/>
                <a:gridCol w="1315837"/>
              </a:tblGrid>
              <a:tr h="297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(Tracked) Spend for FY13</a:t>
                      </a:r>
                      <a:endParaRPr lang="en-US" sz="1000" b="1" i="0" dirty="0" smtClean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$417M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65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Annual (Tracked)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Addressable Spend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$412M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65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Suppliers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7,280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65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Suppliers for top 80% spend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159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623" marR="88623" marT="44311" marB="44311" anchor="ctr">
                    <a:lnL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146"/>
          <p:cNvSpPr>
            <a:spLocks noChangeArrowheads="1"/>
          </p:cNvSpPr>
          <p:nvPr/>
        </p:nvSpPr>
        <p:spPr bwMode="auto">
          <a:xfrm>
            <a:off x="472083" y="1511298"/>
            <a:ext cx="4023717" cy="304800"/>
          </a:xfrm>
          <a:prstGeom prst="rect">
            <a:avLst/>
          </a:prstGeom>
          <a:solidFill>
            <a:schemeClr val="accent1"/>
          </a:solidFill>
          <a:ln w="1651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6000" tIns="0" rIns="36000" bIns="0" anchor="ctr" anchorCtr="1"/>
          <a:lstStyle/>
          <a:p>
            <a:pPr algn="ctr"/>
            <a:r>
              <a:rPr lang="de-DE" sz="1600" b="1" dirty="0">
                <a:solidFill>
                  <a:prstClr val="white"/>
                </a:solidFill>
              </a:rPr>
              <a:t>Key Facts</a:t>
            </a:r>
          </a:p>
        </p:txBody>
      </p:sp>
      <p:grpSp>
        <p:nvGrpSpPr>
          <p:cNvPr id="3" name="Group 51"/>
          <p:cNvGrpSpPr/>
          <p:nvPr/>
        </p:nvGrpSpPr>
        <p:grpSpPr>
          <a:xfrm>
            <a:off x="3454400" y="3534488"/>
            <a:ext cx="1041400" cy="2750582"/>
            <a:chOff x="3378200" y="3382089"/>
            <a:chExt cx="1041400" cy="2750582"/>
          </a:xfrm>
        </p:grpSpPr>
        <p:sp>
          <p:nvSpPr>
            <p:cNvPr id="15" name="TextBox 14"/>
            <p:cNvSpPr txBox="1"/>
            <p:nvPr/>
          </p:nvSpPr>
          <p:spPr>
            <a:xfrm>
              <a:off x="3378200" y="3382089"/>
              <a:ext cx="1041400" cy="24622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prstClr val="white"/>
                  </a:solidFill>
                </a:rPr>
                <a:t>No. of suppliers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78200" y="3614895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/>
            <a:p>
              <a:pPr algn="r"/>
              <a:r>
                <a:rPr lang="en-US" sz="1000" dirty="0" smtClean="0">
                  <a:solidFill>
                    <a:prstClr val="black"/>
                  </a:solidFill>
                </a:rPr>
                <a:t>1,125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8200" y="3842051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151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78200" y="4069207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3,127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8200" y="4296363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1,363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78200" y="4523519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982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78200" y="4750675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1,809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78200" y="4977831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1,015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8200" y="5204987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659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78200" y="5432143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571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78200" y="5886450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237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5659299"/>
              <a:ext cx="990600" cy="246221"/>
            </a:xfrm>
            <a:prstGeom prst="rect">
              <a:avLst/>
            </a:prstGeom>
            <a:noFill/>
          </p:spPr>
          <p:txBody>
            <a:bodyPr wrap="square" rIns="365760" rtlCol="0">
              <a:spAutoFit/>
            </a:bodyPr>
            <a:lstStyle>
              <a:defPPr>
                <a:defRPr lang="en-US"/>
              </a:defPPr>
              <a:lvl1pPr algn="r">
                <a:defRPr sz="1000"/>
              </a:lvl1pPr>
            </a:lstStyle>
            <a:p>
              <a:r>
                <a:rPr lang="en-US" dirty="0" smtClean="0">
                  <a:solidFill>
                    <a:prstClr val="black"/>
                  </a:solidFill>
                </a:rPr>
                <a:t>662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378200" y="3832541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378200" y="4063126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378200" y="4293711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78200" y="4524296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378200" y="4754880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378200" y="4971576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378200" y="5188272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378200" y="5404968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378200" y="5653813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378200" y="5902658"/>
              <a:ext cx="1041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395883" y="533400"/>
            <a:ext cx="8452183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>
                <a:solidFill>
                  <a:prstClr val="black"/>
                </a:solidFill>
              </a:rPr>
              <a:t>Information Technology and </a:t>
            </a:r>
            <a:r>
              <a:rPr lang="en-US" sz="1600" dirty="0" smtClean="0">
                <a:solidFill>
                  <a:prstClr val="black"/>
                </a:solidFill>
              </a:rPr>
              <a:t>Telecom have total </a:t>
            </a:r>
            <a:r>
              <a:rPr lang="en-US" sz="1600" dirty="0">
                <a:solidFill>
                  <a:prstClr val="black"/>
                </a:solidFill>
              </a:rPr>
              <a:t>annual addressable </a:t>
            </a:r>
            <a:r>
              <a:rPr lang="en-US" sz="1600" dirty="0" smtClean="0">
                <a:solidFill>
                  <a:prstClr val="black"/>
                </a:solidFill>
              </a:rPr>
              <a:t>spend $412M</a:t>
            </a:r>
          </a:p>
          <a:p>
            <a:pPr>
              <a:spcBef>
                <a:spcPts val="400"/>
              </a:spcBef>
            </a:pPr>
            <a:r>
              <a:rPr lang="en-US" sz="1600" dirty="0" smtClean="0">
                <a:solidFill>
                  <a:prstClr val="black"/>
                </a:solidFill>
              </a:rPr>
              <a:t>Top-20 contributing ~50% </a:t>
            </a:r>
            <a:r>
              <a:rPr lang="en-US" sz="1600" dirty="0">
                <a:solidFill>
                  <a:prstClr val="black"/>
                </a:solidFill>
              </a:rPr>
              <a:t>of the total annual addressable </a:t>
            </a:r>
            <a:r>
              <a:rPr lang="en-US" sz="1600" dirty="0" smtClean="0">
                <a:solidFill>
                  <a:prstClr val="black"/>
                </a:solidFill>
              </a:rPr>
              <a:t>spend  </a:t>
            </a:r>
          </a:p>
          <a:p>
            <a:pPr>
              <a:spcBef>
                <a:spcPts val="400"/>
              </a:spcBef>
            </a:pPr>
            <a:r>
              <a:rPr lang="en-US" sz="1600" dirty="0" smtClean="0">
                <a:solidFill>
                  <a:prstClr val="black"/>
                </a:solidFill>
              </a:rPr>
              <a:t>IT suppliers represent 18% of total suppliers used by UC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89900"/>
            <a:ext cx="2286000" cy="444300"/>
          </a:xfrm>
          <a:prstGeom prst="rect">
            <a:avLst/>
          </a:prstGeom>
        </p:spPr>
        <p:txBody>
          <a:bodyPr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Source: </a:t>
            </a:r>
            <a:r>
              <a:rPr lang="en-US" sz="1050" b="1" dirty="0" err="1" smtClean="0">
                <a:solidFill>
                  <a:schemeClr val="tx1"/>
                </a:solidFill>
              </a:rPr>
              <a:t>Sci</a:t>
            </a:r>
            <a:r>
              <a:rPr lang="en-US" sz="1050" b="1" dirty="0" smtClean="0">
                <a:solidFill>
                  <a:schemeClr val="tx1"/>
                </a:solidFill>
              </a:rPr>
              <a:t>-Quest spend analytics</a:t>
            </a:r>
            <a:endParaRPr 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torganization2017.files.wordpress.com/2007/11/2075304205_0bc44b5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0"/>
            <a:ext cx="838200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4800600"/>
            <a:ext cx="1804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Email	     Storage</a:t>
            </a:r>
          </a:p>
          <a:p>
            <a:r>
              <a:rPr lang="en-US" sz="1200" dirty="0" smtClean="0"/>
              <a:t>Data centers	     Servers</a:t>
            </a:r>
          </a:p>
          <a:p>
            <a:r>
              <a:rPr lang="en-US" sz="1200" dirty="0" smtClean="0"/>
              <a:t>Network	     Telecom</a:t>
            </a:r>
          </a:p>
          <a:p>
            <a:r>
              <a:rPr lang="en-US" sz="1200" dirty="0" smtClean="0"/>
              <a:t>End-user devices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573096" y="3708737"/>
            <a:ext cx="1580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Low Impact Processes</a:t>
            </a:r>
          </a:p>
          <a:p>
            <a:r>
              <a:rPr lang="en-US" sz="1200" dirty="0" smtClean="0"/>
              <a:t>FIN - GL, AR, AP</a:t>
            </a:r>
          </a:p>
          <a:p>
            <a:r>
              <a:rPr lang="en-US" sz="1200" dirty="0" smtClean="0"/>
              <a:t>HR, Payroll, et al.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676400"/>
            <a:ext cx="1866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/>
              <a:t>Technology led innovation</a:t>
            </a:r>
          </a:p>
          <a:p>
            <a:pPr algn="r"/>
            <a:r>
              <a:rPr lang="en-US" sz="1200" dirty="0" smtClean="0"/>
              <a:t>Social / Mobile platforms</a:t>
            </a:r>
          </a:p>
          <a:p>
            <a:pPr algn="r"/>
            <a:r>
              <a:rPr lang="en-US" sz="1200" dirty="0" smtClean="0"/>
              <a:t>Next-gen networks</a:t>
            </a:r>
          </a:p>
          <a:p>
            <a:pPr algn="r"/>
            <a:r>
              <a:rPr lang="en-US" sz="1200" dirty="0" smtClean="0"/>
              <a:t>Big data analytics</a:t>
            </a:r>
          </a:p>
          <a:p>
            <a:pPr algn="r"/>
            <a:r>
              <a:rPr lang="en-US" sz="1200" dirty="0" smtClean="0"/>
              <a:t>Cloud Computing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979897" y="1447800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Reporting (DW) </a:t>
            </a:r>
          </a:p>
          <a:p>
            <a:r>
              <a:rPr lang="en-US" sz="1200" dirty="0" smtClean="0"/>
              <a:t>Data Dashboards</a:t>
            </a:r>
          </a:p>
          <a:p>
            <a:r>
              <a:rPr lang="en-US" sz="1200" dirty="0" smtClean="0"/>
              <a:t>Analytics/Visualization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Common Framework for IT Investments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3733800"/>
            <a:ext cx="1609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High Impact Processes</a:t>
            </a:r>
          </a:p>
          <a:p>
            <a:r>
              <a:rPr lang="en-US" sz="1200" dirty="0" smtClean="0"/>
              <a:t>Student</a:t>
            </a:r>
          </a:p>
          <a:p>
            <a:r>
              <a:rPr lang="en-US" sz="1200" dirty="0" smtClean="0"/>
              <a:t>Learning Mgmt.</a:t>
            </a:r>
          </a:p>
          <a:p>
            <a:r>
              <a:rPr lang="en-US" sz="1200" dirty="0" smtClean="0"/>
              <a:t>Research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1219200"/>
            <a:ext cx="23782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Domain &amp; Business led innovation</a:t>
            </a:r>
          </a:p>
          <a:p>
            <a:r>
              <a:rPr lang="en-US" sz="1200" dirty="0" smtClean="0"/>
              <a:t>Online Ed</a:t>
            </a:r>
          </a:p>
          <a:p>
            <a:r>
              <a:rPr lang="en-US" sz="1200" dirty="0" smtClean="0"/>
              <a:t>Flipped Classes</a:t>
            </a:r>
          </a:p>
          <a:p>
            <a:r>
              <a:rPr lang="en-US" sz="1200" dirty="0" smtClean="0"/>
              <a:t>Carbon Neutrality</a:t>
            </a:r>
          </a:p>
          <a:p>
            <a:r>
              <a:rPr lang="en-US" sz="1200" dirty="0" smtClean="0"/>
              <a:t>PPP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5763312" y="3962136"/>
            <a:ext cx="866352" cy="50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 smtClean="0"/>
              <a:t>Costs</a:t>
            </a:r>
            <a:endParaRPr lang="en-US" sz="1200" dirty="0"/>
          </a:p>
        </p:txBody>
      </p:sp>
      <p:sp>
        <p:nvSpPr>
          <p:cNvPr id="18" name="Right Arrow 17"/>
          <p:cNvSpPr/>
          <p:nvPr/>
        </p:nvSpPr>
        <p:spPr>
          <a:xfrm rot="5400000">
            <a:off x="6019536" y="5105136"/>
            <a:ext cx="866352" cy="50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 smtClean="0"/>
              <a:t>Costs</a:t>
            </a:r>
            <a:endParaRPr lang="en-US" sz="1200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2851012" y="3973671"/>
            <a:ext cx="866352" cy="50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 smtClean="0"/>
              <a:t>Invest</a:t>
            </a:r>
            <a:endParaRPr lang="en-US" sz="1200" dirty="0"/>
          </a:p>
        </p:txBody>
      </p:sp>
      <p:sp>
        <p:nvSpPr>
          <p:cNvPr id="20" name="Right Arrow 19"/>
          <p:cNvSpPr/>
          <p:nvPr/>
        </p:nvSpPr>
        <p:spPr>
          <a:xfrm rot="16200000">
            <a:off x="3200136" y="2819136"/>
            <a:ext cx="866352" cy="50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 smtClean="0"/>
              <a:t>Invest</a:t>
            </a:r>
            <a:endParaRPr lang="en-US" sz="12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13700"/>
            <a:ext cx="2286000" cy="444300"/>
          </a:xfrm>
          <a:prstGeom prst="rect">
            <a:avLst/>
          </a:prstGeom>
        </p:spPr>
        <p:txBody>
          <a:bodyPr/>
          <a:lstStyle/>
          <a:p>
            <a:r>
              <a:rPr lang="en-US" sz="1050" b="1" dirty="0" smtClean="0">
                <a:solidFill>
                  <a:schemeClr val="tx1"/>
                </a:solidFill>
              </a:rPr>
              <a:t>Source: Center for Information Systems Research, MIT (2009)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581400" y="5334000"/>
            <a:ext cx="2590800" cy="444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(Utility services to support the mission)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429000" y="4267200"/>
            <a:ext cx="2590800" cy="444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(Processes that focus on productivity and shape the mission)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191000" y="3048000"/>
            <a:ext cx="1143000" cy="4443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(Value drivers for the mission)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Wordmark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4781550" cy="333375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A87A-A5E6-4516-AB1E-4A284E474E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BkOm88xyke03.9grJeA7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11516</TotalTime>
  <Words>772</Words>
  <Application>Microsoft Office PowerPoint</Application>
  <PresentationFormat>On-screen Show (4:3)</PresentationFormat>
  <Paragraphs>223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Observations on the State of the  IT Function at the University of California  Tom Andriola Chief Information Officer Vice President      </vt:lpstr>
      <vt:lpstr>Data Gathering/Campus Listening Tour</vt:lpstr>
      <vt:lpstr>Further Observations</vt:lpstr>
      <vt:lpstr>Current Actions &amp; Direction</vt:lpstr>
      <vt:lpstr>Information Technology &amp; Telecom – Spend Data</vt:lpstr>
      <vt:lpstr>Common Framework for IT Investments</vt:lpstr>
      <vt:lpstr>PowerPoint Presentation</vt:lpstr>
    </vt:vector>
  </TitlesOfParts>
  <Company>UCOP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California</dc:creator>
  <cp:lastModifiedBy>rtorres</cp:lastModifiedBy>
  <cp:revision>113</cp:revision>
  <dcterms:created xsi:type="dcterms:W3CDTF">2013-10-28T19:45:12Z</dcterms:created>
  <dcterms:modified xsi:type="dcterms:W3CDTF">2014-03-24T17:52:47Z</dcterms:modified>
</cp:coreProperties>
</file>