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332" r:id="rId2"/>
    <p:sldId id="331" r:id="rId3"/>
    <p:sldId id="311" r:id="rId4"/>
    <p:sldId id="258" r:id="rId5"/>
    <p:sldId id="259" r:id="rId6"/>
    <p:sldId id="274" r:id="rId7"/>
    <p:sldId id="260" r:id="rId8"/>
    <p:sldId id="397" r:id="rId9"/>
    <p:sldId id="398" r:id="rId10"/>
    <p:sldId id="434" r:id="rId11"/>
    <p:sldId id="435" r:id="rId12"/>
    <p:sldId id="436" r:id="rId13"/>
    <p:sldId id="437" r:id="rId14"/>
    <p:sldId id="312" r:id="rId15"/>
    <p:sldId id="405" r:id="rId16"/>
    <p:sldId id="324" r:id="rId17"/>
    <p:sldId id="351" r:id="rId18"/>
    <p:sldId id="282" r:id="rId19"/>
    <p:sldId id="262" r:id="rId20"/>
    <p:sldId id="417" r:id="rId21"/>
    <p:sldId id="420" r:id="rId22"/>
    <p:sldId id="421" r:id="rId23"/>
    <p:sldId id="428" r:id="rId24"/>
    <p:sldId id="429" r:id="rId25"/>
    <p:sldId id="334" r:id="rId26"/>
    <p:sldId id="336" r:id="rId27"/>
    <p:sldId id="335" r:id="rId28"/>
    <p:sldId id="337" r:id="rId29"/>
    <p:sldId id="338" r:id="rId30"/>
    <p:sldId id="339" r:id="rId31"/>
    <p:sldId id="340" r:id="rId32"/>
    <p:sldId id="341" r:id="rId33"/>
    <p:sldId id="342" r:id="rId34"/>
    <p:sldId id="302" r:id="rId35"/>
    <p:sldId id="303" r:id="rId36"/>
    <p:sldId id="328" r:id="rId37"/>
    <p:sldId id="326" r:id="rId38"/>
    <p:sldId id="395" r:id="rId39"/>
    <p:sldId id="325" r:id="rId40"/>
    <p:sldId id="410" r:id="rId41"/>
    <p:sldId id="327" r:id="rId42"/>
    <p:sldId id="329" r:id="rId43"/>
    <p:sldId id="330" r:id="rId44"/>
    <p:sldId id="402" r:id="rId45"/>
    <p:sldId id="422" r:id="rId46"/>
    <p:sldId id="423" r:id="rId47"/>
    <p:sldId id="403" r:id="rId48"/>
    <p:sldId id="404" r:id="rId49"/>
    <p:sldId id="304" r:id="rId50"/>
    <p:sldId id="305" r:id="rId51"/>
    <p:sldId id="306" r:id="rId52"/>
    <p:sldId id="365" r:id="rId53"/>
    <p:sldId id="313" r:id="rId54"/>
    <p:sldId id="284" r:id="rId55"/>
    <p:sldId id="283" r:id="rId56"/>
    <p:sldId id="270" r:id="rId57"/>
    <p:sldId id="271" r:id="rId58"/>
    <p:sldId id="279" r:id="rId59"/>
    <p:sldId id="430" r:id="rId60"/>
    <p:sldId id="431" r:id="rId61"/>
    <p:sldId id="432" r:id="rId62"/>
    <p:sldId id="287" r:id="rId63"/>
    <p:sldId id="285" r:id="rId64"/>
    <p:sldId id="286" r:id="rId65"/>
    <p:sldId id="288" r:id="rId66"/>
    <p:sldId id="401" r:id="rId67"/>
    <p:sldId id="314" r:id="rId68"/>
    <p:sldId id="264" r:id="rId69"/>
    <p:sldId id="424" r:id="rId70"/>
    <p:sldId id="333" r:id="rId71"/>
    <p:sldId id="293" r:id="rId72"/>
    <p:sldId id="294" r:id="rId73"/>
    <p:sldId id="316" r:id="rId74"/>
    <p:sldId id="343" r:id="rId75"/>
    <p:sldId id="344" r:id="rId76"/>
    <p:sldId id="295" r:id="rId77"/>
    <p:sldId id="296" r:id="rId78"/>
    <p:sldId id="297" r:id="rId79"/>
    <p:sldId id="298" r:id="rId80"/>
    <p:sldId id="299" r:id="rId81"/>
    <p:sldId id="427" r:id="rId82"/>
    <p:sldId id="425" r:id="rId83"/>
    <p:sldId id="426" r:id="rId84"/>
    <p:sldId id="433" r:id="rId85"/>
    <p:sldId id="315" r:id="rId86"/>
    <p:sldId id="367" r:id="rId87"/>
    <p:sldId id="369" r:id="rId88"/>
    <p:sldId id="370" r:id="rId89"/>
    <p:sldId id="409" r:id="rId90"/>
    <p:sldId id="396" r:id="rId91"/>
    <p:sldId id="366" r:id="rId9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BFE4E63A-40B5-45AF-B05C-9431D2E3297F}" type="datetimeFigureOut">
              <a:rPr lang="en-US" smtClean="0"/>
              <a:t>11/7/2017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A7A3360E-7BCA-4E28-8493-424C2C237B4F}" type="slidenum">
              <a:rPr lang="en-US" smtClean="0"/>
              <a:t>‹#›</a:t>
            </a:fld>
            <a:endParaRPr lang="en-US"/>
          </a:p>
        </p:txBody>
      </p:sp>
    </p:spTree>
    <p:extLst>
      <p:ext uri="{BB962C8B-B14F-4D97-AF65-F5344CB8AC3E}">
        <p14:creationId xmlns:p14="http://schemas.microsoft.com/office/powerpoint/2010/main" val="47850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a:lstStyle/>
          <a:p>
            <a:endParaRPr lang="en-US"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a:lstStyle/>
          <a:p>
            <a:r>
              <a:rPr lang="en-US" smtClean="0">
                <a:ea typeface="ＭＳ Ｐゴシック" charset="-128"/>
              </a:rPr>
              <a:t>No spitting required stamp,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55E634-1E3F-4175-8996-AB4E165E0F0E}" type="slidenum">
              <a:rPr lang="en-US" smtClean="0"/>
              <a:pPr/>
              <a:t>51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21526-A0A1-954D-B5CB-76782E17FE6D}" type="slidenum">
              <a:rPr lang="en-US">
                <a:solidFill>
                  <a:prstClr val="white"/>
                </a:solidFill>
                <a:latin typeface="Calibri"/>
              </a:rPr>
              <a:pPr/>
              <a:t>57</a:t>
            </a:fld>
            <a:endParaRPr lang="en-US">
              <a:solidFill>
                <a:prstClr val="white"/>
              </a:solidFill>
              <a:latin typeface="Calibri"/>
            </a:endParaRPr>
          </a:p>
        </p:txBody>
      </p:sp>
      <p:sp>
        <p:nvSpPr>
          <p:cNvPr id="1266690" name="Rectangle 2"/>
          <p:cNvSpPr>
            <a:spLocks noGrp="1" noRot="1" noChangeAspect="1" noChangeArrowheads="1"/>
          </p:cNvSpPr>
          <p:nvPr>
            <p:ph type="sldImg"/>
          </p:nvPr>
        </p:nvSpPr>
        <p:spPr bwMode="auto">
          <a:xfrm>
            <a:off x="1184275" y="698500"/>
            <a:ext cx="4651375" cy="3489325"/>
          </a:xfrm>
          <a:prstGeom prst="rect">
            <a:avLst/>
          </a:prstGeom>
          <a:solidFill>
            <a:srgbClr val="FFFFFF"/>
          </a:solidFill>
          <a:ln>
            <a:solidFill>
              <a:srgbClr val="000000"/>
            </a:solidFill>
            <a:miter lim="800000"/>
            <a:headEnd/>
            <a:tailEnd/>
          </a:ln>
        </p:spPr>
      </p:sp>
      <p:sp>
        <p:nvSpPr>
          <p:cNvPr id="1266691" name="Rectangle 3"/>
          <p:cNvSpPr>
            <a:spLocks noGrp="1" noChangeArrowheads="1"/>
          </p:cNvSpPr>
          <p:nvPr>
            <p:ph type="body" idx="1"/>
          </p:nvPr>
        </p:nvSpPr>
        <p:spPr bwMode="auto">
          <a:xfrm>
            <a:off x="935990" y="4420315"/>
            <a:ext cx="5147945" cy="4187666"/>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A3360E-7BCA-4E28-8493-424C2C237B4F}" type="slidenum">
              <a:rPr lang="en-US" smtClean="0"/>
              <a:t>91</a:t>
            </a:fld>
            <a:endParaRPr lang="en-US"/>
          </a:p>
        </p:txBody>
      </p:sp>
    </p:spTree>
    <p:extLst>
      <p:ext uri="{BB962C8B-B14F-4D97-AF65-F5344CB8AC3E}">
        <p14:creationId xmlns:p14="http://schemas.microsoft.com/office/powerpoint/2010/main" val="1646636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C7FA42-60D7-40FA-A441-83FEBB253FE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1603758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7FA42-60D7-40FA-A441-83FEBB253FE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167438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7FA42-60D7-40FA-A441-83FEBB253FE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409116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C7FA42-60D7-40FA-A441-83FEBB253FE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259967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7FA42-60D7-40FA-A441-83FEBB253FEB}"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363908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C7FA42-60D7-40FA-A441-83FEBB253FE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383465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C7FA42-60D7-40FA-A441-83FEBB253FEB}"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2208037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C7FA42-60D7-40FA-A441-83FEBB253FEB}"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2328816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C7FA42-60D7-40FA-A441-83FEBB253FEB}"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2856638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7FA42-60D7-40FA-A441-83FEBB253FE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126530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C7FA42-60D7-40FA-A441-83FEBB253FEB}"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25C1-D545-4781-82E5-8BC2335AF399}" type="slidenum">
              <a:rPr lang="en-US" smtClean="0"/>
              <a:t>‹#›</a:t>
            </a:fld>
            <a:endParaRPr lang="en-US"/>
          </a:p>
        </p:txBody>
      </p:sp>
    </p:spTree>
    <p:extLst>
      <p:ext uri="{BB962C8B-B14F-4D97-AF65-F5344CB8AC3E}">
        <p14:creationId xmlns:p14="http://schemas.microsoft.com/office/powerpoint/2010/main" val="887232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7FA42-60D7-40FA-A441-83FEBB253FEB}" type="datetimeFigureOut">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25C1-D545-4781-82E5-8BC2335AF399}" type="slidenum">
              <a:rPr lang="en-US" smtClean="0"/>
              <a:t>‹#›</a:t>
            </a:fld>
            <a:endParaRPr lang="en-US"/>
          </a:p>
        </p:txBody>
      </p:sp>
    </p:spTree>
    <p:extLst>
      <p:ext uri="{BB962C8B-B14F-4D97-AF65-F5344CB8AC3E}">
        <p14:creationId xmlns:p14="http://schemas.microsoft.com/office/powerpoint/2010/main" val="3315152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ntr.oxfordjournals.org/content/early/2016/01/12/ntr.ntw008.full.pdf+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cnbc.com/2017/10/30/juuls-popularity-exposes-the-challenges-of-making-a-mass-market-e-cig.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youtu.be/yUfrNNh1NDQ" TargetMode="External"/><Relationship Id="rId2" Type="http://schemas.openxmlformats.org/officeDocument/2006/relationships/hyperlink" Target="http://gizmodo.com/a-vape-hoodie-for-the-casual-douche-1689937489"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url?sa=i&amp;rct=j&amp;q=&amp;esrc=s&amp;frm=1&amp;source=images&amp;cd=&amp;cad=rja&amp;uact=8&amp;ved=0CAcQjRw&amp;url=http://www.youtube.com/watch?v%3DeDaqqzYMBB4&amp;ei=vmg1VbGkOtHkoATW0oEQ&amp;bvm=bv.91071109,d.cGU&amp;psig=AFQjCNGz6Aar02Il374J6evmT14m4j7lJA&amp;ust=142964994609981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ehp.niehs.nih.gov/15-10185/"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jq8H2up7XAhUJ8GMKHf45AnwQjRwIBw&amp;url=https://news.yale.edu/2017/02/06/yale-study-1-4-teen-e-cigarette-users-have-tried-dripping&amp;psig=AOvVaw0OI2En1RpesOGjuvwpaYun&amp;ust=1509662903036724" TargetMode="External"/><Relationship Id="rId2" Type="http://schemas.openxmlformats.org/officeDocument/2006/relationships/hyperlink" Target="https://www.google.com/imgres?imgurl=https://news.yale.edu/sites/default/files/styles/horizontal_image/public/d6_files/YaleNews_AdobeStock_135022960%202.jpeg?itok%3DpFTLSRkZ&amp;imgrefurl=https://news.yale.edu/2017/02/06/yale-study-1-4-teen-e-cigarette-users-have-tried-dripping&amp;docid=_07p6GEvQhE0mM&amp;tbnid=qmQrk9twXzMEtM:&amp;vet=10ahUKEwij3KzZup7XAhUO5mMKHWu_Cs8QMwg_KAIwAg..i&amp;w=575&amp;h=334&amp;bih=941&amp;biw=1680&amp;q=picture%20of%20e-cigs%20dripping&amp;ved=0ahUKEwij3KzZup7XAhUO5mMKHWu_Cs8QMwg_KAIwAg&amp;iact=mrc&amp;uact=8"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google.com/url?sa=i&amp;rct=j&amp;q=&amp;esrc=s&amp;source=images&amp;cd=&amp;cad=rja&amp;uact=8&amp;ved=0CAcQjRxqFQoTCLfT0ZOUpMgCFRBPiAod75sAEg&amp;url=http://hempbeach.com/marijuana-dabbing-delivers-powerful-high-worries-doctors/&amp;psig=AFQjCNFi4vUiKqoMyqbtf_vtI-8M32QMHQ&amp;ust=1443887912308972"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dabbing.com/wp-content/uploads/2014/01/shatter_concentrate_for_dabbing.jpg"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url?sa=i&amp;rct=j&amp;q=&amp;esrc=s&amp;frm=1&amp;source=images&amp;cd=&amp;cad=rja&amp;uact=8&amp;ved=0CAcQjRw&amp;url=http://www.coloradonewsday.com/news/regional/84794-reynolds-revo-heats-the-tobacco-instead-of-burning-it.html&amp;ei=pDR_VPbGHcrSoATJ8YLYAg&amp;bvm=bv.80642063,d.cGU&amp;psig=AFQjCNE42UyBJKw1jZaLBwx_m3_DkS-utA&amp;ust=141770909148412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google.com/url?sa=i&amp;rct=j&amp;q=&amp;esrc=s&amp;source=images&amp;cd=&amp;cad=rja&amp;uact=8&amp;ved=0ahUKEwiSvJnnmJvXAhUG3WMKHc3WC5YQjRwIBw&amp;url=https://www.hsph.harvard.edu/magazine/magazine_article/the-e-cig-quandary/&amp;psig=AOvVaw1bckGuvEafjKveAl-NF3h0&amp;ust=1509550648288426"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www.trdrp.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phillip.gardiner@ucop.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1249362"/>
          </a:xfrm>
          <a:solidFill>
            <a:schemeClr val="accent6"/>
          </a:solidFill>
        </p:spPr>
        <p:txBody>
          <a:bodyPr>
            <a:noAutofit/>
          </a:bodyPr>
          <a:lstStyle/>
          <a:p>
            <a:r>
              <a:rPr lang="en-US" sz="4000" b="1" dirty="0"/>
              <a:t>The Triangulum:</a:t>
            </a:r>
            <a:r>
              <a:rPr lang="en-US" sz="4000" dirty="0"/>
              <a:t/>
            </a:r>
            <a:br>
              <a:rPr lang="en-US" sz="4000" dirty="0"/>
            </a:br>
            <a:r>
              <a:rPr lang="en-US" sz="4000" b="1" dirty="0" smtClean="0"/>
              <a:t>The Future is Now!</a:t>
            </a:r>
          </a:p>
        </p:txBody>
      </p:sp>
      <p:sp>
        <p:nvSpPr>
          <p:cNvPr id="4099" name="Rectangle 5"/>
          <p:cNvSpPr>
            <a:spLocks noGrp="1" noChangeArrowheads="1"/>
          </p:cNvSpPr>
          <p:nvPr>
            <p:ph type="body" idx="1"/>
          </p:nvPr>
        </p:nvSpPr>
        <p:spPr>
          <a:solidFill>
            <a:srgbClr val="CCCC00"/>
          </a:solidFill>
        </p:spPr>
        <p:txBody>
          <a:bodyPr anchor="ctr">
            <a:normAutofit fontScale="55000" lnSpcReduction="20000"/>
          </a:bodyPr>
          <a:lstStyle/>
          <a:p>
            <a:pPr algn="ctr" eaLnBrk="1" hangingPunct="1">
              <a:buFontTx/>
              <a:buNone/>
            </a:pPr>
            <a:endParaRPr lang="en-US" b="1" dirty="0" smtClean="0"/>
          </a:p>
          <a:p>
            <a:pPr algn="ctr" eaLnBrk="1" hangingPunct="1">
              <a:buFontTx/>
              <a:buNone/>
            </a:pPr>
            <a:r>
              <a:rPr lang="en-US" sz="5100" b="1" dirty="0" smtClean="0"/>
              <a:t>Phillip S. Gardiner, Dr. P. H.</a:t>
            </a:r>
          </a:p>
          <a:p>
            <a:pPr algn="ctr" eaLnBrk="1" hangingPunct="1">
              <a:buFontTx/>
              <a:buNone/>
            </a:pPr>
            <a:endParaRPr lang="en-US" sz="4000" b="1" dirty="0" smtClean="0"/>
          </a:p>
          <a:p>
            <a:pPr algn="ctr" eaLnBrk="1" hangingPunct="1">
              <a:buFontTx/>
              <a:buNone/>
            </a:pPr>
            <a:r>
              <a:rPr lang="en-US" sz="4000" dirty="0" smtClean="0"/>
              <a:t>UC Smoke and Tobacco Free Fellowships Awards Program Officer, Tobacco Related Disease Research Program </a:t>
            </a:r>
            <a:r>
              <a:rPr lang="en-US" sz="4000" b="1" dirty="0" smtClean="0"/>
              <a:t>(TRDRP) </a:t>
            </a:r>
            <a:r>
              <a:rPr lang="en-US" sz="4000" dirty="0" smtClean="0"/>
              <a:t>University of California Office of the President and Co-Chair African American Tobacco Control Leadership Council </a:t>
            </a:r>
            <a:r>
              <a:rPr lang="en-US" sz="4000" b="1" dirty="0" smtClean="0"/>
              <a:t>(AATCLC)</a:t>
            </a:r>
          </a:p>
          <a:p>
            <a:endParaRPr lang="en-US" sz="2400" dirty="0" smtClean="0"/>
          </a:p>
          <a:p>
            <a:pPr marL="0" indent="0" algn="ctr">
              <a:buNone/>
            </a:pPr>
            <a:r>
              <a:rPr lang="en-US" sz="4400" b="1" dirty="0" smtClean="0"/>
              <a:t> </a:t>
            </a:r>
            <a:r>
              <a:rPr lang="en-US" sz="4400" b="1" dirty="0" smtClean="0"/>
              <a:t>UC Smoke and Tobacco Free Fellows Webinar Series </a:t>
            </a:r>
            <a:endParaRPr lang="en-US" sz="4400" b="1" dirty="0" smtClean="0"/>
          </a:p>
          <a:p>
            <a:pPr marL="0" indent="0" algn="ctr">
              <a:buNone/>
            </a:pPr>
            <a:r>
              <a:rPr lang="en-US" sz="4400" b="1" dirty="0" smtClean="0"/>
              <a:t>TRDRP/UCOP</a:t>
            </a:r>
            <a:endParaRPr lang="en-US" sz="4400" b="1" dirty="0" smtClean="0"/>
          </a:p>
          <a:p>
            <a:pPr marL="0" indent="0" algn="ctr">
              <a:buNone/>
            </a:pPr>
            <a:endParaRPr lang="en-US" sz="4000" b="1" dirty="0"/>
          </a:p>
          <a:p>
            <a:pPr marL="0" indent="0" algn="ctr">
              <a:buNone/>
            </a:pPr>
            <a:r>
              <a:rPr lang="en-US" sz="4000" dirty="0" smtClean="0"/>
              <a:t>Oakland </a:t>
            </a:r>
            <a:r>
              <a:rPr lang="en-US" sz="4000" dirty="0" smtClean="0"/>
              <a:t>, California</a:t>
            </a:r>
          </a:p>
          <a:p>
            <a:pPr marL="0" indent="0" algn="ctr">
              <a:buNone/>
            </a:pPr>
            <a:r>
              <a:rPr lang="en-US" sz="4000" dirty="0" smtClean="0"/>
              <a:t>November </a:t>
            </a:r>
            <a:r>
              <a:rPr lang="en-US" sz="4000" dirty="0" smtClean="0"/>
              <a:t>7, </a:t>
            </a:r>
            <a:r>
              <a:rPr lang="en-US" sz="4000" dirty="0" smtClean="0"/>
              <a:t>2017</a:t>
            </a:r>
          </a:p>
          <a:p>
            <a:pPr marL="0" indent="0" algn="ctr">
              <a:buNone/>
            </a:pPr>
            <a:endParaRPr lang="en-US" sz="2600" b="1" dirty="0" smtClean="0"/>
          </a:p>
          <a:p>
            <a:pPr algn="ctr" eaLnBrk="1" hangingPunct="1">
              <a:buFontTx/>
              <a:buNone/>
            </a:pPr>
            <a:endParaRPr lang="en-US" sz="2400" dirty="0" smtClean="0"/>
          </a:p>
          <a:p>
            <a:pPr algn="ctr" eaLnBrk="1" hangingPunct="1">
              <a:buFontTx/>
              <a:buNone/>
            </a:pPr>
            <a:endParaRPr lang="en-US" sz="2400" dirty="0" smtClean="0"/>
          </a:p>
        </p:txBody>
      </p:sp>
    </p:spTree>
    <p:extLst>
      <p:ext uri="{BB962C8B-B14F-4D97-AF65-F5344CB8AC3E}">
        <p14:creationId xmlns:p14="http://schemas.microsoft.com/office/powerpoint/2010/main" val="1126241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US" sz="3600" b="1" dirty="0" err="1"/>
              <a:t>Sherine</a:t>
            </a:r>
            <a:r>
              <a:rPr lang="en-US" sz="3600" b="1" dirty="0"/>
              <a:t> </a:t>
            </a:r>
            <a:r>
              <a:rPr lang="en-US" sz="3600" b="1" dirty="0" smtClean="0"/>
              <a:t>El-</a:t>
            </a:r>
            <a:r>
              <a:rPr lang="en-US" sz="3600" b="1" dirty="0" err="1" smtClean="0"/>
              <a:t>Toukhy</a:t>
            </a:r>
            <a:r>
              <a:rPr lang="en-US" sz="3600" b="1" dirty="0" smtClean="0"/>
              <a:t> &amp; </a:t>
            </a:r>
            <a:r>
              <a:rPr lang="en-US" sz="3600" b="1" dirty="0"/>
              <a:t>Kelvin Choi,</a:t>
            </a:r>
            <a:br>
              <a:rPr lang="en-US" sz="3600" b="1" dirty="0"/>
            </a:br>
            <a:r>
              <a:rPr lang="en-US" sz="2800" b="1" dirty="0" smtClean="0"/>
              <a:t>N=3,202; 9-17year; 2012 NYTS</a:t>
            </a:r>
            <a:r>
              <a:rPr lang="en-US" sz="3600" b="1" dirty="0" smtClean="0"/>
              <a:t> </a:t>
            </a:r>
            <a:endParaRPr lang="en-US" sz="3600"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Cigarette Only Users</a:t>
            </a:r>
          </a:p>
          <a:p>
            <a:r>
              <a:rPr lang="en-US" dirty="0" smtClean="0"/>
              <a:t>Non-cigarette Combustibles </a:t>
            </a:r>
          </a:p>
          <a:p>
            <a:pPr lvl="1"/>
            <a:r>
              <a:rPr lang="en-US" dirty="0" smtClean="0"/>
              <a:t>cigars, cigarillos, </a:t>
            </a:r>
            <a:r>
              <a:rPr lang="en-US" dirty="0" err="1" smtClean="0"/>
              <a:t>bidis</a:t>
            </a:r>
            <a:r>
              <a:rPr lang="en-US" dirty="0" smtClean="0"/>
              <a:t>, roll-your own, hookah, clove cigs</a:t>
            </a:r>
          </a:p>
          <a:p>
            <a:r>
              <a:rPr lang="en-US" dirty="0" smtClean="0"/>
              <a:t>Non-Combustibles</a:t>
            </a:r>
          </a:p>
          <a:p>
            <a:pPr lvl="1"/>
            <a:r>
              <a:rPr lang="en-US" dirty="0" smtClean="0"/>
              <a:t>Chewing tobacco, snus, snuff, dip, </a:t>
            </a:r>
            <a:r>
              <a:rPr lang="en-US" dirty="0" err="1" smtClean="0"/>
              <a:t>dissolvables</a:t>
            </a:r>
            <a:r>
              <a:rPr lang="en-US" dirty="0" smtClean="0"/>
              <a:t> and e-cigarettes</a:t>
            </a:r>
          </a:p>
          <a:p>
            <a:r>
              <a:rPr lang="en-US" dirty="0" smtClean="0"/>
              <a:t>Dual Use</a:t>
            </a:r>
          </a:p>
          <a:p>
            <a:r>
              <a:rPr lang="en-US" dirty="0" smtClean="0"/>
              <a:t>Poly-tobacco Use  </a:t>
            </a:r>
          </a:p>
          <a:p>
            <a:pPr marL="0" indent="0">
              <a:buNone/>
            </a:pPr>
            <a:endParaRPr lang="en-US" dirty="0"/>
          </a:p>
        </p:txBody>
      </p:sp>
    </p:spTree>
    <p:extLst>
      <p:ext uri="{BB962C8B-B14F-4D97-AF65-F5344CB8AC3E}">
        <p14:creationId xmlns:p14="http://schemas.microsoft.com/office/powerpoint/2010/main" val="595223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Youth Smoking Prevalence's</a:t>
            </a:r>
            <a:endParaRPr lang="en-US" b="1" dirty="0"/>
          </a:p>
        </p:txBody>
      </p:sp>
      <p:sp>
        <p:nvSpPr>
          <p:cNvPr id="3" name="Content Placeholder 2"/>
          <p:cNvSpPr>
            <a:spLocks noGrp="1"/>
          </p:cNvSpPr>
          <p:nvPr>
            <p:ph idx="1"/>
          </p:nvPr>
        </p:nvSpPr>
        <p:spPr>
          <a:solidFill>
            <a:srgbClr val="FFFF00"/>
          </a:solidFill>
        </p:spPr>
        <p:txBody>
          <a:bodyPr>
            <a:normAutofit fontScale="92500" lnSpcReduction="20000"/>
          </a:bodyPr>
          <a:lstStyle/>
          <a:p>
            <a:r>
              <a:rPr lang="en-US" dirty="0" smtClean="0"/>
              <a:t>Dual Use					30.5%</a:t>
            </a:r>
          </a:p>
          <a:p>
            <a:pPr marL="0" indent="0">
              <a:buNone/>
            </a:pPr>
            <a:endParaRPr lang="en-US" dirty="0" smtClean="0"/>
          </a:p>
          <a:p>
            <a:r>
              <a:rPr lang="en-US" dirty="0" smtClean="0"/>
              <a:t>Non-cigarette Combustibles	26.7%</a:t>
            </a:r>
          </a:p>
          <a:p>
            <a:pPr marL="0" indent="0">
              <a:buNone/>
            </a:pPr>
            <a:endParaRPr lang="en-US" dirty="0" smtClean="0"/>
          </a:p>
          <a:p>
            <a:r>
              <a:rPr lang="en-US" dirty="0" smtClean="0"/>
              <a:t>Poly-tobacco Use			17.5%</a:t>
            </a:r>
          </a:p>
          <a:p>
            <a:pPr marL="0" indent="0">
              <a:buNone/>
            </a:pPr>
            <a:endParaRPr lang="en-US" dirty="0" smtClean="0"/>
          </a:p>
          <a:p>
            <a:r>
              <a:rPr lang="en-US" dirty="0" smtClean="0"/>
              <a:t>Cigarettes Only				14.9%</a:t>
            </a:r>
          </a:p>
          <a:p>
            <a:pPr marL="0" indent="0">
              <a:buNone/>
            </a:pPr>
            <a:endParaRPr lang="en-US" dirty="0" smtClean="0"/>
          </a:p>
          <a:p>
            <a:r>
              <a:rPr lang="en-US" dirty="0" smtClean="0"/>
              <a:t>Non-Combustibles Only		10.4%</a:t>
            </a:r>
            <a:endParaRPr lang="en-US" dirty="0"/>
          </a:p>
        </p:txBody>
      </p:sp>
    </p:spTree>
    <p:extLst>
      <p:ext uri="{BB962C8B-B14F-4D97-AF65-F5344CB8AC3E}">
        <p14:creationId xmlns:p14="http://schemas.microsoft.com/office/powerpoint/2010/main" val="428830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en-US" b="1" dirty="0" smtClean="0"/>
              <a:t>The Downside of Dual Use</a:t>
            </a:r>
            <a:endParaRPr lang="en-US" b="1" dirty="0"/>
          </a:p>
        </p:txBody>
      </p:sp>
      <p:sp>
        <p:nvSpPr>
          <p:cNvPr id="3" name="Content Placeholder 2"/>
          <p:cNvSpPr>
            <a:spLocks noGrp="1"/>
          </p:cNvSpPr>
          <p:nvPr>
            <p:ph idx="1"/>
          </p:nvPr>
        </p:nvSpPr>
        <p:spPr>
          <a:solidFill>
            <a:srgbClr val="FFFF00"/>
          </a:solidFill>
        </p:spPr>
        <p:txBody>
          <a:bodyPr>
            <a:normAutofit/>
          </a:bodyPr>
          <a:lstStyle/>
          <a:p>
            <a:r>
              <a:rPr lang="en-US" dirty="0" smtClean="0"/>
              <a:t>In a study of </a:t>
            </a:r>
            <a:r>
              <a:rPr lang="en-GB" dirty="0" smtClean="0"/>
              <a:t>of </a:t>
            </a:r>
            <a:r>
              <a:rPr lang="en-US" dirty="0" smtClean="0"/>
              <a:t>23 521 men and 19 201 women, aged 35–49 years, screened for cardiovascular disease risk factors in the mid 1970s and followed throughout 2002.</a:t>
            </a:r>
          </a:p>
          <a:p>
            <a:r>
              <a:rPr lang="en-US" dirty="0" smtClean="0"/>
              <a:t>“smoking 1–4 cigarettes per day was associated with a significantly higher risk of dying from </a:t>
            </a:r>
            <a:r>
              <a:rPr lang="en-US" dirty="0" err="1" smtClean="0"/>
              <a:t>ischaemic</a:t>
            </a:r>
            <a:r>
              <a:rPr lang="en-US" dirty="0" smtClean="0"/>
              <a:t> heart disease and from all causes, and from lung cancer in women” </a:t>
            </a:r>
            <a:r>
              <a:rPr lang="en-US" sz="2000" dirty="0" smtClean="0"/>
              <a:t>(</a:t>
            </a:r>
            <a:r>
              <a:rPr lang="en-US" sz="2000" dirty="0" err="1" smtClean="0"/>
              <a:t>Bjartveit</a:t>
            </a:r>
            <a:r>
              <a:rPr lang="en-US" sz="2000" dirty="0" smtClean="0"/>
              <a:t> and </a:t>
            </a:r>
            <a:r>
              <a:rPr lang="en-US" sz="2000" dirty="0" err="1" smtClean="0"/>
              <a:t>Tverdal</a:t>
            </a:r>
            <a:r>
              <a:rPr lang="en-US" sz="2000" dirty="0" smtClean="0"/>
              <a:t>, 2005). </a:t>
            </a:r>
            <a:endParaRPr lang="en-US" sz="2000" dirty="0"/>
          </a:p>
        </p:txBody>
      </p:sp>
    </p:spTree>
    <p:extLst>
      <p:ext uri="{BB962C8B-B14F-4D97-AF65-F5344CB8AC3E}">
        <p14:creationId xmlns:p14="http://schemas.microsoft.com/office/powerpoint/2010/main" val="933456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
            </a:r>
            <a:br>
              <a:rPr lang="en-US" b="1" dirty="0" smtClean="0"/>
            </a:br>
            <a:r>
              <a:rPr lang="en-US" b="1" dirty="0" smtClean="0"/>
              <a:t>Racial &amp; Ethnic Difference </a:t>
            </a:r>
            <a:r>
              <a:rPr lang="en-US" sz="2000" b="1" dirty="0" smtClean="0"/>
              <a:t>(</a:t>
            </a:r>
            <a:r>
              <a:rPr lang="en-US" sz="2200" u="sng" dirty="0">
                <a:hlinkClick r:id="rId2"/>
              </a:rPr>
              <a:t>http://</a:t>
            </a:r>
            <a:r>
              <a:rPr lang="en-US" sz="2200" u="sng" dirty="0" smtClean="0">
                <a:hlinkClick r:id="rId2"/>
              </a:rPr>
              <a:t>ntr.oxfordjournals.org/content/early/2016/01/12/ntr.ntw008.full.pdf+html</a:t>
            </a:r>
            <a:r>
              <a:rPr lang="en-US" sz="2200" u="sng" dirty="0" smtClean="0"/>
              <a:t>)</a:t>
            </a:r>
            <a:r>
              <a:rPr lang="en-US" dirty="0"/>
              <a:t/>
            </a:r>
            <a:br>
              <a:rPr lang="en-US" dirty="0"/>
            </a:b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1411633201"/>
              </p:ext>
            </p:extLst>
          </p:nvPr>
        </p:nvGraphicFramePr>
        <p:xfrm>
          <a:off x="132735" y="1524000"/>
          <a:ext cx="8935065" cy="4565616"/>
        </p:xfrm>
        <a:graphic>
          <a:graphicData uri="http://schemas.openxmlformats.org/drawingml/2006/table">
            <a:tbl>
              <a:tblPr firstRow="1" bandRow="1">
                <a:tableStyleId>{D7AC3CCA-C797-4891-BE02-D94E43425B78}</a:tableStyleId>
              </a:tblPr>
              <a:tblGrid>
                <a:gridCol w="1287255"/>
                <a:gridCol w="530046"/>
                <a:gridCol w="1006884"/>
                <a:gridCol w="507534"/>
                <a:gridCol w="983008"/>
                <a:gridCol w="531410"/>
                <a:gridCol w="984372"/>
                <a:gridCol w="530046"/>
                <a:gridCol w="984372"/>
                <a:gridCol w="530046"/>
                <a:gridCol w="1060092"/>
              </a:tblGrid>
              <a:tr h="533400">
                <a:tc>
                  <a:txBody>
                    <a:bodyPr/>
                    <a:lstStyle/>
                    <a:p>
                      <a:r>
                        <a:rPr lang="en-US" sz="1400" dirty="0" smtClean="0"/>
                        <a:t>Tobacco-use pattern</a:t>
                      </a:r>
                      <a:endParaRPr lang="en-US" sz="1400" dirty="0"/>
                    </a:p>
                  </a:txBody>
                  <a:tcPr/>
                </a:tc>
                <a:tc gridSpan="2">
                  <a:txBody>
                    <a:bodyPr/>
                    <a:lstStyle/>
                    <a:p>
                      <a:pPr algn="ctr"/>
                      <a:r>
                        <a:rPr lang="en-US" sz="1400" dirty="0" smtClean="0"/>
                        <a:t>Cigarettes only</a:t>
                      </a:r>
                      <a:endParaRPr lang="en-US" sz="1400" dirty="0"/>
                    </a:p>
                  </a:txBody>
                  <a:tcPr/>
                </a:tc>
                <a:tc hMerge="1">
                  <a:txBody>
                    <a:bodyPr/>
                    <a:lstStyle/>
                    <a:p>
                      <a:endParaRPr lang="en-US" sz="1400" dirty="0"/>
                    </a:p>
                  </a:txBody>
                  <a:tcPr/>
                </a:tc>
                <a:tc gridSpan="2">
                  <a:txBody>
                    <a:bodyPr/>
                    <a:lstStyle/>
                    <a:p>
                      <a:pPr algn="ctr"/>
                      <a:r>
                        <a:rPr lang="en-US" sz="1400" dirty="0" smtClean="0"/>
                        <a:t>Combustible</a:t>
                      </a:r>
                      <a:r>
                        <a:rPr lang="en-US" sz="1400" baseline="0" dirty="0" smtClean="0"/>
                        <a:t> only (other than cig)</a:t>
                      </a:r>
                      <a:endParaRPr lang="en-US" sz="1400" dirty="0"/>
                    </a:p>
                  </a:txBody>
                  <a:tcPr/>
                </a:tc>
                <a:tc hMerge="1">
                  <a:txBody>
                    <a:bodyPr/>
                    <a:lstStyle/>
                    <a:p>
                      <a:endParaRPr lang="en-US" sz="1400" dirty="0"/>
                    </a:p>
                  </a:txBody>
                  <a:tcPr/>
                </a:tc>
                <a:tc gridSpan="2">
                  <a:txBody>
                    <a:bodyPr/>
                    <a:lstStyle/>
                    <a:p>
                      <a:pPr algn="ctr"/>
                      <a:r>
                        <a:rPr lang="en-US" sz="1400" dirty="0" smtClean="0"/>
                        <a:t>Non-combustible</a:t>
                      </a:r>
                      <a:endParaRPr lang="en-US" sz="1400" dirty="0"/>
                    </a:p>
                  </a:txBody>
                  <a:tcPr/>
                </a:tc>
                <a:tc hMerge="1">
                  <a:txBody>
                    <a:bodyPr/>
                    <a:lstStyle/>
                    <a:p>
                      <a:endParaRPr lang="en-US" sz="1400" dirty="0"/>
                    </a:p>
                  </a:txBody>
                  <a:tcPr/>
                </a:tc>
                <a:tc gridSpan="2">
                  <a:txBody>
                    <a:bodyPr/>
                    <a:lstStyle/>
                    <a:p>
                      <a:pPr algn="ctr"/>
                      <a:r>
                        <a:rPr lang="en-US" sz="1400" dirty="0" smtClean="0"/>
                        <a:t>Dual only</a:t>
                      </a:r>
                      <a:endParaRPr lang="en-US" sz="1400" dirty="0"/>
                    </a:p>
                  </a:txBody>
                  <a:tcPr/>
                </a:tc>
                <a:tc hMerge="1">
                  <a:txBody>
                    <a:bodyPr/>
                    <a:lstStyle/>
                    <a:p>
                      <a:endParaRPr lang="en-US" sz="1400" dirty="0"/>
                    </a:p>
                  </a:txBody>
                  <a:tcPr/>
                </a:tc>
                <a:tc gridSpan="2">
                  <a:txBody>
                    <a:bodyPr/>
                    <a:lstStyle/>
                    <a:p>
                      <a:pPr algn="ctr"/>
                      <a:r>
                        <a:rPr lang="en-US" sz="1400" dirty="0" smtClean="0"/>
                        <a:t>Poly-tobacco only</a:t>
                      </a:r>
                      <a:endParaRPr lang="en-US" sz="1400" dirty="0"/>
                    </a:p>
                  </a:txBody>
                  <a:tcPr/>
                </a:tc>
                <a:tc hMerge="1">
                  <a:txBody>
                    <a:bodyPr/>
                    <a:lstStyle/>
                    <a:p>
                      <a:endParaRPr lang="en-US" sz="1400" dirty="0"/>
                    </a:p>
                  </a:txBody>
                  <a:tcPr/>
                </a:tc>
              </a:tr>
              <a:tr h="457200">
                <a:tc>
                  <a:txBody>
                    <a:bodyPr/>
                    <a:lstStyle/>
                    <a:p>
                      <a:endParaRPr lang="en-US" sz="1400" dirty="0"/>
                    </a:p>
                  </a:txBody>
                  <a:tcPr/>
                </a:tc>
                <a:tc>
                  <a:txBody>
                    <a:bodyPr/>
                    <a:lstStyle/>
                    <a:p>
                      <a:pPr algn="ctr"/>
                      <a:r>
                        <a:rPr lang="en-US" sz="1400" dirty="0" smtClean="0"/>
                        <a:t>N</a:t>
                      </a:r>
                      <a:endParaRPr lang="en-US" sz="1400" dirty="0"/>
                    </a:p>
                  </a:txBody>
                  <a:tcPr/>
                </a:tc>
                <a:tc>
                  <a:txBody>
                    <a:bodyPr/>
                    <a:lstStyle/>
                    <a:p>
                      <a:pPr algn="ctr"/>
                      <a:r>
                        <a:rPr lang="en-US" sz="1400" dirty="0" smtClean="0"/>
                        <a:t>%</a:t>
                      </a:r>
                    </a:p>
                    <a:p>
                      <a:pPr algn="ctr"/>
                      <a:r>
                        <a:rPr lang="en-US" sz="1200" i="1" dirty="0" smtClean="0"/>
                        <a:t>(95% CI)</a:t>
                      </a:r>
                      <a:endParaRPr lang="en-US" sz="1200" i="1" dirty="0"/>
                    </a:p>
                  </a:txBody>
                  <a:tcPr/>
                </a:tc>
                <a:tc>
                  <a:txBody>
                    <a:bodyPr/>
                    <a:lstStyle/>
                    <a:p>
                      <a:pPr algn="ctr"/>
                      <a:r>
                        <a:rPr lang="en-US" sz="1400" dirty="0" smtClean="0"/>
                        <a:t>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(95% CI)</a:t>
                      </a:r>
                    </a:p>
                  </a:txBody>
                  <a:tcPr/>
                </a:tc>
                <a:tc>
                  <a:txBody>
                    <a:bodyPr/>
                    <a:lstStyle/>
                    <a:p>
                      <a:pPr algn="ctr"/>
                      <a:r>
                        <a:rPr lang="en-US" sz="1400" dirty="0" smtClean="0"/>
                        <a:t>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(95% CI)</a:t>
                      </a:r>
                    </a:p>
                  </a:txBody>
                  <a:tcPr/>
                </a:tc>
                <a:tc>
                  <a:txBody>
                    <a:bodyPr/>
                    <a:lstStyle/>
                    <a:p>
                      <a:pPr algn="ctr"/>
                      <a:r>
                        <a:rPr lang="en-US" sz="1400" dirty="0" smtClean="0"/>
                        <a:t>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(95% CI)</a:t>
                      </a:r>
                    </a:p>
                  </a:txBody>
                  <a:tcPr/>
                </a:tc>
                <a:tc>
                  <a:txBody>
                    <a:bodyPr/>
                    <a:lstStyle/>
                    <a:p>
                      <a:pPr algn="ctr"/>
                      <a:r>
                        <a:rPr lang="en-US" sz="1400" dirty="0" smtClean="0"/>
                        <a:t>N</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(95% CI)</a:t>
                      </a:r>
                    </a:p>
                  </a:txBody>
                  <a:tcPr/>
                </a:tc>
              </a:tr>
              <a:tr h="426720">
                <a:tc>
                  <a:txBody>
                    <a:bodyPr/>
                    <a:lstStyle/>
                    <a:p>
                      <a:r>
                        <a:rPr lang="en-US" sz="1400" b="1" dirty="0" smtClean="0"/>
                        <a:t>Total</a:t>
                      </a:r>
                      <a:endParaRPr lang="en-US" sz="1400" b="1" dirty="0"/>
                    </a:p>
                  </a:txBody>
                  <a:tcPr/>
                </a:tc>
                <a:tc>
                  <a:txBody>
                    <a:bodyPr/>
                    <a:lstStyle/>
                    <a:p>
                      <a:pPr algn="ctr"/>
                      <a:r>
                        <a:rPr lang="en-US" sz="1400" dirty="0" smtClean="0"/>
                        <a:t>466</a:t>
                      </a:r>
                      <a:endParaRPr lang="en-US" sz="1400" dirty="0"/>
                    </a:p>
                  </a:txBody>
                  <a:tcPr/>
                </a:tc>
                <a:tc>
                  <a:txBody>
                    <a:bodyPr/>
                    <a:lstStyle/>
                    <a:p>
                      <a:pPr algn="ctr"/>
                      <a:r>
                        <a:rPr lang="en-US" sz="1400" dirty="0" smtClean="0"/>
                        <a:t>14.9 </a:t>
                      </a:r>
                    </a:p>
                    <a:p>
                      <a:pPr algn="ctr"/>
                      <a:r>
                        <a:rPr lang="en-US" sz="1200" i="1" dirty="0" smtClean="0"/>
                        <a:t>(13.3-16.7)</a:t>
                      </a:r>
                      <a:endParaRPr lang="en-US" sz="1200" i="1" dirty="0"/>
                    </a:p>
                  </a:txBody>
                  <a:tcPr/>
                </a:tc>
                <a:tc>
                  <a:txBody>
                    <a:bodyPr/>
                    <a:lstStyle/>
                    <a:p>
                      <a:pPr algn="ctr"/>
                      <a:r>
                        <a:rPr lang="en-US" sz="1400" dirty="0" smtClean="0"/>
                        <a:t>849</a:t>
                      </a:r>
                      <a:endParaRPr lang="en-US" sz="1400" dirty="0"/>
                    </a:p>
                  </a:txBody>
                  <a:tcPr/>
                </a:tc>
                <a:tc>
                  <a:txBody>
                    <a:bodyPr/>
                    <a:lstStyle/>
                    <a:p>
                      <a:pPr algn="ctr"/>
                      <a:r>
                        <a:rPr lang="en-US" sz="1400" dirty="0" smtClean="0"/>
                        <a:t>26.7 </a:t>
                      </a:r>
                    </a:p>
                    <a:p>
                      <a:pPr algn="ctr"/>
                      <a:r>
                        <a:rPr lang="en-US" sz="1200" dirty="0" smtClean="0"/>
                        <a:t>(24.2-29.3)</a:t>
                      </a:r>
                      <a:endParaRPr lang="en-US" sz="1200" dirty="0"/>
                    </a:p>
                  </a:txBody>
                  <a:tcPr/>
                </a:tc>
                <a:tc>
                  <a:txBody>
                    <a:bodyPr/>
                    <a:lstStyle/>
                    <a:p>
                      <a:pPr algn="ctr"/>
                      <a:r>
                        <a:rPr lang="en-US" sz="1400" dirty="0" smtClean="0"/>
                        <a:t>329</a:t>
                      </a:r>
                      <a:endParaRPr lang="en-US" sz="1400" dirty="0"/>
                    </a:p>
                  </a:txBody>
                  <a:tcPr/>
                </a:tc>
                <a:tc>
                  <a:txBody>
                    <a:bodyPr/>
                    <a:lstStyle/>
                    <a:p>
                      <a:pPr algn="ctr"/>
                      <a:r>
                        <a:rPr lang="en-US" sz="1400" dirty="0" smtClean="0"/>
                        <a:t>10.4 </a:t>
                      </a:r>
                    </a:p>
                    <a:p>
                      <a:pPr algn="ctr"/>
                      <a:r>
                        <a:rPr lang="en-US" sz="1200" dirty="0" smtClean="0"/>
                        <a:t>(8.4-12.9)</a:t>
                      </a:r>
                      <a:endParaRPr lang="en-US" sz="1200" dirty="0"/>
                    </a:p>
                  </a:txBody>
                  <a:tcPr/>
                </a:tc>
                <a:tc>
                  <a:txBody>
                    <a:bodyPr/>
                    <a:lstStyle/>
                    <a:p>
                      <a:pPr algn="ctr"/>
                      <a:r>
                        <a:rPr lang="en-US" sz="1400" dirty="0" smtClean="0"/>
                        <a:t>992</a:t>
                      </a:r>
                      <a:endParaRPr lang="en-US" sz="1400" dirty="0"/>
                    </a:p>
                  </a:txBody>
                  <a:tcPr/>
                </a:tc>
                <a:tc>
                  <a:txBody>
                    <a:bodyPr/>
                    <a:lstStyle/>
                    <a:p>
                      <a:pPr algn="ctr"/>
                      <a:r>
                        <a:rPr lang="en-US" sz="1400" dirty="0" smtClean="0"/>
                        <a:t>30.5 </a:t>
                      </a:r>
                    </a:p>
                    <a:p>
                      <a:pPr algn="ctr"/>
                      <a:r>
                        <a:rPr lang="en-US" sz="1200" dirty="0" smtClean="0"/>
                        <a:t>(28.1-32.9)</a:t>
                      </a:r>
                      <a:endParaRPr lang="en-US" sz="1200" dirty="0"/>
                    </a:p>
                  </a:txBody>
                  <a:tcPr/>
                </a:tc>
                <a:tc>
                  <a:txBody>
                    <a:bodyPr/>
                    <a:lstStyle/>
                    <a:p>
                      <a:pPr algn="ctr"/>
                      <a:r>
                        <a:rPr lang="en-US" sz="1400" dirty="0" smtClean="0"/>
                        <a:t>566</a:t>
                      </a:r>
                      <a:endParaRPr lang="en-US" sz="1400" dirty="0"/>
                    </a:p>
                  </a:txBody>
                  <a:tcPr/>
                </a:tc>
                <a:tc>
                  <a:txBody>
                    <a:bodyPr/>
                    <a:lstStyle/>
                    <a:p>
                      <a:pPr algn="ctr"/>
                      <a:r>
                        <a:rPr lang="en-US" sz="1400" dirty="0" smtClean="0"/>
                        <a:t>17.5 </a:t>
                      </a:r>
                    </a:p>
                    <a:p>
                      <a:pPr algn="ctr"/>
                      <a:r>
                        <a:rPr lang="en-US" sz="1200" dirty="0" smtClean="0"/>
                        <a:t>(15.3-19.9)</a:t>
                      </a:r>
                      <a:endParaRPr lang="en-US" sz="1200" dirty="0"/>
                    </a:p>
                  </a:txBody>
                  <a:tcPr/>
                </a:tc>
              </a:tr>
              <a:tr h="304800">
                <a:tc>
                  <a:txBody>
                    <a:bodyPr/>
                    <a:lstStyle/>
                    <a:p>
                      <a:r>
                        <a:rPr lang="en-US" sz="1400" b="1" dirty="0" smtClean="0"/>
                        <a:t>Race/Ethnicity</a:t>
                      </a:r>
                      <a:endParaRPr lang="en-US" sz="1400" b="1" dirty="0"/>
                    </a:p>
                  </a:txBody>
                  <a:tcPr/>
                </a:tc>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dirty="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c>
                  <a:txBody>
                    <a:bodyPr/>
                    <a:lstStyle/>
                    <a:p>
                      <a:pPr algn="ctr"/>
                      <a:endParaRPr lang="en-US" sz="1400"/>
                    </a:p>
                  </a:txBody>
                  <a:tcPr/>
                </a:tc>
              </a:tr>
              <a:tr h="586604">
                <a:tc>
                  <a:txBody>
                    <a:bodyPr/>
                    <a:lstStyle/>
                    <a:p>
                      <a:r>
                        <a:rPr lang="en-US" sz="1400" dirty="0" smtClean="0"/>
                        <a:t>Non-Hispanic White</a:t>
                      </a:r>
                      <a:endParaRPr lang="en-US" sz="1400" dirty="0"/>
                    </a:p>
                  </a:txBody>
                  <a:tcPr/>
                </a:tc>
                <a:tc>
                  <a:txBody>
                    <a:bodyPr/>
                    <a:lstStyle/>
                    <a:p>
                      <a:pPr algn="ctr"/>
                      <a:r>
                        <a:rPr lang="en-US" sz="1400" dirty="0" smtClean="0"/>
                        <a:t>265</a:t>
                      </a:r>
                      <a:endParaRPr lang="en-US" sz="1400" dirty="0"/>
                    </a:p>
                  </a:txBody>
                  <a:tcPr/>
                </a:tc>
                <a:tc>
                  <a:txBody>
                    <a:bodyPr/>
                    <a:lstStyle/>
                    <a:p>
                      <a:pPr algn="ctr"/>
                      <a:r>
                        <a:rPr lang="en-US" sz="1400" dirty="0" smtClean="0"/>
                        <a:t>15.8</a:t>
                      </a:r>
                    </a:p>
                    <a:p>
                      <a:pPr algn="ctr"/>
                      <a:r>
                        <a:rPr lang="en-US" sz="1200" i="1" dirty="0" smtClean="0"/>
                        <a:t>(13.6-18.3)</a:t>
                      </a:r>
                      <a:endParaRPr lang="en-US" sz="1200" i="1" dirty="0"/>
                    </a:p>
                  </a:txBody>
                  <a:tcPr/>
                </a:tc>
                <a:tc>
                  <a:txBody>
                    <a:bodyPr/>
                    <a:lstStyle/>
                    <a:p>
                      <a:pPr algn="ctr"/>
                      <a:r>
                        <a:rPr lang="en-US" sz="1400" dirty="0" smtClean="0"/>
                        <a:t>332</a:t>
                      </a:r>
                      <a:endParaRPr lang="en-US" sz="1400" dirty="0"/>
                    </a:p>
                  </a:txBody>
                  <a:tcPr/>
                </a:tc>
                <a:tc>
                  <a:txBody>
                    <a:bodyPr/>
                    <a:lstStyle/>
                    <a:p>
                      <a:pPr algn="ctr"/>
                      <a:r>
                        <a:rPr lang="en-US" sz="1400" dirty="0" smtClean="0"/>
                        <a:t>19.7 </a:t>
                      </a:r>
                    </a:p>
                    <a:p>
                      <a:pPr algn="ctr"/>
                      <a:r>
                        <a:rPr lang="en-US" sz="1200" i="1" dirty="0" smtClean="0"/>
                        <a:t>(16.9-22.7)</a:t>
                      </a:r>
                      <a:endParaRPr lang="en-US" sz="1200" i="1" dirty="0"/>
                    </a:p>
                  </a:txBody>
                  <a:tcPr/>
                </a:tc>
                <a:tc>
                  <a:txBody>
                    <a:bodyPr/>
                    <a:lstStyle/>
                    <a:p>
                      <a:pPr algn="ctr"/>
                      <a:r>
                        <a:rPr lang="en-US" sz="1400" dirty="0" smtClean="0"/>
                        <a:t>227</a:t>
                      </a:r>
                      <a:endParaRPr lang="en-US" sz="1400" dirty="0"/>
                    </a:p>
                  </a:txBody>
                  <a:tcPr/>
                </a:tc>
                <a:tc>
                  <a:txBody>
                    <a:bodyPr/>
                    <a:lstStyle/>
                    <a:p>
                      <a:pPr algn="ctr"/>
                      <a:r>
                        <a:rPr lang="en-US" sz="1400" dirty="0" smtClean="0"/>
                        <a:t>13.2</a:t>
                      </a:r>
                    </a:p>
                    <a:p>
                      <a:pPr algn="ctr"/>
                      <a:r>
                        <a:rPr lang="en-US" sz="1200" i="1" dirty="0" smtClean="0"/>
                        <a:t>(10.3-16.7)</a:t>
                      </a:r>
                      <a:endParaRPr lang="en-US" sz="1200" i="1" dirty="0"/>
                    </a:p>
                  </a:txBody>
                  <a:tcPr/>
                </a:tc>
                <a:tc>
                  <a:txBody>
                    <a:bodyPr/>
                    <a:lstStyle/>
                    <a:p>
                      <a:pPr algn="ctr"/>
                      <a:r>
                        <a:rPr lang="en-US" sz="1400" dirty="0" smtClean="0"/>
                        <a:t>556</a:t>
                      </a:r>
                      <a:endParaRPr lang="en-US" sz="1400" dirty="0"/>
                    </a:p>
                  </a:txBody>
                  <a:tcPr/>
                </a:tc>
                <a:tc>
                  <a:txBody>
                    <a:bodyPr/>
                    <a:lstStyle/>
                    <a:p>
                      <a:pPr algn="ctr"/>
                      <a:r>
                        <a:rPr lang="en-US" sz="1400" dirty="0" smtClean="0"/>
                        <a:t>32.3</a:t>
                      </a:r>
                    </a:p>
                    <a:p>
                      <a:pPr algn="ctr"/>
                      <a:r>
                        <a:rPr lang="en-US" sz="1200" i="1" dirty="0" smtClean="0"/>
                        <a:t>(29.5-35.3)</a:t>
                      </a:r>
                      <a:endParaRPr lang="en-US" sz="1200" i="1" dirty="0"/>
                    </a:p>
                  </a:txBody>
                  <a:tcPr/>
                </a:tc>
                <a:tc>
                  <a:txBody>
                    <a:bodyPr/>
                    <a:lstStyle/>
                    <a:p>
                      <a:pPr algn="ctr"/>
                      <a:r>
                        <a:rPr lang="en-US" sz="1400" dirty="0" smtClean="0"/>
                        <a:t>328</a:t>
                      </a:r>
                      <a:endParaRPr lang="en-US" sz="1400" dirty="0"/>
                    </a:p>
                  </a:txBody>
                  <a:tcPr/>
                </a:tc>
                <a:tc>
                  <a:txBody>
                    <a:bodyPr/>
                    <a:lstStyle/>
                    <a:p>
                      <a:pPr algn="ctr"/>
                      <a:r>
                        <a:rPr lang="en-US" sz="1400" dirty="0" smtClean="0"/>
                        <a:t>19.0</a:t>
                      </a:r>
                    </a:p>
                    <a:p>
                      <a:pPr algn="ctr"/>
                      <a:r>
                        <a:rPr lang="en-US" sz="1200" i="1" dirty="0" smtClean="0"/>
                        <a:t>(16.2-22.3)</a:t>
                      </a:r>
                      <a:endParaRPr lang="en-US" sz="1200" i="1" dirty="0"/>
                    </a:p>
                  </a:txBody>
                  <a:tcPr/>
                </a:tc>
              </a:tr>
              <a:tr h="541363">
                <a:tc>
                  <a:txBody>
                    <a:bodyPr/>
                    <a:lstStyle/>
                    <a:p>
                      <a:r>
                        <a:rPr lang="en-US" sz="1400" dirty="0" smtClean="0"/>
                        <a:t>Non-Hispanic Black</a:t>
                      </a:r>
                      <a:endParaRPr lang="en-US" sz="1400" dirty="0"/>
                    </a:p>
                  </a:txBody>
                  <a:tcPr/>
                </a:tc>
                <a:tc>
                  <a:txBody>
                    <a:bodyPr/>
                    <a:lstStyle/>
                    <a:p>
                      <a:pPr algn="ctr"/>
                      <a:r>
                        <a:rPr lang="en-US" sz="1400" dirty="0" smtClean="0"/>
                        <a:t>48</a:t>
                      </a:r>
                      <a:endParaRPr lang="en-US" sz="1400" dirty="0"/>
                    </a:p>
                  </a:txBody>
                  <a:tcPr/>
                </a:tc>
                <a:tc>
                  <a:txBody>
                    <a:bodyPr/>
                    <a:lstStyle/>
                    <a:p>
                      <a:pPr algn="ctr"/>
                      <a:r>
                        <a:rPr lang="en-US" sz="1400" dirty="0" smtClean="0"/>
                        <a:t>11.1</a:t>
                      </a:r>
                    </a:p>
                    <a:p>
                      <a:pPr algn="ctr"/>
                      <a:r>
                        <a:rPr lang="en-US" sz="1200" i="1" dirty="0" smtClean="0"/>
                        <a:t>(7.2-16.7)</a:t>
                      </a:r>
                      <a:endParaRPr lang="en-US" sz="1200" i="1" dirty="0"/>
                    </a:p>
                  </a:txBody>
                  <a:tcPr/>
                </a:tc>
                <a:tc>
                  <a:txBody>
                    <a:bodyPr/>
                    <a:lstStyle/>
                    <a:p>
                      <a:pPr algn="ctr"/>
                      <a:r>
                        <a:rPr lang="en-US" sz="1400" dirty="0" smtClean="0"/>
                        <a:t>216</a:t>
                      </a:r>
                      <a:endParaRPr lang="en-US" sz="1400" dirty="0"/>
                    </a:p>
                  </a:txBody>
                  <a:tcPr/>
                </a:tc>
                <a:tc>
                  <a:txBody>
                    <a:bodyPr/>
                    <a:lstStyle/>
                    <a:p>
                      <a:pPr algn="ctr"/>
                      <a:r>
                        <a:rPr lang="en-US" sz="1400" dirty="0" smtClean="0"/>
                        <a:t>50.9 </a:t>
                      </a:r>
                    </a:p>
                    <a:p>
                      <a:pPr algn="ctr"/>
                      <a:r>
                        <a:rPr lang="en-US" sz="1200" i="1" dirty="0" smtClean="0"/>
                        <a:t>(44.1-57.6)</a:t>
                      </a:r>
                      <a:endParaRPr lang="en-US" sz="1200" i="1" dirty="0"/>
                    </a:p>
                  </a:txBody>
                  <a:tcPr/>
                </a:tc>
                <a:tc>
                  <a:txBody>
                    <a:bodyPr/>
                    <a:lstStyle/>
                    <a:p>
                      <a:pPr algn="ctr"/>
                      <a:r>
                        <a:rPr lang="en-US" sz="1400" dirty="0" smtClean="0"/>
                        <a:t>25</a:t>
                      </a:r>
                      <a:endParaRPr lang="en-US" sz="1400" dirty="0"/>
                    </a:p>
                  </a:txBody>
                  <a:tcPr/>
                </a:tc>
                <a:tc>
                  <a:txBody>
                    <a:bodyPr/>
                    <a:lstStyle/>
                    <a:p>
                      <a:pPr algn="ctr"/>
                      <a:r>
                        <a:rPr lang="en-US" sz="1400" dirty="0" smtClean="0"/>
                        <a:t>6.4</a:t>
                      </a:r>
                    </a:p>
                    <a:p>
                      <a:pPr algn="ctr"/>
                      <a:r>
                        <a:rPr lang="en-US" sz="1200" i="1" dirty="0" smtClean="0"/>
                        <a:t>(3.4-11.6)</a:t>
                      </a:r>
                      <a:endParaRPr lang="en-US" sz="1200" i="1" dirty="0"/>
                    </a:p>
                  </a:txBody>
                  <a:tcPr/>
                </a:tc>
                <a:tc>
                  <a:txBody>
                    <a:bodyPr/>
                    <a:lstStyle/>
                    <a:p>
                      <a:pPr algn="ctr"/>
                      <a:r>
                        <a:rPr lang="en-US" sz="1400" dirty="0" smtClean="0"/>
                        <a:t>110</a:t>
                      </a:r>
                      <a:endParaRPr lang="en-US" sz="1400" dirty="0"/>
                    </a:p>
                  </a:txBody>
                  <a:tcPr/>
                </a:tc>
                <a:tc>
                  <a:txBody>
                    <a:bodyPr/>
                    <a:lstStyle/>
                    <a:p>
                      <a:pPr algn="ctr"/>
                      <a:r>
                        <a:rPr lang="en-US" sz="1400" dirty="0" smtClean="0"/>
                        <a:t>26.9</a:t>
                      </a:r>
                    </a:p>
                    <a:p>
                      <a:pPr algn="ctr"/>
                      <a:r>
                        <a:rPr lang="en-US" sz="1200" i="1" dirty="0" smtClean="0"/>
                        <a:t>(22.4-31.9)</a:t>
                      </a:r>
                    </a:p>
                  </a:txBody>
                  <a:tcPr/>
                </a:tc>
                <a:tc>
                  <a:txBody>
                    <a:bodyPr/>
                    <a:lstStyle/>
                    <a:p>
                      <a:pPr algn="ctr"/>
                      <a:r>
                        <a:rPr lang="en-US" sz="1400" dirty="0" smtClean="0"/>
                        <a:t>24</a:t>
                      </a:r>
                      <a:endParaRPr lang="en-US" sz="1400" dirty="0"/>
                    </a:p>
                  </a:txBody>
                  <a:tcPr/>
                </a:tc>
                <a:tc>
                  <a:txBody>
                    <a:bodyPr/>
                    <a:lstStyle/>
                    <a:p>
                      <a:pPr algn="ctr"/>
                      <a:r>
                        <a:rPr lang="en-US" sz="1400" dirty="0" smtClean="0"/>
                        <a:t>4.8</a:t>
                      </a:r>
                    </a:p>
                    <a:p>
                      <a:pPr algn="ctr"/>
                      <a:r>
                        <a:rPr lang="en-US" sz="1200" i="1" dirty="0" smtClean="0"/>
                        <a:t>(2.7-8.2)</a:t>
                      </a:r>
                      <a:endParaRPr lang="en-US" sz="1200" i="1" dirty="0"/>
                    </a:p>
                  </a:txBody>
                  <a:tcPr/>
                </a:tc>
              </a:tr>
              <a:tr h="541363">
                <a:tc>
                  <a:txBody>
                    <a:bodyPr/>
                    <a:lstStyle/>
                    <a:p>
                      <a:r>
                        <a:rPr lang="en-US" sz="1400" dirty="0" smtClean="0"/>
                        <a:t>Hispanic</a:t>
                      </a:r>
                      <a:endParaRPr lang="en-US" sz="1400" dirty="0"/>
                    </a:p>
                  </a:txBody>
                  <a:tcPr/>
                </a:tc>
                <a:tc>
                  <a:txBody>
                    <a:bodyPr/>
                    <a:lstStyle/>
                    <a:p>
                      <a:pPr algn="ctr"/>
                      <a:r>
                        <a:rPr lang="en-US" sz="1400" dirty="0" smtClean="0"/>
                        <a:t>119</a:t>
                      </a:r>
                      <a:endParaRPr lang="en-US" sz="1400" dirty="0"/>
                    </a:p>
                  </a:txBody>
                  <a:tcPr/>
                </a:tc>
                <a:tc>
                  <a:txBody>
                    <a:bodyPr/>
                    <a:lstStyle/>
                    <a:p>
                      <a:pPr algn="ctr"/>
                      <a:r>
                        <a:rPr lang="en-US" sz="1400" dirty="0" smtClean="0"/>
                        <a:t>15.2 </a:t>
                      </a:r>
                    </a:p>
                    <a:p>
                      <a:pPr algn="ctr"/>
                      <a:r>
                        <a:rPr lang="en-US" sz="1200" i="1" dirty="0" smtClean="0"/>
                        <a:t>(11.9-19.3)</a:t>
                      </a:r>
                      <a:endParaRPr lang="en-US" sz="1200" i="1" dirty="0"/>
                    </a:p>
                  </a:txBody>
                  <a:tcPr/>
                </a:tc>
                <a:tc>
                  <a:txBody>
                    <a:bodyPr/>
                    <a:lstStyle/>
                    <a:p>
                      <a:pPr algn="ctr"/>
                      <a:r>
                        <a:rPr lang="en-US" sz="1400" dirty="0" smtClean="0"/>
                        <a:t>241</a:t>
                      </a:r>
                      <a:endParaRPr lang="en-US" sz="1400" dirty="0"/>
                    </a:p>
                  </a:txBody>
                  <a:tcPr/>
                </a:tc>
                <a:tc>
                  <a:txBody>
                    <a:bodyPr/>
                    <a:lstStyle/>
                    <a:p>
                      <a:pPr algn="ctr"/>
                      <a:r>
                        <a:rPr lang="en-US" sz="1400" dirty="0" smtClean="0"/>
                        <a:t>28.6</a:t>
                      </a:r>
                      <a:r>
                        <a:rPr lang="en-US" sz="1400" baseline="0" dirty="0" smtClean="0"/>
                        <a:t> </a:t>
                      </a:r>
                    </a:p>
                    <a:p>
                      <a:pPr algn="ctr"/>
                      <a:r>
                        <a:rPr lang="en-US" sz="1200" i="1" baseline="0" dirty="0" smtClean="0"/>
                        <a:t>(25.2-32.4)</a:t>
                      </a:r>
                      <a:endParaRPr lang="en-US" sz="1200" i="1" dirty="0"/>
                    </a:p>
                  </a:txBody>
                  <a:tcPr/>
                </a:tc>
                <a:tc>
                  <a:txBody>
                    <a:bodyPr/>
                    <a:lstStyle/>
                    <a:p>
                      <a:pPr algn="ctr"/>
                      <a:r>
                        <a:rPr lang="en-US" sz="1400" dirty="0" smtClean="0"/>
                        <a:t>56</a:t>
                      </a:r>
                      <a:endParaRPr lang="en-US" sz="1400" dirty="0"/>
                    </a:p>
                  </a:txBody>
                  <a:tcPr/>
                </a:tc>
                <a:tc>
                  <a:txBody>
                    <a:bodyPr/>
                    <a:lstStyle/>
                    <a:p>
                      <a:pPr algn="ctr"/>
                      <a:r>
                        <a:rPr lang="en-US" sz="1400" dirty="0" smtClean="0"/>
                        <a:t>6.6</a:t>
                      </a:r>
                    </a:p>
                    <a:p>
                      <a:pPr algn="ctr"/>
                      <a:r>
                        <a:rPr lang="en-US" sz="1200" i="1" dirty="0" smtClean="0"/>
                        <a:t>(4.8-8.9)</a:t>
                      </a:r>
                    </a:p>
                  </a:txBody>
                  <a:tcPr/>
                </a:tc>
                <a:tc>
                  <a:txBody>
                    <a:bodyPr/>
                    <a:lstStyle/>
                    <a:p>
                      <a:pPr algn="ctr"/>
                      <a:r>
                        <a:rPr lang="en-US" sz="1400" dirty="0" smtClean="0"/>
                        <a:t>248</a:t>
                      </a:r>
                      <a:endParaRPr lang="en-US" sz="1400" dirty="0"/>
                    </a:p>
                  </a:txBody>
                  <a:tcPr/>
                </a:tc>
                <a:tc>
                  <a:txBody>
                    <a:bodyPr/>
                    <a:lstStyle/>
                    <a:p>
                      <a:pPr algn="ctr"/>
                      <a:r>
                        <a:rPr lang="en-US" sz="1400" dirty="0" smtClean="0"/>
                        <a:t>28.1</a:t>
                      </a:r>
                    </a:p>
                    <a:p>
                      <a:pPr algn="ctr"/>
                      <a:r>
                        <a:rPr lang="en-US" sz="1200" i="1" dirty="0" smtClean="0"/>
                        <a:t>(24.2-32.4)</a:t>
                      </a:r>
                    </a:p>
                  </a:txBody>
                  <a:tcPr/>
                </a:tc>
                <a:tc>
                  <a:txBody>
                    <a:bodyPr/>
                    <a:lstStyle/>
                    <a:p>
                      <a:pPr algn="ctr"/>
                      <a:r>
                        <a:rPr lang="en-US" sz="1400" dirty="0" smtClean="0"/>
                        <a:t>168</a:t>
                      </a:r>
                      <a:endParaRPr lang="en-US" sz="1400" dirty="0"/>
                    </a:p>
                  </a:txBody>
                  <a:tcPr/>
                </a:tc>
                <a:tc>
                  <a:txBody>
                    <a:bodyPr/>
                    <a:lstStyle/>
                    <a:p>
                      <a:pPr algn="ctr"/>
                      <a:r>
                        <a:rPr lang="en-US" sz="1400" dirty="0" smtClean="0"/>
                        <a:t>21.4</a:t>
                      </a:r>
                    </a:p>
                    <a:p>
                      <a:pPr algn="ctr"/>
                      <a:r>
                        <a:rPr lang="en-US" sz="1200" i="1" dirty="0" smtClean="0"/>
                        <a:t>(18.7-24.5)</a:t>
                      </a:r>
                    </a:p>
                  </a:txBody>
                  <a:tcPr/>
                </a:tc>
              </a:tr>
              <a:tr h="541363">
                <a:tc>
                  <a:txBody>
                    <a:bodyPr/>
                    <a:lstStyle/>
                    <a:p>
                      <a:r>
                        <a:rPr lang="en-US" sz="1400" dirty="0" smtClean="0"/>
                        <a:t>Non-Hispanic Asian</a:t>
                      </a:r>
                      <a:endParaRPr lang="en-US" sz="1400" dirty="0"/>
                    </a:p>
                  </a:txBody>
                  <a:tcPr/>
                </a:tc>
                <a:tc>
                  <a:txBody>
                    <a:bodyPr/>
                    <a:lstStyle/>
                    <a:p>
                      <a:pPr algn="ctr"/>
                      <a:r>
                        <a:rPr lang="en-US" sz="1400" dirty="0" smtClean="0"/>
                        <a:t>8</a:t>
                      </a:r>
                      <a:endParaRPr lang="en-US" sz="1400" dirty="0"/>
                    </a:p>
                  </a:txBody>
                  <a:tcPr/>
                </a:tc>
                <a:tc>
                  <a:txBody>
                    <a:bodyPr/>
                    <a:lstStyle/>
                    <a:p>
                      <a:pPr algn="ctr"/>
                      <a:r>
                        <a:rPr lang="en-US" sz="1400" dirty="0" smtClean="0"/>
                        <a:t>12.1 </a:t>
                      </a:r>
                    </a:p>
                    <a:p>
                      <a:pPr algn="ctr"/>
                      <a:r>
                        <a:rPr lang="en-US" sz="1200" i="1" dirty="0" smtClean="0"/>
                        <a:t>(4.4-29.3)</a:t>
                      </a:r>
                      <a:endParaRPr lang="en-US" sz="1200" i="1" dirty="0"/>
                    </a:p>
                  </a:txBody>
                  <a:tcPr/>
                </a:tc>
                <a:tc>
                  <a:txBody>
                    <a:bodyPr/>
                    <a:lstStyle/>
                    <a:p>
                      <a:pPr algn="ctr"/>
                      <a:r>
                        <a:rPr lang="en-US" sz="1400" dirty="0" smtClean="0"/>
                        <a:t>24</a:t>
                      </a:r>
                      <a:endParaRPr lang="en-US" sz="1400" dirty="0"/>
                    </a:p>
                  </a:txBody>
                  <a:tcPr/>
                </a:tc>
                <a:tc>
                  <a:txBody>
                    <a:bodyPr/>
                    <a:lstStyle/>
                    <a:p>
                      <a:pPr algn="ctr"/>
                      <a:r>
                        <a:rPr lang="en-US" sz="1400" dirty="0" smtClean="0"/>
                        <a:t>38.9 </a:t>
                      </a:r>
                    </a:p>
                    <a:p>
                      <a:pPr algn="ctr"/>
                      <a:r>
                        <a:rPr lang="en-US" sz="1200" i="1" dirty="0" smtClean="0"/>
                        <a:t>(22.5-58.3)</a:t>
                      </a:r>
                      <a:endParaRPr lang="en-US" sz="1200" i="1" dirty="0"/>
                    </a:p>
                  </a:txBody>
                  <a:tcPr/>
                </a:tc>
                <a:tc>
                  <a:txBody>
                    <a:bodyPr/>
                    <a:lstStyle/>
                    <a:p>
                      <a:pPr algn="ctr"/>
                      <a:r>
                        <a:rPr lang="en-US" sz="1400" dirty="0" smtClean="0"/>
                        <a:t>5</a:t>
                      </a:r>
                      <a:endParaRPr lang="en-US" sz="1400" dirty="0"/>
                    </a:p>
                  </a:txBody>
                  <a:tcPr/>
                </a:tc>
                <a:tc>
                  <a:txBody>
                    <a:bodyPr/>
                    <a:lstStyle/>
                    <a:p>
                      <a:pPr algn="ctr"/>
                      <a:r>
                        <a:rPr lang="en-US" sz="1400" dirty="0" smtClean="0"/>
                        <a:t>8.5</a:t>
                      </a:r>
                    </a:p>
                    <a:p>
                      <a:pPr algn="ctr"/>
                      <a:r>
                        <a:rPr lang="en-US" sz="1200" i="1" dirty="0" smtClean="0"/>
                        <a:t>(3.0-21.7)</a:t>
                      </a:r>
                    </a:p>
                  </a:txBody>
                  <a:tcPr/>
                </a:tc>
                <a:tc>
                  <a:txBody>
                    <a:bodyPr/>
                    <a:lstStyle/>
                    <a:p>
                      <a:pPr algn="ctr"/>
                      <a:r>
                        <a:rPr lang="en-US" sz="1400" dirty="0" smtClean="0"/>
                        <a:t>18</a:t>
                      </a:r>
                      <a:endParaRPr lang="en-US" sz="1400" dirty="0"/>
                    </a:p>
                  </a:txBody>
                  <a:tcPr/>
                </a:tc>
                <a:tc>
                  <a:txBody>
                    <a:bodyPr/>
                    <a:lstStyle/>
                    <a:p>
                      <a:pPr algn="ctr"/>
                      <a:r>
                        <a:rPr lang="en-US" sz="1400" dirty="0" smtClean="0"/>
                        <a:t>26.4 </a:t>
                      </a:r>
                    </a:p>
                    <a:p>
                      <a:pPr algn="ctr"/>
                      <a:r>
                        <a:rPr lang="en-US" sz="1200" i="1" dirty="0" smtClean="0"/>
                        <a:t>(13.6-44.8)</a:t>
                      </a:r>
                      <a:endParaRPr lang="en-US" sz="1200" i="1" dirty="0"/>
                    </a:p>
                  </a:txBody>
                  <a:tcPr/>
                </a:tc>
                <a:tc>
                  <a:txBody>
                    <a:bodyPr/>
                    <a:lstStyle/>
                    <a:p>
                      <a:pPr algn="ctr"/>
                      <a:r>
                        <a:rPr lang="en-US" sz="1400" dirty="0" smtClean="0"/>
                        <a:t>7</a:t>
                      </a:r>
                      <a:endParaRPr lang="en-US" sz="1400" dirty="0"/>
                    </a:p>
                  </a:txBody>
                  <a:tcPr/>
                </a:tc>
                <a:tc>
                  <a:txBody>
                    <a:bodyPr/>
                    <a:lstStyle/>
                    <a:p>
                      <a:pPr algn="ctr"/>
                      <a:r>
                        <a:rPr lang="en-US" sz="1400" dirty="0" smtClean="0"/>
                        <a:t>14.1</a:t>
                      </a:r>
                    </a:p>
                    <a:p>
                      <a:pPr algn="ctr"/>
                      <a:r>
                        <a:rPr lang="en-US" sz="1200" i="1" dirty="0" smtClean="0"/>
                        <a:t>(7.2-25.6)</a:t>
                      </a:r>
                      <a:endParaRPr lang="en-US" sz="1200" i="1" dirty="0"/>
                    </a:p>
                  </a:txBody>
                  <a:tcPr/>
                </a:tc>
              </a:tr>
              <a:tr h="541363">
                <a:tc>
                  <a:txBody>
                    <a:bodyPr/>
                    <a:lstStyle/>
                    <a:p>
                      <a:r>
                        <a:rPr lang="en-US" sz="1400" dirty="0" smtClean="0"/>
                        <a:t>American Native</a:t>
                      </a:r>
                      <a:endParaRPr lang="en-US" sz="1400" dirty="0"/>
                    </a:p>
                  </a:txBody>
                  <a:tcPr/>
                </a:tc>
                <a:tc>
                  <a:txBody>
                    <a:bodyPr/>
                    <a:lstStyle/>
                    <a:p>
                      <a:pPr algn="ctr"/>
                      <a:r>
                        <a:rPr lang="en-US" sz="1400" dirty="0" smtClean="0"/>
                        <a:t>10</a:t>
                      </a:r>
                      <a:endParaRPr lang="en-US" sz="1400" dirty="0"/>
                    </a:p>
                  </a:txBody>
                  <a:tcPr/>
                </a:tc>
                <a:tc>
                  <a:txBody>
                    <a:bodyPr/>
                    <a:lstStyle/>
                    <a:p>
                      <a:pPr algn="ctr"/>
                      <a:r>
                        <a:rPr lang="en-US" sz="1400" dirty="0" smtClean="0"/>
                        <a:t>9.9 </a:t>
                      </a:r>
                    </a:p>
                    <a:p>
                      <a:pPr algn="ctr"/>
                      <a:r>
                        <a:rPr lang="en-US" sz="1200" i="1" dirty="0" smtClean="0"/>
                        <a:t>(4.7-19.4)</a:t>
                      </a:r>
                      <a:endParaRPr lang="en-US" sz="1200" i="1" dirty="0"/>
                    </a:p>
                  </a:txBody>
                  <a:tcPr/>
                </a:tc>
                <a:tc>
                  <a:txBody>
                    <a:bodyPr/>
                    <a:lstStyle/>
                    <a:p>
                      <a:pPr algn="ctr"/>
                      <a:r>
                        <a:rPr lang="en-US" sz="1400" dirty="0" smtClean="0"/>
                        <a:t>16</a:t>
                      </a:r>
                      <a:endParaRPr lang="en-US" sz="1400" dirty="0"/>
                    </a:p>
                  </a:txBody>
                  <a:tcPr/>
                </a:tc>
                <a:tc>
                  <a:txBody>
                    <a:bodyPr/>
                    <a:lstStyle/>
                    <a:p>
                      <a:pPr algn="ctr"/>
                      <a:r>
                        <a:rPr lang="en-US" sz="1400" dirty="0" smtClean="0"/>
                        <a:t>19.4 </a:t>
                      </a:r>
                    </a:p>
                    <a:p>
                      <a:pPr algn="ctr"/>
                      <a:r>
                        <a:rPr lang="en-US" sz="1200" i="1" dirty="0" smtClean="0"/>
                        <a:t>(11.3-31.3)</a:t>
                      </a:r>
                      <a:endParaRPr lang="en-US" sz="1200" i="1" dirty="0"/>
                    </a:p>
                  </a:txBody>
                  <a:tcPr/>
                </a:tc>
                <a:tc>
                  <a:txBody>
                    <a:bodyPr/>
                    <a:lstStyle/>
                    <a:p>
                      <a:pPr algn="ctr"/>
                      <a:r>
                        <a:rPr lang="en-US" sz="1400" dirty="0" smtClean="0"/>
                        <a:t>8</a:t>
                      </a:r>
                      <a:endParaRPr lang="en-US" sz="1400" dirty="0"/>
                    </a:p>
                  </a:txBody>
                  <a:tcPr/>
                </a:tc>
                <a:tc>
                  <a:txBody>
                    <a:bodyPr/>
                    <a:lstStyle/>
                    <a:p>
                      <a:pPr algn="ctr"/>
                      <a:r>
                        <a:rPr lang="en-US" sz="1400" dirty="0" smtClean="0"/>
                        <a:t>8.5</a:t>
                      </a:r>
                    </a:p>
                    <a:p>
                      <a:pPr algn="ctr"/>
                      <a:r>
                        <a:rPr lang="en-US" sz="1200" i="1" dirty="0" smtClean="0"/>
                        <a:t>(4.1-16.8)</a:t>
                      </a:r>
                      <a:endParaRPr lang="en-US" sz="1200" i="1" dirty="0"/>
                    </a:p>
                  </a:txBody>
                  <a:tcPr/>
                </a:tc>
                <a:tc>
                  <a:txBody>
                    <a:bodyPr/>
                    <a:lstStyle/>
                    <a:p>
                      <a:pPr algn="ctr"/>
                      <a:r>
                        <a:rPr lang="en-US" sz="1400" dirty="0" smtClean="0"/>
                        <a:t>34</a:t>
                      </a:r>
                      <a:endParaRPr lang="en-US" sz="1400" dirty="0"/>
                    </a:p>
                  </a:txBody>
                  <a:tcPr/>
                </a:tc>
                <a:tc>
                  <a:txBody>
                    <a:bodyPr/>
                    <a:lstStyle/>
                    <a:p>
                      <a:pPr algn="ctr"/>
                      <a:r>
                        <a:rPr lang="en-US" sz="1400" dirty="0" smtClean="0"/>
                        <a:t>37.3</a:t>
                      </a:r>
                    </a:p>
                    <a:p>
                      <a:pPr algn="ctr"/>
                      <a:r>
                        <a:rPr lang="en-US" sz="1200" i="1" dirty="0" smtClean="0"/>
                        <a:t>(27.1-48.7)</a:t>
                      </a:r>
                      <a:endParaRPr lang="en-US" sz="1200" i="1" dirty="0"/>
                    </a:p>
                  </a:txBody>
                  <a:tcPr/>
                </a:tc>
                <a:tc>
                  <a:txBody>
                    <a:bodyPr/>
                    <a:lstStyle/>
                    <a:p>
                      <a:pPr algn="ctr"/>
                      <a:r>
                        <a:rPr lang="en-US" sz="1400" dirty="0" smtClean="0"/>
                        <a:t>23</a:t>
                      </a:r>
                      <a:endParaRPr lang="en-US" sz="1400" dirty="0"/>
                    </a:p>
                  </a:txBody>
                  <a:tcPr/>
                </a:tc>
                <a:tc>
                  <a:txBody>
                    <a:bodyPr/>
                    <a:lstStyle/>
                    <a:p>
                      <a:pPr algn="ctr"/>
                      <a:r>
                        <a:rPr lang="en-US" sz="1400" dirty="0" smtClean="0"/>
                        <a:t>25.0</a:t>
                      </a:r>
                    </a:p>
                    <a:p>
                      <a:pPr algn="ctr"/>
                      <a:r>
                        <a:rPr lang="en-US" sz="1200" i="1" dirty="0" smtClean="0"/>
                        <a:t>(15.2-38.2)</a:t>
                      </a:r>
                      <a:endParaRPr lang="en-US" sz="1200" i="1" dirty="0"/>
                    </a:p>
                  </a:txBody>
                  <a:tcPr/>
                </a:tc>
              </a:tr>
            </a:tbl>
          </a:graphicData>
        </a:graphic>
      </p:graphicFrame>
    </p:spTree>
    <p:extLst>
      <p:ext uri="{BB962C8B-B14F-4D97-AF65-F5344CB8AC3E}">
        <p14:creationId xmlns:p14="http://schemas.microsoft.com/office/powerpoint/2010/main" val="3139852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92D050"/>
          </a:solidFill>
        </p:spPr>
        <p:txBody>
          <a:bodyPr>
            <a:normAutofit/>
          </a:bodyPr>
          <a:lstStyle/>
          <a:p>
            <a:r>
              <a:rPr lang="en-US" sz="5400" b="1" dirty="0" smtClean="0"/>
              <a:t>Electronic Cigarettes</a:t>
            </a:r>
            <a:endParaRPr lang="en-US" sz="5400" b="1" dirty="0"/>
          </a:p>
        </p:txBody>
      </p:sp>
      <p:sp>
        <p:nvSpPr>
          <p:cNvPr id="3" name="Subtitle 2"/>
          <p:cNvSpPr>
            <a:spLocks noGrp="1"/>
          </p:cNvSpPr>
          <p:nvPr>
            <p:ph type="subTitle" idx="1"/>
          </p:nvPr>
        </p:nvSpPr>
        <p:spPr>
          <a:solidFill>
            <a:srgbClr val="FFFF00"/>
          </a:solidFill>
        </p:spPr>
        <p:txBody>
          <a:bodyPr>
            <a:normAutofit/>
          </a:bodyPr>
          <a:lstStyle/>
          <a:p>
            <a:r>
              <a:rPr lang="en-US" sz="4000" b="1" dirty="0" smtClean="0"/>
              <a:t>21</a:t>
            </a:r>
            <a:r>
              <a:rPr lang="en-US" sz="4000" b="1" baseline="30000" dirty="0" smtClean="0"/>
              <a:t>st</a:t>
            </a:r>
            <a:r>
              <a:rPr lang="en-US" sz="4000" b="1" dirty="0" smtClean="0"/>
              <a:t> Century Nicotine Addiction</a:t>
            </a:r>
            <a:endParaRPr lang="en-US" sz="4000" b="1" dirty="0"/>
          </a:p>
        </p:txBody>
      </p:sp>
    </p:spTree>
    <p:extLst>
      <p:ext uri="{BB962C8B-B14F-4D97-AF65-F5344CB8AC3E}">
        <p14:creationId xmlns:p14="http://schemas.microsoft.com/office/powerpoint/2010/main" val="2303254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Diversity of E-Cigarette Products</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828800"/>
            <a:ext cx="5715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871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9900"/>
          </a:solidFill>
        </p:spPr>
        <p:txBody>
          <a:bodyPr/>
          <a:lstStyle/>
          <a:p>
            <a:r>
              <a:rPr lang="en-US" b="1" dirty="0" smtClean="0"/>
              <a:t>E-Cigars</a:t>
            </a:r>
            <a:endParaRPr lang="en-US" b="1" dirty="0"/>
          </a:p>
        </p:txBody>
      </p:sp>
      <p:sp>
        <p:nvSpPr>
          <p:cNvPr id="3" name="Content Placeholder 2"/>
          <p:cNvSpPr>
            <a:spLocks noGrp="1"/>
          </p:cNvSpPr>
          <p:nvPr>
            <p:ph idx="1"/>
          </p:nvPr>
        </p:nvSpPr>
        <p:spPr>
          <a:solidFill>
            <a:srgbClr val="CCCC00"/>
          </a:solidFill>
        </p:spPr>
        <p:txBody>
          <a:bodyPr/>
          <a:lstStyle/>
          <a:p>
            <a:r>
              <a:rPr lang="en-US" dirty="0" smtClean="0"/>
              <a:t>Swisher Sweets E-cigars (Swisher International)</a:t>
            </a:r>
          </a:p>
          <a:p>
            <a:pPr>
              <a:buNone/>
            </a:pPr>
            <a:endParaRPr lang="en-US" dirty="0"/>
          </a:p>
        </p:txBody>
      </p:sp>
      <p:pic>
        <p:nvPicPr>
          <p:cNvPr id="110594" name="Picture 2" descr="https://encrypted-tbn2.gstatic.com/images?q=tbn:ANd9GcTQnmeM9_O7FaeEyg9WzkQ_Mki9j_3GKE-sahqgAlaqV0sYiUCnVw"/>
          <p:cNvPicPr>
            <a:picLocks noChangeAspect="1" noChangeArrowheads="1"/>
          </p:cNvPicPr>
          <p:nvPr/>
        </p:nvPicPr>
        <p:blipFill>
          <a:blip r:embed="rId2" cstate="print"/>
          <a:srcRect/>
          <a:stretch>
            <a:fillRect/>
          </a:stretch>
        </p:blipFill>
        <p:spPr bwMode="auto">
          <a:xfrm>
            <a:off x="2362200" y="2667000"/>
            <a:ext cx="4419600" cy="3429000"/>
          </a:xfrm>
          <a:prstGeom prst="rect">
            <a:avLst/>
          </a:prstGeom>
          <a:noFill/>
        </p:spPr>
      </p:pic>
      <p:sp>
        <p:nvSpPr>
          <p:cNvPr id="5" name="Rectangle 4"/>
          <p:cNvSpPr/>
          <p:nvPr/>
        </p:nvSpPr>
        <p:spPr>
          <a:xfrm>
            <a:off x="2444205"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9459104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igone.com/wp-content/uploads/2015/09/Sub-Ohm-Vaping-VaporFi-VOX-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8757"/>
            <a:ext cx="66675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042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US" sz="3200" b="1" dirty="0"/>
              <a:t>Association of Electronic Cigarette Use With Initiation of Combustible Tobacco Product Smoking in Early Adolescence</a:t>
            </a:r>
          </a:p>
        </p:txBody>
      </p:sp>
      <p:sp>
        <p:nvSpPr>
          <p:cNvPr id="3" name="Content Placeholder 2"/>
          <p:cNvSpPr>
            <a:spLocks noGrp="1"/>
          </p:cNvSpPr>
          <p:nvPr>
            <p:ph idx="1"/>
          </p:nvPr>
        </p:nvSpPr>
        <p:spPr>
          <a:solidFill>
            <a:srgbClr val="FFFF00"/>
          </a:solidFill>
        </p:spPr>
        <p:txBody>
          <a:bodyPr/>
          <a:lstStyle/>
          <a:p>
            <a:r>
              <a:rPr lang="en-US" dirty="0" smtClean="0"/>
              <a:t>In Los Angeles over 2500  9</a:t>
            </a:r>
            <a:r>
              <a:rPr lang="en-US" baseline="30000" dirty="0" smtClean="0"/>
              <a:t>th</a:t>
            </a:r>
            <a:r>
              <a:rPr lang="en-US" dirty="0" smtClean="0"/>
              <a:t> graders filled out baseline and follow-up surveys including questions about cigarette and e-cigarette use</a:t>
            </a:r>
          </a:p>
          <a:p>
            <a:endParaRPr lang="en-US" dirty="0"/>
          </a:p>
          <a:p>
            <a:pPr lvl="1"/>
            <a:r>
              <a:rPr lang="en-US" b="1" dirty="0" smtClean="0"/>
              <a:t>Those </a:t>
            </a:r>
            <a:r>
              <a:rPr lang="en-US" b="1" dirty="0"/>
              <a:t>who had ever used e-cigarettes at baseline compared with nonusers were more likely to report initiation of combustible tobacco use over the next year. </a:t>
            </a:r>
            <a:r>
              <a:rPr lang="en-US" b="1" dirty="0" smtClean="0"/>
              <a:t> </a:t>
            </a:r>
            <a:r>
              <a:rPr lang="en-US" sz="2000" dirty="0" smtClean="0"/>
              <a:t>(Leventhal et al., 2015)</a:t>
            </a:r>
            <a:endParaRPr lang="en-US" b="1" dirty="0"/>
          </a:p>
        </p:txBody>
      </p:sp>
    </p:spTree>
    <p:extLst>
      <p:ext uri="{BB962C8B-B14F-4D97-AF65-F5344CB8AC3E}">
        <p14:creationId xmlns:p14="http://schemas.microsoft.com/office/powerpoint/2010/main" val="683610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smtClean="0"/>
              <a:t/>
            </a:r>
            <a:br>
              <a:rPr lang="en-US" b="1" dirty="0" smtClean="0"/>
            </a:br>
            <a:r>
              <a:rPr lang="en-US" b="1" dirty="0" smtClean="0"/>
              <a:t>Youth Using E-Cigarettes More than Regular Cigarettes</a:t>
            </a:r>
            <a:r>
              <a:rPr lang="en-US" b="1" dirty="0"/>
              <a:t/>
            </a:r>
            <a:br>
              <a:rPr lang="en-US" b="1" dirty="0"/>
            </a:br>
            <a:endParaRPr lang="en-US" dirty="0"/>
          </a:p>
        </p:txBody>
      </p:sp>
      <p:sp>
        <p:nvSpPr>
          <p:cNvPr id="3" name="Content Placeholder 2"/>
          <p:cNvSpPr>
            <a:spLocks noGrp="1"/>
          </p:cNvSpPr>
          <p:nvPr>
            <p:ph idx="1"/>
          </p:nvPr>
        </p:nvSpPr>
        <p:spPr>
          <a:solidFill>
            <a:srgbClr val="FFFF00"/>
          </a:solidFill>
        </p:spPr>
        <p:txBody>
          <a:bodyPr>
            <a:noAutofit/>
          </a:bodyPr>
          <a:lstStyle/>
          <a:p>
            <a:r>
              <a:rPr lang="en-US" sz="3600" b="1" dirty="0" smtClean="0">
                <a:solidFill>
                  <a:srgbClr val="000000"/>
                </a:solidFill>
                <a:latin typeface="Times New Roman"/>
              </a:rPr>
              <a:t> </a:t>
            </a:r>
            <a:r>
              <a:rPr lang="en-US" b="1" dirty="0" smtClean="0">
                <a:solidFill>
                  <a:srgbClr val="000000"/>
                </a:solidFill>
                <a:latin typeface="Times New Roman"/>
              </a:rPr>
              <a:t>8</a:t>
            </a:r>
            <a:r>
              <a:rPr lang="en-US" b="1" baseline="30000" dirty="0" smtClean="0">
                <a:solidFill>
                  <a:srgbClr val="000000"/>
                </a:solidFill>
                <a:latin typeface="Times New Roman"/>
              </a:rPr>
              <a:t>th</a:t>
            </a:r>
            <a:r>
              <a:rPr lang="en-US" b="1" dirty="0" smtClean="0">
                <a:solidFill>
                  <a:srgbClr val="000000"/>
                </a:solidFill>
                <a:latin typeface="Times New Roman"/>
              </a:rPr>
              <a:t> Grade:</a:t>
            </a:r>
            <a:r>
              <a:rPr lang="en-US" dirty="0" smtClean="0">
                <a:solidFill>
                  <a:srgbClr val="000000"/>
                </a:solidFill>
                <a:latin typeface="Times New Roman"/>
              </a:rPr>
              <a:t>  9% e-cigarette; 4% regular cigarettes</a:t>
            </a:r>
          </a:p>
          <a:p>
            <a:pPr marL="0" indent="0">
              <a:buNone/>
            </a:pPr>
            <a:endParaRPr lang="en-US" dirty="0" smtClean="0">
              <a:solidFill>
                <a:srgbClr val="000000"/>
              </a:solidFill>
              <a:latin typeface="Times New Roman"/>
            </a:endParaRPr>
          </a:p>
          <a:p>
            <a:r>
              <a:rPr lang="en-US" b="1" dirty="0" smtClean="0">
                <a:solidFill>
                  <a:srgbClr val="000000"/>
                </a:solidFill>
                <a:latin typeface="Times New Roman"/>
              </a:rPr>
              <a:t>10th Grade:</a:t>
            </a:r>
            <a:r>
              <a:rPr lang="en-US" dirty="0" smtClean="0">
                <a:solidFill>
                  <a:srgbClr val="000000"/>
                </a:solidFill>
                <a:latin typeface="Times New Roman"/>
              </a:rPr>
              <a:t>  16% e-cigarette; 7% regular cigrettes</a:t>
            </a:r>
          </a:p>
          <a:p>
            <a:pPr marL="0" indent="0">
              <a:buNone/>
            </a:pPr>
            <a:endParaRPr lang="en-US" dirty="0" smtClean="0">
              <a:solidFill>
                <a:srgbClr val="000000"/>
              </a:solidFill>
              <a:latin typeface="Times New Roman"/>
            </a:endParaRPr>
          </a:p>
          <a:p>
            <a:r>
              <a:rPr lang="en-US" b="1" dirty="0" smtClean="0">
                <a:solidFill>
                  <a:srgbClr val="000000"/>
                </a:solidFill>
                <a:latin typeface="Times New Roman"/>
              </a:rPr>
              <a:t>12th-Grade:</a:t>
            </a:r>
            <a:r>
              <a:rPr lang="en-US" dirty="0" smtClean="0">
                <a:solidFill>
                  <a:srgbClr val="000000"/>
                </a:solidFill>
                <a:latin typeface="Times New Roman"/>
              </a:rPr>
              <a:t>  17% e-cigarette; 14% regular cigarettes 	</a:t>
            </a:r>
            <a:r>
              <a:rPr lang="en-US" sz="2000" dirty="0" smtClean="0">
                <a:solidFill>
                  <a:srgbClr val="000000"/>
                </a:solidFill>
                <a:latin typeface="Times New Roman"/>
              </a:rPr>
              <a:t>(MTF, 2014)</a:t>
            </a:r>
            <a:endParaRPr lang="en-US" dirty="0"/>
          </a:p>
        </p:txBody>
      </p:sp>
    </p:spTree>
    <p:extLst>
      <p:ext uri="{BB962C8B-B14F-4D97-AF65-F5344CB8AC3E}">
        <p14:creationId xmlns:p14="http://schemas.microsoft.com/office/powerpoint/2010/main" val="3744916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a:t>The Triangulum:</a:t>
            </a:r>
            <a:r>
              <a:rPr lang="en-US" dirty="0"/>
              <a:t/>
            </a:r>
            <a:br>
              <a:rPr lang="en-US" dirty="0"/>
            </a:br>
            <a:r>
              <a:rPr lang="en-US" b="1" dirty="0" smtClean="0"/>
              <a:t>Tobacco, Marijuana and E-Cigarettes</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lgn="ctr">
              <a:buNone/>
            </a:pPr>
            <a:r>
              <a:rPr lang="en-US" sz="4000" b="1" dirty="0" smtClean="0"/>
              <a:t>The Future is Now!</a:t>
            </a:r>
            <a:endParaRPr lang="en-US" sz="4000" b="1" dirty="0"/>
          </a:p>
        </p:txBody>
      </p:sp>
      <p:grpSp>
        <p:nvGrpSpPr>
          <p:cNvPr id="5" name="Group 4"/>
          <p:cNvGrpSpPr/>
          <p:nvPr/>
        </p:nvGrpSpPr>
        <p:grpSpPr>
          <a:xfrm>
            <a:off x="1299832" y="1981200"/>
            <a:ext cx="6477000" cy="3251548"/>
            <a:chOff x="1299832" y="1981200"/>
            <a:chExt cx="6477000" cy="3251548"/>
          </a:xfrm>
        </p:grpSpPr>
        <p:pic>
          <p:nvPicPr>
            <p:cNvPr id="6"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23254" t="21122" r="17700" b="44928"/>
            <a:stretch/>
          </p:blipFill>
          <p:spPr>
            <a:xfrm>
              <a:off x="1299832" y="1981200"/>
              <a:ext cx="6477000" cy="3251548"/>
            </a:xfrm>
            <a:prstGeom prst="rect">
              <a:avLst/>
            </a:prstGeom>
          </p:spPr>
        </p:pic>
        <p:grpSp>
          <p:nvGrpSpPr>
            <p:cNvPr id="7" name="Group 6"/>
            <p:cNvGrpSpPr/>
            <p:nvPr/>
          </p:nvGrpSpPr>
          <p:grpSpPr>
            <a:xfrm>
              <a:off x="2013838" y="2230618"/>
              <a:ext cx="5622983" cy="2516177"/>
              <a:chOff x="2013838" y="2230618"/>
              <a:chExt cx="5622983" cy="251617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78065">
                <a:off x="6272953" y="4075289"/>
                <a:ext cx="1363868" cy="644890"/>
              </a:xfrm>
              <a:prstGeom prst="rect">
                <a:avLst/>
              </a:prstGeom>
            </p:spPr>
          </p:pic>
          <p:grpSp>
            <p:nvGrpSpPr>
              <p:cNvPr id="9" name="Group 8"/>
              <p:cNvGrpSpPr/>
              <p:nvPr/>
            </p:nvGrpSpPr>
            <p:grpSpPr>
              <a:xfrm>
                <a:off x="2883111" y="2893117"/>
                <a:ext cx="3642406" cy="1506892"/>
                <a:chOff x="2883111" y="2893117"/>
                <a:chExt cx="3642406" cy="1506892"/>
              </a:xfrm>
            </p:grpSpPr>
            <p:cxnSp>
              <p:nvCxnSpPr>
                <p:cNvPr id="12" name="Straight Connector 11"/>
                <p:cNvCxnSpPr/>
                <p:nvPr/>
              </p:nvCxnSpPr>
              <p:spPr>
                <a:xfrm>
                  <a:off x="3225390" y="2893117"/>
                  <a:ext cx="3289891" cy="1466869"/>
                </a:xfrm>
                <a:prstGeom prst="line">
                  <a:avLst/>
                </a:prstGeom>
                <a:ln w="19050">
                  <a:solidFill>
                    <a:schemeClr val="bg1"/>
                  </a:solidFill>
                </a:ln>
                <a:scene3d>
                  <a:camera prst="orthographicFront">
                    <a:rot lat="0" lon="0" rev="3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83111" y="4072947"/>
                  <a:ext cx="3642406" cy="327062"/>
                </a:xfrm>
                <a:prstGeom prst="line">
                  <a:avLst/>
                </a:prstGeom>
                <a:ln w="19050">
                  <a:solidFill>
                    <a:schemeClr val="bg1"/>
                  </a:solidFill>
                </a:ln>
                <a:scene3d>
                  <a:camera prst="orthographicFront">
                    <a:rot lat="0" lon="0" rev="3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883111" y="2904621"/>
                  <a:ext cx="393489" cy="1168326"/>
                </a:xfrm>
                <a:prstGeom prst="line">
                  <a:avLst/>
                </a:prstGeom>
                <a:ln w="19050">
                  <a:solidFill>
                    <a:schemeClr val="bg1"/>
                  </a:solidFill>
                </a:ln>
                <a:scene3d>
                  <a:camera prst="orthographicFront">
                    <a:rot lat="0" lon="0" rev="30000"/>
                  </a:camera>
                  <a:lightRig rig="threePt" dir="t"/>
                </a:scene3d>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56763">
                <a:off x="2477994" y="2230618"/>
                <a:ext cx="1494793" cy="7481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30764">
                <a:off x="2013838" y="3923697"/>
                <a:ext cx="1585076" cy="823098"/>
              </a:xfrm>
              <a:prstGeom prst="rect">
                <a:avLst/>
              </a:prstGeom>
            </p:spPr>
          </p:pic>
        </p:grpSp>
      </p:grpSp>
    </p:spTree>
    <p:extLst>
      <p:ext uri="{BB962C8B-B14F-4D97-AF65-F5344CB8AC3E}">
        <p14:creationId xmlns:p14="http://schemas.microsoft.com/office/powerpoint/2010/main" val="362204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smtClean="0"/>
              <a:t>E-Cig Use Going Down and Changing</a:t>
            </a:r>
            <a:endParaRPr lang="en-US" b="1" dirty="0"/>
          </a:p>
        </p:txBody>
      </p:sp>
      <p:sp>
        <p:nvSpPr>
          <p:cNvPr id="3" name="Content Placeholder 2"/>
          <p:cNvSpPr>
            <a:spLocks noGrp="1"/>
          </p:cNvSpPr>
          <p:nvPr>
            <p:ph idx="1"/>
          </p:nvPr>
        </p:nvSpPr>
        <p:spPr>
          <a:solidFill>
            <a:srgbClr val="FFFF00"/>
          </a:solidFill>
        </p:spPr>
        <p:txBody>
          <a:bodyPr/>
          <a:lstStyle/>
          <a:p>
            <a:r>
              <a:rPr lang="en-US" dirty="0" smtClean="0"/>
              <a:t>High School </a:t>
            </a:r>
            <a:r>
              <a:rPr lang="en-US" dirty="0"/>
              <a:t>and M</a:t>
            </a:r>
            <a:r>
              <a:rPr lang="en-US" dirty="0" smtClean="0"/>
              <a:t>iddle School </a:t>
            </a:r>
            <a:r>
              <a:rPr lang="en-US" dirty="0"/>
              <a:t>students using electronic </a:t>
            </a:r>
            <a:r>
              <a:rPr lang="en-US" dirty="0" smtClean="0"/>
              <a:t>cigarettes:</a:t>
            </a:r>
          </a:p>
          <a:p>
            <a:pPr marL="0" indent="0">
              <a:buNone/>
            </a:pPr>
            <a:endParaRPr lang="en-US" dirty="0" smtClean="0"/>
          </a:p>
          <a:p>
            <a:pPr lvl="1"/>
            <a:r>
              <a:rPr lang="en-US" sz="3200" dirty="0" smtClean="0"/>
              <a:t>2015	3 million</a:t>
            </a:r>
          </a:p>
          <a:p>
            <a:pPr lvl="1"/>
            <a:r>
              <a:rPr lang="en-US" sz="3200" dirty="0" smtClean="0"/>
              <a:t>2016	2.2 million</a:t>
            </a:r>
          </a:p>
          <a:p>
            <a:pPr lvl="1"/>
            <a:endParaRPr lang="en-US" sz="3200" dirty="0"/>
          </a:p>
          <a:p>
            <a:pPr lvl="3"/>
            <a:r>
              <a:rPr lang="en-US" dirty="0" smtClean="0"/>
              <a:t>(CDC, 2017)</a:t>
            </a:r>
          </a:p>
        </p:txBody>
      </p:sp>
    </p:spTree>
    <p:extLst>
      <p:ext uri="{BB962C8B-B14F-4D97-AF65-F5344CB8AC3E}">
        <p14:creationId xmlns:p14="http://schemas.microsoft.com/office/powerpoint/2010/main" val="2869191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a:t>Tobacco Use* Among High School Students in 2016</a:t>
            </a:r>
            <a:r>
              <a:rPr lang="en-US" b="1" baseline="30000" dirty="0"/>
              <a:t>5</a:t>
            </a:r>
            <a:r>
              <a:rPr lang="en-US" b="1" dirty="0"/>
              <a:t> </a:t>
            </a:r>
            <a:r>
              <a:rPr lang="en-US" sz="2700" b="1" dirty="0" smtClean="0"/>
              <a:t>(MMWR, 2017)</a:t>
            </a:r>
            <a:endParaRPr lang="en-US" sz="27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9677856"/>
              </p:ext>
            </p:extLst>
          </p:nvPr>
        </p:nvGraphicFramePr>
        <p:xfrm>
          <a:off x="457200" y="1981200"/>
          <a:ext cx="8229600" cy="3886200"/>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431800">
                <a:tc>
                  <a:txBody>
                    <a:bodyPr/>
                    <a:lstStyle/>
                    <a:p>
                      <a:pPr marL="0" marR="0" algn="ctr">
                        <a:lnSpc>
                          <a:spcPct val="115000"/>
                        </a:lnSpc>
                        <a:spcBef>
                          <a:spcPts val="0"/>
                        </a:spcBef>
                        <a:spcAft>
                          <a:spcPts val="0"/>
                        </a:spcAft>
                      </a:pPr>
                      <a:r>
                        <a:rPr lang="en-US" sz="1200" dirty="0">
                          <a:effectLst/>
                        </a:rPr>
                        <a:t>Tobacco Product</a:t>
                      </a:r>
                      <a:endParaRPr lang="en-US" sz="11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Overall</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Females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Males</a:t>
                      </a:r>
                      <a:endParaRPr lang="en-US" sz="1100">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Any tobacco product</a:t>
                      </a:r>
                      <a:r>
                        <a:rPr lang="en-US" sz="1200" baseline="30000">
                          <a:effectLst/>
                        </a:rPr>
                        <a:t>†</a:t>
                      </a:r>
                      <a:r>
                        <a:rPr lang="en-US" sz="1200">
                          <a:effectLst/>
                        </a:rPr>
                        <a:t> </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20.2%</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17.0%</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23.5%</a:t>
                      </a:r>
                      <a:endParaRPr lang="en-US" sz="1100">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Electronic cigarettes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11.3%</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a:effectLst/>
                        </a:rPr>
                        <a:t>9.5%</a:t>
                      </a:r>
                      <a:endParaRPr lang="en-US" sz="1400" b="1">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a:effectLst/>
                        </a:rPr>
                        <a:t>13.1%</a:t>
                      </a:r>
                      <a:endParaRPr lang="en-US" sz="1400" b="1">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Cigarettes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8.0%</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dirty="0">
                          <a:effectLst/>
                        </a:rPr>
                        <a:t>6.9%</a:t>
                      </a:r>
                      <a:endParaRPr lang="en-US" sz="1400" b="1"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dirty="0">
                          <a:effectLst/>
                        </a:rPr>
                        <a:t>9.1%</a:t>
                      </a:r>
                      <a:endParaRPr lang="en-US" sz="1400" b="1" dirty="0">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Cigars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7.7%</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5.6%</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9.0%</a:t>
                      </a:r>
                      <a:endParaRPr lang="en-US" sz="1100">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Smokeless tobacco</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5.8%</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3.3%</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8.3%</a:t>
                      </a:r>
                      <a:endParaRPr lang="en-US" sz="1100">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Hookahs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4.8%</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5.1%</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4.5%</a:t>
                      </a:r>
                      <a:endParaRPr lang="en-US" sz="1100">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Pipe tobacco</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1.4%</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0.9%</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1.8%</a:t>
                      </a:r>
                      <a:endParaRPr lang="en-US" sz="1100">
                        <a:effectLst/>
                        <a:latin typeface="Calibri"/>
                        <a:ea typeface="Calibri"/>
                        <a:cs typeface="Times New Roman"/>
                      </a:endParaRPr>
                    </a:p>
                  </a:txBody>
                  <a:tcPr marL="9525" marR="9525" marT="9525" marB="9525" anchor="ctr"/>
                </a:tc>
              </a:tr>
              <a:tr h="431800">
                <a:tc>
                  <a:txBody>
                    <a:bodyPr/>
                    <a:lstStyle/>
                    <a:p>
                      <a:pPr marL="0" marR="0">
                        <a:lnSpc>
                          <a:spcPct val="115000"/>
                        </a:lnSpc>
                        <a:spcBef>
                          <a:spcPts val="0"/>
                        </a:spcBef>
                        <a:spcAft>
                          <a:spcPts val="0"/>
                        </a:spcAft>
                      </a:pPr>
                      <a:r>
                        <a:rPr lang="en-US" sz="1200">
                          <a:effectLst/>
                        </a:rPr>
                        <a:t>Bidis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0.5%</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0.3%</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dirty="0">
                          <a:effectLst/>
                        </a:rPr>
                        <a:t>0.7%</a:t>
                      </a:r>
                      <a:endParaRPr lang="en-US" sz="11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27819342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a:t>Tobacco Use* Among Middle School Students in 2016</a:t>
            </a:r>
            <a:r>
              <a:rPr lang="en-US" b="1" baseline="30000" dirty="0"/>
              <a:t>5</a:t>
            </a:r>
            <a:r>
              <a:rPr lang="en-US" b="1" dirty="0"/>
              <a:t> </a:t>
            </a:r>
            <a:r>
              <a:rPr lang="en-US" sz="2400" b="1" dirty="0" smtClean="0"/>
              <a:t>(MMWR, 2017)</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4714930"/>
              </p:ext>
            </p:extLst>
          </p:nvPr>
        </p:nvGraphicFramePr>
        <p:xfrm>
          <a:off x="457200" y="1981200"/>
          <a:ext cx="8229600" cy="4267202"/>
        </p:xfrm>
        <a:graphic>
          <a:graphicData uri="http://schemas.openxmlformats.org/drawingml/2006/table">
            <a:tbl>
              <a:tblPr firstRow="1" firstCol="1" bandRow="1">
                <a:tableStyleId>{5C22544A-7EE6-4342-B048-85BDC9FD1C3A}</a:tableStyleId>
              </a:tblPr>
              <a:tblGrid>
                <a:gridCol w="2057400"/>
                <a:gridCol w="2133600"/>
                <a:gridCol w="1981200"/>
                <a:gridCol w="2057400"/>
              </a:tblGrid>
              <a:tr h="430006">
                <a:tc>
                  <a:txBody>
                    <a:bodyPr/>
                    <a:lstStyle/>
                    <a:p>
                      <a:pPr marL="0" marR="0" algn="ctr">
                        <a:lnSpc>
                          <a:spcPct val="115000"/>
                        </a:lnSpc>
                        <a:spcBef>
                          <a:spcPts val="0"/>
                        </a:spcBef>
                        <a:spcAft>
                          <a:spcPts val="0"/>
                        </a:spcAft>
                      </a:pPr>
                      <a:r>
                        <a:rPr lang="en-US" sz="1200" dirty="0">
                          <a:effectLst/>
                        </a:rPr>
                        <a:t>Tobacco Product</a:t>
                      </a:r>
                      <a:endParaRPr lang="en-US" sz="1100" dirty="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Overall</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Females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Males</a:t>
                      </a:r>
                      <a:endParaRPr lang="en-US" sz="1100">
                        <a:effectLst/>
                        <a:latin typeface="Calibri"/>
                        <a:ea typeface="Calibri"/>
                        <a:cs typeface="Times New Roman"/>
                      </a:endParaRPr>
                    </a:p>
                  </a:txBody>
                  <a:tcPr marL="9525" marR="9525" marT="9525" marB="9525" anchor="ctr"/>
                </a:tc>
              </a:tr>
              <a:tr h="397148">
                <a:tc gridSpan="4">
                  <a:txBody>
                    <a:bodyPr/>
                    <a:lstStyle/>
                    <a:p>
                      <a:pPr>
                        <a:lnSpc>
                          <a:spcPct val="115000"/>
                        </a:lnSpc>
                      </a:pPr>
                      <a:endParaRPr lang="en-US" sz="1100">
                        <a:effectLst/>
                        <a:latin typeface="Calibri"/>
                      </a:endParaRPr>
                    </a:p>
                  </a:txBody>
                  <a:tcPr marL="9525" marR="9525" marT="9525" marB="9525" anchor="ctr"/>
                </a:tc>
                <a:tc hMerge="1">
                  <a:txBody>
                    <a:bodyPr/>
                    <a:lstStyle/>
                    <a:p>
                      <a:endParaRPr lang="en-US"/>
                    </a:p>
                  </a:txBody>
                  <a:tcPr/>
                </a:tc>
                <a:tc hMerge="1">
                  <a:txBody>
                    <a:bodyPr/>
                    <a:lstStyle/>
                    <a:p>
                      <a:endParaRPr lang="en-US"/>
                    </a:p>
                  </a:txBody>
                  <a:tcPr/>
                </a:tc>
                <a:tc hMerge="1">
                  <a:txBody>
                    <a:bodyPr/>
                    <a:lstStyle/>
                    <a:p>
                      <a:endParaRPr lang="en-US"/>
                    </a:p>
                  </a:txBody>
                  <a:tcPr/>
                </a:tc>
              </a:tr>
              <a:tr h="430006">
                <a:tc>
                  <a:txBody>
                    <a:bodyPr/>
                    <a:lstStyle/>
                    <a:p>
                      <a:pPr marL="0" marR="0">
                        <a:lnSpc>
                          <a:spcPct val="115000"/>
                        </a:lnSpc>
                        <a:spcBef>
                          <a:spcPts val="0"/>
                        </a:spcBef>
                        <a:spcAft>
                          <a:spcPts val="0"/>
                        </a:spcAft>
                      </a:pPr>
                      <a:r>
                        <a:rPr lang="en-US" sz="1200">
                          <a:effectLst/>
                        </a:rPr>
                        <a:t>Any tobacco product</a:t>
                      </a:r>
                      <a:r>
                        <a:rPr lang="en-US" sz="1200" baseline="30000">
                          <a:effectLst/>
                        </a:rPr>
                        <a:t>†</a:t>
                      </a:r>
                      <a:r>
                        <a:rPr lang="en-US" sz="1200">
                          <a:effectLst/>
                        </a:rPr>
                        <a:t> </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7.2%</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5.9%</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8.3%</a:t>
                      </a:r>
                      <a:endParaRPr lang="en-US" sz="1100">
                        <a:effectLst/>
                        <a:latin typeface="Calibri"/>
                        <a:ea typeface="Calibri"/>
                        <a:cs typeface="Times New Roman"/>
                      </a:endParaRPr>
                    </a:p>
                  </a:txBody>
                  <a:tcPr marL="9525" marR="9525" marT="9525" marB="9525" anchor="ctr"/>
                </a:tc>
              </a:tr>
              <a:tr h="430006">
                <a:tc>
                  <a:txBody>
                    <a:bodyPr/>
                    <a:lstStyle/>
                    <a:p>
                      <a:pPr marL="0" marR="0">
                        <a:lnSpc>
                          <a:spcPct val="115000"/>
                        </a:lnSpc>
                        <a:spcBef>
                          <a:spcPts val="0"/>
                        </a:spcBef>
                        <a:spcAft>
                          <a:spcPts val="0"/>
                        </a:spcAft>
                      </a:pPr>
                      <a:r>
                        <a:rPr lang="en-US" sz="1200">
                          <a:effectLst/>
                        </a:rPr>
                        <a:t>Electronic cigarettes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4.3%</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a:effectLst/>
                        </a:rPr>
                        <a:t>3.4%</a:t>
                      </a:r>
                      <a:endParaRPr lang="en-US" sz="1400" b="1">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a:effectLst/>
                        </a:rPr>
                        <a:t>5.1%</a:t>
                      </a:r>
                      <a:endParaRPr lang="en-US" sz="1400" b="1">
                        <a:effectLst/>
                        <a:latin typeface="Calibri"/>
                        <a:ea typeface="Calibri"/>
                        <a:cs typeface="Times New Roman"/>
                      </a:endParaRPr>
                    </a:p>
                  </a:txBody>
                  <a:tcPr marL="9525" marR="9525" marT="9525" marB="9525" anchor="ctr"/>
                </a:tc>
              </a:tr>
              <a:tr h="430006">
                <a:tc>
                  <a:txBody>
                    <a:bodyPr/>
                    <a:lstStyle/>
                    <a:p>
                      <a:pPr marL="0" marR="0">
                        <a:lnSpc>
                          <a:spcPct val="115000"/>
                        </a:lnSpc>
                        <a:spcBef>
                          <a:spcPts val="0"/>
                        </a:spcBef>
                        <a:spcAft>
                          <a:spcPts val="0"/>
                        </a:spcAft>
                      </a:pPr>
                      <a:r>
                        <a:rPr lang="en-US" sz="1200">
                          <a:effectLst/>
                        </a:rPr>
                        <a:t>Cigarettes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2.2%</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a:effectLst/>
                        </a:rPr>
                        <a:t>1.8%</a:t>
                      </a:r>
                      <a:endParaRPr lang="en-US" sz="1400" b="1">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400" b="1" dirty="0">
                          <a:effectLst/>
                        </a:rPr>
                        <a:t>2.5%</a:t>
                      </a:r>
                      <a:endParaRPr lang="en-US" sz="1400" b="1" dirty="0">
                        <a:effectLst/>
                        <a:latin typeface="Calibri"/>
                        <a:ea typeface="Calibri"/>
                        <a:cs typeface="Times New Roman"/>
                      </a:endParaRPr>
                    </a:p>
                  </a:txBody>
                  <a:tcPr marL="9525" marR="9525" marT="9525" marB="9525" anchor="ctr"/>
                </a:tc>
              </a:tr>
              <a:tr h="430006">
                <a:tc>
                  <a:txBody>
                    <a:bodyPr/>
                    <a:lstStyle/>
                    <a:p>
                      <a:pPr marL="0" marR="0">
                        <a:lnSpc>
                          <a:spcPct val="115000"/>
                        </a:lnSpc>
                        <a:spcBef>
                          <a:spcPts val="0"/>
                        </a:spcBef>
                        <a:spcAft>
                          <a:spcPts val="0"/>
                        </a:spcAft>
                      </a:pPr>
                      <a:r>
                        <a:rPr lang="en-US" sz="1200">
                          <a:effectLst/>
                        </a:rPr>
                        <a:t>Smokeless tobacco</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2.2%</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1.5%</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3.0%</a:t>
                      </a:r>
                      <a:endParaRPr lang="en-US" sz="1100">
                        <a:effectLst/>
                        <a:latin typeface="Calibri"/>
                        <a:ea typeface="Calibri"/>
                        <a:cs typeface="Times New Roman"/>
                      </a:endParaRPr>
                    </a:p>
                  </a:txBody>
                  <a:tcPr marL="9525" marR="9525" marT="9525" marB="9525" anchor="ctr"/>
                </a:tc>
              </a:tr>
              <a:tr h="430006">
                <a:tc>
                  <a:txBody>
                    <a:bodyPr/>
                    <a:lstStyle/>
                    <a:p>
                      <a:pPr marL="0" marR="0">
                        <a:lnSpc>
                          <a:spcPct val="115000"/>
                        </a:lnSpc>
                        <a:spcBef>
                          <a:spcPts val="0"/>
                        </a:spcBef>
                        <a:spcAft>
                          <a:spcPts val="0"/>
                        </a:spcAft>
                      </a:pPr>
                      <a:r>
                        <a:rPr lang="en-US" sz="1200">
                          <a:effectLst/>
                        </a:rPr>
                        <a:t>Cigars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2.2%</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1.7%</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2.7%</a:t>
                      </a:r>
                      <a:endParaRPr lang="en-US" sz="1100">
                        <a:effectLst/>
                        <a:latin typeface="Calibri"/>
                        <a:ea typeface="Calibri"/>
                        <a:cs typeface="Times New Roman"/>
                      </a:endParaRPr>
                    </a:p>
                  </a:txBody>
                  <a:tcPr marL="9525" marR="9525" marT="9525" marB="9525" anchor="ctr"/>
                </a:tc>
              </a:tr>
              <a:tr h="430006">
                <a:tc>
                  <a:txBody>
                    <a:bodyPr/>
                    <a:lstStyle/>
                    <a:p>
                      <a:pPr marL="0" marR="0">
                        <a:lnSpc>
                          <a:spcPct val="115000"/>
                        </a:lnSpc>
                        <a:spcBef>
                          <a:spcPts val="0"/>
                        </a:spcBef>
                        <a:spcAft>
                          <a:spcPts val="0"/>
                        </a:spcAft>
                      </a:pPr>
                      <a:r>
                        <a:rPr lang="en-US" sz="1200">
                          <a:effectLst/>
                        </a:rPr>
                        <a:t>Hookahs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2.0%</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1.9%</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2.1%</a:t>
                      </a:r>
                      <a:endParaRPr lang="en-US" sz="1100">
                        <a:effectLst/>
                        <a:latin typeface="Calibri"/>
                        <a:ea typeface="Calibri"/>
                        <a:cs typeface="Times New Roman"/>
                      </a:endParaRPr>
                    </a:p>
                  </a:txBody>
                  <a:tcPr marL="9525" marR="9525" marT="9525" marB="9525" anchor="ctr"/>
                </a:tc>
              </a:tr>
              <a:tr h="430006">
                <a:tc>
                  <a:txBody>
                    <a:bodyPr/>
                    <a:lstStyle/>
                    <a:p>
                      <a:pPr marL="0" marR="0">
                        <a:lnSpc>
                          <a:spcPct val="115000"/>
                        </a:lnSpc>
                        <a:spcBef>
                          <a:spcPts val="0"/>
                        </a:spcBef>
                        <a:spcAft>
                          <a:spcPts val="0"/>
                        </a:spcAft>
                      </a:pPr>
                      <a:r>
                        <a:rPr lang="en-US" sz="1200">
                          <a:effectLst/>
                        </a:rPr>
                        <a:t>Pipe tobacco</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0.7%</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0.6%</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0.8%</a:t>
                      </a:r>
                      <a:endParaRPr lang="en-US" sz="1100">
                        <a:effectLst/>
                        <a:latin typeface="Calibri"/>
                        <a:ea typeface="Calibri"/>
                        <a:cs typeface="Times New Roman"/>
                      </a:endParaRPr>
                    </a:p>
                  </a:txBody>
                  <a:tcPr marL="9525" marR="9525" marT="9525" marB="9525" anchor="ctr"/>
                </a:tc>
              </a:tr>
              <a:tr h="430006">
                <a:tc>
                  <a:txBody>
                    <a:bodyPr/>
                    <a:lstStyle/>
                    <a:p>
                      <a:pPr marL="0" marR="0">
                        <a:lnSpc>
                          <a:spcPct val="115000"/>
                        </a:lnSpc>
                        <a:spcBef>
                          <a:spcPts val="0"/>
                        </a:spcBef>
                        <a:spcAft>
                          <a:spcPts val="0"/>
                        </a:spcAft>
                      </a:pPr>
                      <a:r>
                        <a:rPr lang="en-US" sz="1200">
                          <a:effectLst/>
                        </a:rPr>
                        <a:t>Bidis</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0.3%</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a:effectLst/>
                        </a:rPr>
                        <a:t>–</a:t>
                      </a:r>
                      <a:r>
                        <a:rPr lang="en-US" sz="1200" baseline="30000">
                          <a:effectLst/>
                        </a:rPr>
                        <a:t>§</a:t>
                      </a:r>
                      <a:r>
                        <a:rPr lang="en-US" sz="1200">
                          <a:effectLst/>
                        </a:rPr>
                        <a:t> </a:t>
                      </a:r>
                      <a:endParaRPr lang="en-US" sz="1100">
                        <a:effectLst/>
                        <a:latin typeface="Calibri"/>
                        <a:ea typeface="Calibri"/>
                        <a:cs typeface="Times New Roman"/>
                      </a:endParaRPr>
                    </a:p>
                  </a:txBody>
                  <a:tcPr marL="9525" marR="9525" marT="9525" marB="9525" anchor="ctr"/>
                </a:tc>
                <a:tc>
                  <a:txBody>
                    <a:bodyPr/>
                    <a:lstStyle/>
                    <a:p>
                      <a:pPr marL="0" marR="0" algn="ctr">
                        <a:lnSpc>
                          <a:spcPct val="115000"/>
                        </a:lnSpc>
                        <a:spcBef>
                          <a:spcPts val="0"/>
                        </a:spcBef>
                        <a:spcAft>
                          <a:spcPts val="0"/>
                        </a:spcAft>
                      </a:pPr>
                      <a:r>
                        <a:rPr lang="en-US" sz="1200" dirty="0">
                          <a:effectLst/>
                        </a:rPr>
                        <a:t>0.4%</a:t>
                      </a:r>
                      <a:endParaRPr lang="en-US" sz="1100" dirty="0">
                        <a:effectLst/>
                        <a:latin typeface="Calibri"/>
                        <a:ea typeface="Calibri"/>
                        <a:cs typeface="Times New Roman"/>
                      </a:endParaRPr>
                    </a:p>
                  </a:txBody>
                  <a:tcPr marL="9525" marR="9525" marT="9525" marB="9525" anchor="ctr"/>
                </a:tc>
              </a:tr>
            </a:tbl>
          </a:graphicData>
        </a:graphic>
      </p:graphicFrame>
    </p:spTree>
    <p:extLst>
      <p:ext uri="{BB962C8B-B14F-4D97-AF65-F5344CB8AC3E}">
        <p14:creationId xmlns:p14="http://schemas.microsoft.com/office/powerpoint/2010/main" val="13163187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JUUL</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10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667000"/>
            <a:ext cx="3505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595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The </a:t>
            </a:r>
            <a:r>
              <a:rPr lang="en-US" b="1" dirty="0" smtClean="0"/>
              <a:t>“I Phone” </a:t>
            </a:r>
            <a:r>
              <a:rPr lang="en-US" b="1" dirty="0" smtClean="0"/>
              <a:t>of E-Cigarettes</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1026" name="Picture 2" descr="JUUL e-cig starter kits includes the device, four pods and a USB charg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514600"/>
            <a:ext cx="504825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160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sz="2700" b="1" dirty="0" smtClean="0"/>
              <a:t/>
            </a:r>
            <a:br>
              <a:rPr lang="en-US" sz="2700" b="1" dirty="0" smtClean="0"/>
            </a:br>
            <a:r>
              <a:rPr lang="en-US" sz="2700" b="1" dirty="0" smtClean="0"/>
              <a:t/>
            </a:r>
            <a:br>
              <a:rPr lang="en-US" sz="2700" b="1" dirty="0" smtClean="0"/>
            </a:br>
            <a:r>
              <a:rPr lang="en-US" sz="3600" b="1" dirty="0" smtClean="0"/>
              <a:t>New Bluetooth E-Cigarette Lets You Vape AND Receive Calls, Listen to Music</a:t>
            </a:r>
            <a:r>
              <a:rPr lang="en-US" b="1" dirty="0" smtClean="0"/>
              <a:t/>
            </a:r>
            <a:br>
              <a:rPr lang="en-US" b="1" dirty="0" smtClean="0"/>
            </a:b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1026" name="Picture 2" descr="image"/>
          <p:cNvPicPr>
            <a:picLocks noChangeAspect="1" noChangeArrowheads="1"/>
          </p:cNvPicPr>
          <p:nvPr/>
        </p:nvPicPr>
        <p:blipFill>
          <a:blip r:embed="rId2" cstate="print"/>
          <a:srcRect/>
          <a:stretch>
            <a:fillRect/>
          </a:stretch>
        </p:blipFill>
        <p:spPr bwMode="auto">
          <a:xfrm>
            <a:off x="2057400" y="2057400"/>
            <a:ext cx="4762500" cy="3038476"/>
          </a:xfrm>
          <a:prstGeom prst="rect">
            <a:avLst/>
          </a:prstGeom>
          <a:noFill/>
        </p:spPr>
      </p:pic>
    </p:spTree>
    <p:extLst>
      <p:ext uri="{BB962C8B-B14F-4D97-AF65-F5344CB8AC3E}">
        <p14:creationId xmlns:p14="http://schemas.microsoft.com/office/powerpoint/2010/main" val="3128647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err="1" smtClean="0"/>
              <a:t>Smokin</a:t>
            </a:r>
            <a:r>
              <a:rPr lang="en-US" b="1" dirty="0" smtClean="0"/>
              <a:t> Hoodies!!</a:t>
            </a:r>
            <a:endParaRPr lang="en-US" b="1" dirty="0"/>
          </a:p>
        </p:txBody>
      </p:sp>
      <p:sp>
        <p:nvSpPr>
          <p:cNvPr id="3" name="Content Placeholder 2"/>
          <p:cNvSpPr>
            <a:spLocks noGrp="1"/>
          </p:cNvSpPr>
          <p:nvPr>
            <p:ph idx="1"/>
          </p:nvPr>
        </p:nvSpPr>
        <p:spPr>
          <a:solidFill>
            <a:srgbClr val="FFFF00"/>
          </a:solidFill>
        </p:spPr>
        <p:txBody>
          <a:bodyPr/>
          <a:lstStyle/>
          <a:p>
            <a:r>
              <a:rPr lang="en-US" dirty="0">
                <a:hlinkClick r:id="rId2"/>
              </a:rPr>
              <a:t>http://</a:t>
            </a:r>
            <a:r>
              <a:rPr lang="en-US" dirty="0" smtClean="0">
                <a:hlinkClick r:id="rId2"/>
              </a:rPr>
              <a:t>gizmodo.com/a-vape-hoodie-for-the-casual-douche-1689937489</a:t>
            </a:r>
            <a:endParaRPr lang="en-US" dirty="0" smtClean="0"/>
          </a:p>
          <a:p>
            <a:endParaRPr lang="en-US" dirty="0"/>
          </a:p>
          <a:p>
            <a:r>
              <a:rPr lang="en-US" dirty="0">
                <a:hlinkClick r:id="rId3"/>
              </a:rPr>
              <a:t>https://</a:t>
            </a:r>
            <a:r>
              <a:rPr lang="en-US" dirty="0" smtClean="0">
                <a:hlinkClick r:id="rId3"/>
              </a:rPr>
              <a:t>youtu.be/yUfrNNh1NDQ</a:t>
            </a:r>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22169418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t>Cloud Contests</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1026" name="Picture 2" descr="http://i.ytimg.com/vi/eDaqqzYMBB4/hqdefaul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8600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685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E-Cigarette Liquid:  The “Juice”</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sp>
        <p:nvSpPr>
          <p:cNvPr id="63490" name="AutoShape 2" descr="data:image/jpeg;base64,/9j/4AAQSkZJRgABAQAAAQABAAD/2wCEAAkGBhQSEBUUEhQUFRQVFhQUFRUVFxcXFBcVFxQVFRQVFxUYHCYeFxkkGRQUHy8gIycpLCwsFR4xNTAqNSYrLCkBCQoKDgwOGg8PGjIkHyQpLCwsKS0sLCwsKSwpKSwpLC0sLCksKSksLCksLCwsLCwsLCwsKSwsLCwsLCwpKTQsKf/AABEIAMIBAwMBIgACEQEDEQH/xAAcAAABBQEBAQAAAAAAAAAAAAAFAAECAwQGBwj/xABKEAABAwEFBAYFCQUHAgcAAAABAAIRAwQFEiExBkFRcRMiYYGRoTJSscHRFCNCcoKSstLwBzOiwuEVJFOTs8PxFkM0VGJzg6PT/8QAGgEAAgMBAQAAAAAAAAAAAAAAAQIAAwQFBv/EADURAAICAQMBBAcHBAMAAAAAAAABAgMRBBIxIQUTQVEiMlJxgZHRFCNCQ2GhsVPB4fAVM6L/2gAMAwEAAhEDEQA/AOza1WAJAKYCghJislRAUkSCCsCQYouKOMEEXJpTJkMEJJpTJBTBCSQcopipgg5KhKi5yeUGgpk1EhRxpwUrGSFCb3J0iUrHSIp1lr3nTaM3eRSstvZU9BwdGo3juVStrk8JrJdLT2RjucXj3GtMoynhWFO0eU0JJFQmBSouKrqWhrdXAcyoU7S13ouB5EIb45xkLqklnHQtJUCpAJiE5WVkKl4Wgqt4RAzI8LPUC2Pas72qCmIsSV2BJQGUdIApAKTWqWFMMMAnCdO1MgDkoZfV49GzqmHHyCI1HQCeGa4++LRiLieBPgHn+QLo6KhWT3S4Rye0dV3UNkX6T/gEW3aq0MdlUPIhpHmF1Oy1/wDymmccY26xkCDoY8Vwt5PAJy3u8iPcVXc99Gz1Q9o7CJ1GcjyXU1WljZD0EsmPSaiUcOTZ6wSkCsN33k2vTbUZOE8dQQYIK1B689KDi8M7qkmsotlZLztGBmRzOQV2NCLzqS7PsA+8B71q0lO+eXwjn9o6nuasLlnM3pUJnMq/ZC+HCr0VRxLXejJmHcBPEe5U253VPL/bBXP2i1lr5ECCY7iu9qKlZXtOPobHCWT1lTCAbMX6bRSJeAHNOEkb8pB7N/gjPSrydkHBuLPX1yU1lF4WW8asNjirelWG3O63e38bR71y9bbthtXidfQ07rFJ+AEtgJWW6rSaVYE6HJ3I/qVqtB6v2f8Aaag94POI573fiPxXGrbg8o9TsVkHB8NHoAcpgrnNk7Y51NwcScJETuBnLyR0VV367N8VI8hfp3TY4PwNAVFrqYWnt0S6ZZbW6YPLzKp1FuyGFyy7S0b5pvhAe1mVisdc0qwdu0PI6rdaPRPI/wCm4odeJieZ/G4LjQzF5R6bCnBwfidk10gRvzTFc5srbnEPa4kgQRO7WQug6Rejqs7yO48bqaHRY4PwJqDk4cmKtMrKXNVLmLU4Kp7URDN0aSswpIgDwCdJPCmRxlJqjCm5OhWUWp3VdyXGXhnPI/hq/FdlafQPJcdbG5/rs/Mu72b6rPL9rf8AcvcczepzP2vNrShZOf67fiit4j2Dzpj4IS4/rwXWZXVwd7sRaZs7m+rUPm1p+K6E2hcVsXV6lUdrT4h3wR42lec1axbI7uneYIKfKUPtrut3j8bVm+VZjmtNsHW7x+Jq06FcnI7Y9aBz9t9H7P8Atf0XNW09Y8/yrp7Yzq9w/wBNw9sLmbcwydf1hXXn6pk0r6h/Ya14RVH1D+ILqDbl59cFowOf2hvtPxR5tuXkta8Ws9poo5rR0gtuSe1Plw5t/GxAKdrlHX0y4iATET95p9y85rpZawem0UVFZBVf0fs/7I+CD3gOsebvxIzaWQ2DllH/ANeH2oPbRJJHE+0LBFnerCGzNfDj5N/mRr5YuVu6rhnkFsdbF1aJfdnC1teb2/d/AeNsyUumkN+z7Quf+Vo3d9IvDQ0Scsu8H4rPqZNtIs09ajFyM1Y9U/VP+kPiht5HM8z/AKjkTtlMtEOyMR/A1vuKE26oDpxP4yfYVkT8Dp1rOGT2cqw5/Ie1H22pcxdTsJPIIkKy7OlfoHmu0l9+/gGmWhXNqINSrrZSrLYmciSNxcoOcoNqJFybJWySSYFJEXCD4CRSCcpkORCdyQUkyAzNajDCuYvSAJAA/X9B4LrLRZi5pB3oVaboBbDnZDgAF1NJqIVR9LzOHr9FZfapR4wedW+rmhryvQLRszS3lYamzFLsWuXadfkxa+zrEuUBtj6x6V7dxZPe0iPxFHa5gqF3XA2jUL2mZBbHAGPHRXWhua5eq1EbJ7onV09EoRxIy03dccwjtCr8y7es1kueYc8kbwBr3rTVsFJog4jzc4+0q/TXquDUl4mDXaKWosUovolg5W83HPVc/aHLu61joeosdW76B+gtVnaaxjaJR2W4fi/Y4izVYf3FFKVVFquz1EmWyDz9xQyrZTTdBzG48V5/VXK2e5HptJU64YZpslTMcx7V2N2VoDpIGW8ge1c/dV0hwxVDA3Aao3Tu2gyCGR5rnT0crJKecHUr1cIQcGCrxqyTmPEILXcuqq06WuBvksdVlH1W+So/49x/EdCHaiSxtOabVgq3pUVq2WidA0HsQq0UsJyMhOq9iwUW399LekS6RdRs7edOm4Fz2jLeezsQCw2em7944RwlGaNlotbLaeXGDHip9mc5KWeCfaoxrdbXJC+La1z3EOGvA/BBK9Sd6PPtlM5wDxJzWd1qoncEHoVnOR49o7Y7UgVd78zyRBrlPpKO6BPBV4huMrRXDYsZOVqre9nvwWsctdGosTVfSKuTMEglTcrJWWkVeCrUylloKSiE6YU6NIp00JhiKmyqGkF2kpiFkvF3zZKWUtqyNFZeAs28KZaXHwQK0Xyz1VhpWvqd6x1HrDbrWl6Jshpo56mirfTfU8lnfeo3M8llcUwWJ62xmlaateBc68J3QqK1rgYo0g+ag4J30HOYQ0EkjIDelWrsyuo7orxwFNn78aa4xDISc+RWfabaHFUGGAI7Fhu7Z61NqB3QvAzzMDd2lU27Zy1F09Ee9zB/Mut3lsocMxbKVLlfMHV78cTqqW3q4qVbZu0DVjRzqUh/Os4ul4ObqQ51qXucqnG9+D+TLlKheK+aL/7SMFZ7VbiW8s1KrY4GdSiP/kb7lirjIwQ7tbmDyVU42Q6yTRdXKqfSLTNt2Xy7GJ0XVbU7UY2BtMABsexefWVjsQ6rteBRa8abzo150+ifgtVc5bRbK4uSKLRerz9JY/7QdOqi+yVTpTqHkx3wUf7Kr/4NX/Lf8EjcmWJRRZ8sdOqh8scd/FWNumv/AINX7jvgstWzuY4tcCHDUHIjLgqZZLYbS2jbCDqvQhtMBd7WAQcLhMcSQuDsOztorH5qkXci33ldKzYe39EB0Dsh61Pj9ZXUuS4RRfslyzma1qPEqunXPEozV2Dt3/ln+LPzKr/ou2jWzv8AFn5krjPyGU6/NGIVjlmUTuuuS/xVLtmrSNaLh3t+K1XddlVjpewtHExw5pcSzwV2Sg4vDCgKtpuVQCsYVcjBI3UnLQCsVFy2NKdMoZaHJKISRyIdJWd1U7aoUa5yUKhyCuQ5bUdCqq08bSILuwGDlnrB9iZ/pKu0VMDSQfV8C4A+1Tp4kecdDA2yACOjf/ms/Isj7I7dSqd76fwWC17Q1m3o2ztcOiPR4m4W6FhJOKJ1jeity30+rWtVJ8RRqBrY9VzZAI4gg59vYj3enl0da/f6iZvj+Y//AD9ATVD4JFB8DWajPhmmqVKmBh+TOE/S6VpJy3gDJdLahkhl6Xo2k2jiBh5IkaCANecqt06dflr9/qWKVz/Mf7fQH/Iq5MChnrnVbHiGxuQG334+jVDK9JrWYgH5uJDZ1HV+K7yrWmphzyDD2dYu/L7Fwu29w17VanMoAEhjSQXBuUAb+YSuqqOHGCTz+v1HTsl602/l9D0z+xLMGtkZkSAACYjkqnXLZTphJiY6uKDMHDE/Rd4FW3a8/Nkuw4qTIJAI9BuWfIqFruKm84y4lzMLurAHVLnNB1kS4ldDv7PaZg+yU+ygdX2esx0YD9lv5UFt13WWmesGtyc4zAOFpbiOQ0GJviF1YpwzUmTOcZaCBlplOfEoDe9yisSXF2TKjDBA6tQNDt2vUEJJX2P8TLY0VLiKKGXLSnIMk6DFmYnQTnofBB7FYwLywOALZd1SJH7oka9uaO0tlqDajamBzqmPpA7G6A6cUwDESdEOiL301zHb8x/RYr25bc+aNtCUd2PJnU3J0zA4mqAwvcGNwjqjEYGTdwEIjaXV2uAdWMkSHQABzGh71gsJ+bP/ALr/AMTlfXfaMU1W0Q+eoJODDiyxGf8Ajt0WtTeOF4eBidSzy/Hx8/8AenkVvbaH+jaf4Gj+VCrXd1pM/wB5d3Bo/kRei6sXAvFPHInDOHDOecmXYZ74Sq1CfHRW9/LyXyRUtLFeL+bAV13dUbVmpUdUGEjC4giZGcYRnr4riNpNj681KuFz6YzJxAviBJLZmB7Au6sVnri1Pc94NI48Ld4l4LZMbm5aoVdhdTtltq1Q5tFtMFxcCGkta0k56w0P8RxWS2TnybtOlXlry8QVsRs4x3XLagbMTijMZmBIJ1C9Lstw0nNlrn/ef+ZeebGUuisVO0hrqr6joDG6MAc5omAfVzPaOa9MuuqG03E7jn4AK6q6cYqKZjuoqsm24mC17PUxmXvH2n/mQuvs3TOj6n3qn51vt1kqdcsqwary+m5wxNp+iMIBnKGzHFxKwsu+0NrB764e2DjbuMtaBDYAbDgTIjLWZKu+0W+0ItJSuIgu07KA6OeftOn8Sx0NngJLJLhnmfiUfp0qgruLnAsMYABmBnMmO7f8aLHZcNor1GuPWGm4Ebx2zOaz2Wzl0bNEKYR6pAx101A0OwnOMt+emWqjaLA+mAXCAe0HuyW2wVT8mrGTPHfmBKjV/wDBt+v73LHtWPgam2YqRWxhWGkVrplBFcjU0pKLSkmEOocFHCFMqCtCJwWa8aJdSe1uRLSAdIO4ytBULSOo76rvYVHwE8tve9aQhznPfWDGMNVji13UJ0JIOKc53yEQ/Zfai+vacTi4noyS7Nx/ekFx3mHBD7xuf5aXVWgMJa4ODQSS5rvTA7Z8u1HP2d2JlOpUAcHPhoqZ55SBIkwq6WlLAjaSwg3ab9pby5vYWuk7wcpyWS03mwEBwe4QHDqFwgz4aexPaqzi4/OWmJyimIyIzxAaSD3SqbY0lziOnBaGthsNDusc2z5nLKFZLkviajbJIhj5c0HFGggkSd0cO1cNtReNdrsTHPpuLTJDyHxOQlpnc08F14xDVpOBrsD3VAA+QJxeJ4xC4baJ8Z/N5DCCyXmBlGLsyVVhZE9gualis1nnpc6VGS0BzJwNB1mFbaXYHnOqG4/RFMFhBOgdGhmNfcs2ykmyWV2FzndDRkteG6Dew6iQfNbHPeA09HXyLpGMEmQJniBJjP6K3Ixow2lpa+qMdYwxxADBhEwRgIHWcNAOfcCvJjgA0fKXZEktIGLESYeTv3RulFrcwsaWBtqcJBDsQGjSYDsobnv3jshALTd8QSyq1oyLX1QAGiCXyDwJy/8ASkmOiRD6Ya1oeWkZ9JVwgE7oMZwCud2vt1Rtoc4PeHNaA0gkFoLZIBGmp8Si7RhbAbQY2QTjeamhwgmPrR3oFtmPn3/Vb+FYtQ/RXvNmnWZP3HoGwtqebNTxBlSWAnG8B+IuPW62s+2V1tprHEfmsZEZgtnMDKNdSVwv7PqrfktDEaQHRjKo0zq6SH7uU8V2NpFN8l3RmXAEh5BwRAP1sjktkPVRilyx6hLX4W0obvfLY0nTXXJBrdaKmEuFLrYvRLmjqwJJOk6+SIVyQS4sphzRFM9LALZiI3Zb85XO3lOEB1OgWNkAmoS1o1AMSZgeXciwIx1bzqtM1OjY0yQ7HmQBOUa59uhXn23l6VjVq0jVeaYLIZiOD0WHJukTmu3tNoaBDn2cOaYaGNNTDn1hB7uGi8825P8Aeq3Nn4GLLZ4Guhc+4r2cverSIYKjxSeRiaHQwnQ6kDMRz7V7vcDWmwsIfk7R7RjOHGS1u+QBA7l872Go/DiBGTgRxBBIkcRmvoXZR7nXZQJxBzmy7ogAc8Wg0A0V1ZznF95u8ODVZq5c7D0jXNAnD0RbuIyJO4gnTgg1K3yWDpWEOGgpua4nDlxA4wSI05Fq1qcAQTaZMDEabSW6ychB3Dw7UNtlcuJHz7cTWwcA6hwtM4tZMkHvVzRaCqlreRBqz1yDhYRk0S5v9UPp1XAYg+p1pGfUH3e/yV1te55A/vOWRMNaJz6xH2hl2BYogZjOc5fjdO/ks1nBbDksbWIBAJAOokweYSFV0YZOHWJMeCraVMFZy5k2haaZWcLRTCKKmXtKSTdEkRDrVEpyUyvCNCREp06jIef2+8Jq4XNwMfSqtZiy+dZONpgzBLmnv7VR+zQsFVxAAfUZOEEmGte3yl5zXd3nY6VX99Z8YBkPaCc+0t6wOWmSEWOz2Kz1XVWNLXvycTimJBgY3dUSBkAPRCtho553R4Mj1FUcpvDIW6g4vIi0ekRLaojDi14gdnYhvyKC4Opvw9brPrCInEDG6S0eK3W+87K4uJnrelnrGLt4uOnFDfl9nGTKRdnPouOecbjxPipOizyNEdRV7Q9Sm0ANIoCPWcXFpLjAAB7G673HkucvuiHtiXOE6sZ0bB3nXXyXQG2OzNKzOBcZJLQ2Txl0IZa7BaK5Ac5tNukNzMc4A9qzXYrjmbS+JornveIJv4Ho2yt34bHZ2jBUNOm0Akw6QZBkTGpyWmpd5DSOhgOnEBVO4HCASd5McF55dV/mgBTc13Vymm/D2ei4Ob4QijtsW/4lcfYpu9j2rVC/TzWVPHvT/wAmaVWpg8OvPua/vgNWmw45c6i/rF8g1dAYPojLOSI7O1BX3c8SW0GNJBBx1XukEZg+Pkslo2qB/wC/X/ym/wD6oVab3a7WpXd9mk38yk50f1F8n9Bow1D/ACn819Q5Ss5YQSaFPPMNbJIEZSYP/AXObVRUrEtIIwgT25qp9rb6rnfXqOI+63CFktFXFuA3Q0Bo8lz9TdTKOINt58uh0NLTcpZmkljz6nov7P6LqdlpAlwwtIdDQ5hh+hBEznqOC6oubBl1IyThmkRmMzPEBpP6lee7D7Uik0MNemODax6M9zyCw+LeS79t+PcJFPGONNzHj+FxXRpjugsNP4nLvs7ubU4tfB/yjDag15GdmcJDQTOInCMsstZy4AZcBFW0MA6zrLEf9tpkGC0OzBGpdu3o5VvNwGVlqjOcqZ145BCbXe7wOrZagjIS0NGWQ1IVzon/AK0UrU1vj+GBG1pMdK52LR1KjhzxAkl0bu3cd64LbSi02uriMS5on7DQu1t+0bxr0NP69Rk/daXHyXCXtaukrPeS18n0gDByA0cJjKMwufqI7F1a+DOros2SfR8eK6BHZ7YB1pGKlVbIyAOkbx1ZP8K9rsFzmjYqVEAPdTa0ZkskhpzkZjPyK8U2d2hp2c9ak8dtKoW/wODmnyXfUP2g0IHz9en9ei1w8abvctFUqXH1sP8AXJkvp1Fc393lfo1/fB0tssxjCKdcjESHNqicpH0jIBHt70MvKm4CMFd0YmNIqAnPEMZ4ZOyO6Nywv22pkZW2l9qlXHuKwWra0HS2UTyp1j/KrsQ9tFCdv9OXyFbbAZ/duOZzfWcREiNNeXYstoYR6WAEmSGDzJOZJQ617QA62hzuxlJw83u9yhYrUHAkYtYlxlxy7AAOQWO51pdJZNdcLOXHC/UINKmCsweptqrMWtGti0MKxMqK9lRMiqRtaUlU2pkkiIdZ0/YfBLpx2+BUJ4piVZuGwWCuO3wKcWhv6BVOJNiUcgpAu21i2qSxxEnUEhUuvat/iOPPP2rReFOXysVSmuPdOcZPazpVqMorKIvvCodXHwHwVLrS46uPincxQwLHK2x8yfzNEYQXCRBxlSpJ+jUalQMEkwAqHllqOctY+cP1j7VXVCtqOxvJGUmYVrrMuhDgWXINcFAhETZexVmzJshyjHCrdotpoLLaRhHsQ5CmCRqtdRQp0pKIfJZC2ReEJPqC313+s7xKzvJOpJ55ou+wFZ6ljhFzAkgcFFq2Os6zuZBySt5LY9OSDWZre4KFmpycxHNFxZgQhnAssAYtSARR9hCqNlQ3ARjCM3Y4hhg7/cFgNMBE7FQOHIIx6lNz9EuxHj5JAH1j5fBa6V2uOq2U7sV6yYXgHMpH1nK5tnPF3ifiibLIBuUugATFTMAs54nzSREN5JKdRcHThyg6oNFWTPFSBgK0UkCmLu1KVGFAplNZuLmsVSm4bp5ImWKBZyWaylS5L4WbQQ+fVd4KpwduYe8tHvRk0z2eCj0RWd6RF32gCus1U7mt5kk+QVL7jLs3vJ7svBHuiKRporTRRHfI559wNBydB5KX9mOHA+SOOZxUui4K1VIR3MAm7n+r5hUVLrqHQD7wXRmnnxTGmj3SJ3zOYNw1Dq5o5Zp27Mt3uJXSGnzT9EiqkiO6TADbgp+rKkbhbuJHn7UdFJSaxPsQveyOcds+fWHh/VZqmzLj9MD7J+K6wsUHUlO7QVdI5NuyLT6T3HkA0e9arPs1Sbo3xXRGmE3RI7EB3SfLBLLqZ6o8FJ11tP0R4Ir0SfokdqF7xgR1yMO49xKr/wCnaZ3O+874o8aaiKaGxB72XmB6Nx0254BPHX2yt1OgAMhly+C14U3RoqOBXJspa0J4V2HkmwJsCNlJI/QVZHJXOHJUubxCDARA7PYknDQmQBkNip2KYKokKTXcFaKXyoY9yQcmc2VAic5RzhRIM5HuTylYRwDxTkFQAP6KcOKGAj4eaYsH9ZSk/qE4KhMiDBwSI5KRJ7EipgmSEcki1SIPcnDRzUwHJS4J8CshMQoDJXgUy1O1qlhRJkrhQICuc3MJYUCFGEc1HKVY6kOCbo+08lAjCkkaKmWJ8KJCoU8ksCnh7TKaFBSCaFLAlCBCBaqz2q0hUuJRIQcFS5gVhVLncVCDJKOJJDAAmHdikwqhr1JtROAvaezzVjSVRjUiTkgEubqplQaVNQhFO3VShIqEEQkBzTSoOaUGEmY4pN/RKiIUmIEHlInwTtShQAwCfCotlKDxUyERdHwSBUWq1QhCEgplRKhBimUkoUIVOMJCSme3NTCOQjYUxClCZxUAQwpnFLFCqc+T2IZIMXKpyscqHFEhU4cFTUepVXQsxegQkI4JKkPSUIGGjJTYEkkwCyjqr2BJJQBYBmpVEklAjgKQGaZJAgz0zBkkkgEfCOCk9MkgAYaqYCZJEg5UHhOkoQrIySpJJJQlpTQkkmIOQoJJKEI1U7QkkgMKFVUGqSSIEVuCYhJJAjKyqKiSSYBQ8LHUSSQD4FKSSS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3492" name="AutoShape 4" descr="data:image/jpeg;base64,/9j/4AAQSkZJRgABAQAAAQABAAD/2wCEAAkGBhQSEBUUEhQUFRQVFhQUFRUVFxcXFBcVFxQVFRQVFxUYHCYeFxkkGRQUHy8gIycpLCwsFR4xNTAqNSYrLCkBCQoKDgwOGg8PGjIkHyQpLCwsKS0sLCwsKSwpKSwpLC0sLCksKSksLCksLCwsLCwsLCwsKSwsLCwsLCwpKTQsKf/AABEIAMIBAwMBIgACEQEDEQH/xAAcAAABBQEBAQAAAAAAAAAAAAAFAAECAwQGBwj/xABKEAABAwEFBAYFCQUHAgcAAAABAAIRAwQFEiExBkFRcRMiYYGRoTJSscHRFCNCcoKSstLwBzOiwuEVJFOTs8PxFkM0VGJzg6PT/8QAGgEAAgMBAQAAAAAAAAAAAAAAAQIAAwQFBv/EADURAAICAQMBBAcHBAMAAAAAAAABAgMRBBIxIQUTQVEiMlJxgZHRFCNCQ2GhsVPB4fAVM6L/2gAMAwEAAhEDEQA/AOza1WAJAKYCghJislRAUkSCCsCQYouKOMEEXJpTJkMEJJpTJBTBCSQcopipgg5KhKi5yeUGgpk1EhRxpwUrGSFCb3J0iUrHSIp1lr3nTaM3eRSstvZU9BwdGo3juVStrk8JrJdLT2RjucXj3GtMoynhWFO0eU0JJFQmBSouKrqWhrdXAcyoU7S13ouB5EIb45xkLqklnHQtJUCpAJiE5WVkKl4Wgqt4RAzI8LPUC2Pas72qCmIsSV2BJQGUdIApAKTWqWFMMMAnCdO1MgDkoZfV49GzqmHHyCI1HQCeGa4++LRiLieBPgHn+QLo6KhWT3S4Rye0dV3UNkX6T/gEW3aq0MdlUPIhpHmF1Oy1/wDymmccY26xkCDoY8Vwt5PAJy3u8iPcVXc99Gz1Q9o7CJ1GcjyXU1WljZD0EsmPSaiUcOTZ6wSkCsN33k2vTbUZOE8dQQYIK1B689KDi8M7qkmsotlZLztGBmRzOQV2NCLzqS7PsA+8B71q0lO+eXwjn9o6nuasLlnM3pUJnMq/ZC+HCr0VRxLXejJmHcBPEe5U253VPL/bBXP2i1lr5ECCY7iu9qKlZXtOPobHCWT1lTCAbMX6bRSJeAHNOEkb8pB7N/gjPSrydkHBuLPX1yU1lF4WW8asNjirelWG3O63e38bR71y9bbthtXidfQ07rFJ+AEtgJWW6rSaVYE6HJ3I/qVqtB6v2f8Aaag94POI573fiPxXGrbg8o9TsVkHB8NHoAcpgrnNk7Y51NwcScJETuBnLyR0VV367N8VI8hfp3TY4PwNAVFrqYWnt0S6ZZbW6YPLzKp1FuyGFyy7S0b5pvhAe1mVisdc0qwdu0PI6rdaPRPI/wCm4odeJieZ/G4LjQzF5R6bCnBwfidk10gRvzTFc5srbnEPa4kgQRO7WQug6Rejqs7yO48bqaHRY4PwJqDk4cmKtMrKXNVLmLU4Kp7URDN0aSswpIgDwCdJPCmRxlJqjCm5OhWUWp3VdyXGXhnPI/hq/FdlafQPJcdbG5/rs/Mu72b6rPL9rf8AcvcczepzP2vNrShZOf67fiit4j2Dzpj4IS4/rwXWZXVwd7sRaZs7m+rUPm1p+K6E2hcVsXV6lUdrT4h3wR42lec1axbI7uneYIKfKUPtrut3j8bVm+VZjmtNsHW7x+Jq06FcnI7Y9aBz9t9H7P8Atf0XNW09Y8/yrp7Yzq9w/wBNw9sLmbcwydf1hXXn6pk0r6h/Ya14RVH1D+ILqDbl59cFowOf2hvtPxR5tuXkta8Ws9poo5rR0gtuSe1Plw5t/GxAKdrlHX0y4iATET95p9y85rpZawem0UVFZBVf0fs/7I+CD3gOsebvxIzaWQ2DllH/ANeH2oPbRJJHE+0LBFnerCGzNfDj5N/mRr5YuVu6rhnkFsdbF1aJfdnC1teb2/d/AeNsyUumkN+z7Quf+Vo3d9IvDQ0Scsu8H4rPqZNtIs09ajFyM1Y9U/VP+kPiht5HM8z/AKjkTtlMtEOyMR/A1vuKE26oDpxP4yfYVkT8Dp1rOGT2cqw5/Ie1H22pcxdTsJPIIkKy7OlfoHmu0l9+/gGmWhXNqINSrrZSrLYmciSNxcoOcoNqJFybJWySSYFJEXCD4CRSCcpkORCdyQUkyAzNajDCuYvSAJAA/X9B4LrLRZi5pB3oVaboBbDnZDgAF1NJqIVR9LzOHr9FZfapR4wedW+rmhryvQLRszS3lYamzFLsWuXadfkxa+zrEuUBtj6x6V7dxZPe0iPxFHa5gqF3XA2jUL2mZBbHAGPHRXWhua5eq1EbJ7onV09EoRxIy03dccwjtCr8y7es1kueYc8kbwBr3rTVsFJog4jzc4+0q/TXquDUl4mDXaKWosUovolg5W83HPVc/aHLu61joeosdW76B+gtVnaaxjaJR2W4fi/Y4izVYf3FFKVVFquz1EmWyDz9xQyrZTTdBzG48V5/VXK2e5HptJU64YZpslTMcx7V2N2VoDpIGW8ge1c/dV0hwxVDA3Aao3Tu2gyCGR5rnT0crJKecHUr1cIQcGCrxqyTmPEILXcuqq06WuBvksdVlH1W+So/49x/EdCHaiSxtOabVgq3pUVq2WidA0HsQq0UsJyMhOq9iwUW399LekS6RdRs7edOm4Fz2jLeezsQCw2em7944RwlGaNlotbLaeXGDHip9mc5KWeCfaoxrdbXJC+La1z3EOGvA/BBK9Sd6PPtlM5wDxJzWd1qoncEHoVnOR49o7Y7UgVd78zyRBrlPpKO6BPBV4huMrRXDYsZOVqre9nvwWsctdGosTVfSKuTMEglTcrJWWkVeCrUylloKSiE6YU6NIp00JhiKmyqGkF2kpiFkvF3zZKWUtqyNFZeAs28KZaXHwQK0Xyz1VhpWvqd6x1HrDbrWl6Jshpo56mirfTfU8lnfeo3M8llcUwWJ62xmlaateBc68J3QqK1rgYo0g+ag4J30HOYQ0EkjIDelWrsyuo7orxwFNn78aa4xDISc+RWfabaHFUGGAI7Fhu7Z61NqB3QvAzzMDd2lU27Zy1F09Ee9zB/Mut3lsocMxbKVLlfMHV78cTqqW3q4qVbZu0DVjRzqUh/Os4ul4ObqQ51qXucqnG9+D+TLlKheK+aL/7SMFZ7VbiW8s1KrY4GdSiP/kb7lirjIwQ7tbmDyVU42Q6yTRdXKqfSLTNt2Xy7GJ0XVbU7UY2BtMABsexefWVjsQ6rteBRa8abzo150+ifgtVc5bRbK4uSKLRerz9JY/7QdOqi+yVTpTqHkx3wUf7Kr/4NX/Lf8EjcmWJRRZ8sdOqh8scd/FWNumv/AINX7jvgstWzuY4tcCHDUHIjLgqZZLYbS2jbCDqvQhtMBd7WAQcLhMcSQuDsOztorH5qkXci33ldKzYe39EB0Dsh61Pj9ZXUuS4RRfslyzma1qPEqunXPEozV2Dt3/ln+LPzKr/ou2jWzv8AFn5krjPyGU6/NGIVjlmUTuuuS/xVLtmrSNaLh3t+K1XddlVjpewtHExw5pcSzwV2Sg4vDCgKtpuVQCsYVcjBI3UnLQCsVFy2NKdMoZaHJKISRyIdJWd1U7aoUa5yUKhyCuQ5bUdCqq08bSILuwGDlnrB9iZ/pKu0VMDSQfV8C4A+1Tp4kecdDA2yACOjf/ms/Isj7I7dSqd76fwWC17Q1m3o2ztcOiPR4m4W6FhJOKJ1jeity30+rWtVJ8RRqBrY9VzZAI4gg59vYj3enl0da/f6iZvj+Y//AD9ATVD4JFB8DWajPhmmqVKmBh+TOE/S6VpJy3gDJdLahkhl6Xo2k2jiBh5IkaCANecqt06dflr9/qWKVz/Mf7fQH/Iq5MChnrnVbHiGxuQG334+jVDK9JrWYgH5uJDZ1HV+K7yrWmphzyDD2dYu/L7Fwu29w17VanMoAEhjSQXBuUAb+YSuqqOHGCTz+v1HTsl602/l9D0z+xLMGtkZkSAACYjkqnXLZTphJiY6uKDMHDE/Rd4FW3a8/Nkuw4qTIJAI9BuWfIqFruKm84y4lzMLurAHVLnNB1kS4ldDv7PaZg+yU+ygdX2esx0YD9lv5UFt13WWmesGtyc4zAOFpbiOQ0GJviF1YpwzUmTOcZaCBlplOfEoDe9yisSXF2TKjDBA6tQNDt2vUEJJX2P8TLY0VLiKKGXLSnIMk6DFmYnQTnofBB7FYwLywOALZd1SJH7oka9uaO0tlqDajamBzqmPpA7G6A6cUwDESdEOiL301zHb8x/RYr25bc+aNtCUd2PJnU3J0zA4mqAwvcGNwjqjEYGTdwEIjaXV2uAdWMkSHQABzGh71gsJ+bP/ALr/AMTlfXfaMU1W0Q+eoJODDiyxGf8Ajt0WtTeOF4eBidSzy/Hx8/8AenkVvbaH+jaf4Gj+VCrXd1pM/wB5d3Bo/kRei6sXAvFPHInDOHDOecmXYZ74Sq1CfHRW9/LyXyRUtLFeL+bAV13dUbVmpUdUGEjC4giZGcYRnr4riNpNj681KuFz6YzJxAviBJLZmB7Au6sVnri1Pc94NI48Ld4l4LZMbm5aoVdhdTtltq1Q5tFtMFxcCGkta0k56w0P8RxWS2TnybtOlXlry8QVsRs4x3XLagbMTijMZmBIJ1C9Lstw0nNlrn/ef+ZeebGUuisVO0hrqr6joDG6MAc5omAfVzPaOa9MuuqG03E7jn4AK6q6cYqKZjuoqsm24mC17PUxmXvH2n/mQuvs3TOj6n3qn51vt1kqdcsqwary+m5wxNp+iMIBnKGzHFxKwsu+0NrB764e2DjbuMtaBDYAbDgTIjLWZKu+0W+0ItJSuIgu07KA6OeftOn8Sx0NngJLJLhnmfiUfp0qgruLnAsMYABmBnMmO7f8aLHZcNor1GuPWGm4Ebx2zOaz2Wzl0bNEKYR6pAx101A0OwnOMt+emWqjaLA+mAXCAe0HuyW2wVT8mrGTPHfmBKjV/wDBt+v73LHtWPgam2YqRWxhWGkVrplBFcjU0pKLSkmEOocFHCFMqCtCJwWa8aJdSe1uRLSAdIO4ytBULSOo76rvYVHwE8tve9aQhznPfWDGMNVji13UJ0JIOKc53yEQ/Zfai+vacTi4noyS7Nx/ekFx3mHBD7xuf5aXVWgMJa4ODQSS5rvTA7Z8u1HP2d2JlOpUAcHPhoqZ55SBIkwq6WlLAjaSwg3ab9pby5vYWuk7wcpyWS03mwEBwe4QHDqFwgz4aexPaqzi4/OWmJyimIyIzxAaSD3SqbY0lziOnBaGthsNDusc2z5nLKFZLkviajbJIhj5c0HFGggkSd0cO1cNtReNdrsTHPpuLTJDyHxOQlpnc08F14xDVpOBrsD3VAA+QJxeJ4xC4baJ8Z/N5DCCyXmBlGLsyVVhZE9gualis1nnpc6VGS0BzJwNB1mFbaXYHnOqG4/RFMFhBOgdGhmNfcs2ykmyWV2FzndDRkteG6Dew6iQfNbHPeA09HXyLpGMEmQJniBJjP6K3Ixow2lpa+qMdYwxxADBhEwRgIHWcNAOfcCvJjgA0fKXZEktIGLESYeTv3RulFrcwsaWBtqcJBDsQGjSYDsobnv3jshALTd8QSyq1oyLX1QAGiCXyDwJy/8ASkmOiRD6Ya1oeWkZ9JVwgE7oMZwCud2vt1Rtoc4PeHNaA0gkFoLZIBGmp8Si7RhbAbQY2QTjeamhwgmPrR3oFtmPn3/Vb+FYtQ/RXvNmnWZP3HoGwtqebNTxBlSWAnG8B+IuPW62s+2V1tprHEfmsZEZgtnMDKNdSVwv7PqrfktDEaQHRjKo0zq6SH7uU8V2NpFN8l3RmXAEh5BwRAP1sjktkPVRilyx6hLX4W0obvfLY0nTXXJBrdaKmEuFLrYvRLmjqwJJOk6+SIVyQS4sphzRFM9LALZiI3Zb85XO3lOEB1OgWNkAmoS1o1AMSZgeXciwIx1bzqtM1OjY0yQ7HmQBOUa59uhXn23l6VjVq0jVeaYLIZiOD0WHJukTmu3tNoaBDn2cOaYaGNNTDn1hB7uGi8825P8Aeq3Nn4GLLZ4Guhc+4r2cverSIYKjxSeRiaHQwnQ6kDMRz7V7vcDWmwsIfk7R7RjOHGS1u+QBA7l872Go/DiBGTgRxBBIkcRmvoXZR7nXZQJxBzmy7ogAc8Wg0A0V1ZznF95u8ODVZq5c7D0jXNAnD0RbuIyJO4gnTgg1K3yWDpWEOGgpua4nDlxA4wSI05Fq1qcAQTaZMDEabSW6ychB3Dw7UNtlcuJHz7cTWwcA6hwtM4tZMkHvVzRaCqlreRBqz1yDhYRk0S5v9UPp1XAYg+p1pGfUH3e/yV1te55A/vOWRMNaJz6xH2hl2BYogZjOc5fjdO/ks1nBbDksbWIBAJAOokweYSFV0YZOHWJMeCraVMFZy5k2haaZWcLRTCKKmXtKSTdEkRDrVEpyUyvCNCREp06jIef2+8Jq4XNwMfSqtZiy+dZONpgzBLmnv7VR+zQsFVxAAfUZOEEmGte3yl5zXd3nY6VX99Z8YBkPaCc+0t6wOWmSEWOz2Kz1XVWNLXvycTimJBgY3dUSBkAPRCtho553R4Mj1FUcpvDIW6g4vIi0ekRLaojDi14gdnYhvyKC4Opvw9brPrCInEDG6S0eK3W+87K4uJnrelnrGLt4uOnFDfl9nGTKRdnPouOecbjxPipOizyNEdRV7Q9Sm0ANIoCPWcXFpLjAAB7G673HkucvuiHtiXOE6sZ0bB3nXXyXQG2OzNKzOBcZJLQ2Txl0IZa7BaK5Ac5tNukNzMc4A9qzXYrjmbS+JornveIJv4Ho2yt34bHZ2jBUNOm0Akw6QZBkTGpyWmpd5DSOhgOnEBVO4HCASd5McF55dV/mgBTc13Vymm/D2ei4Ob4QijtsW/4lcfYpu9j2rVC/TzWVPHvT/wAmaVWpg8OvPua/vgNWmw45c6i/rF8g1dAYPojLOSI7O1BX3c8SW0GNJBBx1XukEZg+Pkslo2qB/wC/X/ym/wD6oVab3a7WpXd9mk38yk50f1F8n9Bow1D/ACn819Q5Ss5YQSaFPPMNbJIEZSYP/AXObVRUrEtIIwgT25qp9rb6rnfXqOI+63CFktFXFuA3Q0Bo8lz9TdTKOINt58uh0NLTcpZmkljz6nov7P6LqdlpAlwwtIdDQ5hh+hBEznqOC6oubBl1IyThmkRmMzPEBpP6lee7D7Uik0MNemODax6M9zyCw+LeS79t+PcJFPGONNzHj+FxXRpjugsNP4nLvs7ubU4tfB/yjDag15GdmcJDQTOInCMsstZy4AZcBFW0MA6zrLEf9tpkGC0OzBGpdu3o5VvNwGVlqjOcqZ145BCbXe7wOrZagjIS0NGWQ1IVzon/AK0UrU1vj+GBG1pMdK52LR1KjhzxAkl0bu3cd64LbSi02uriMS5on7DQu1t+0bxr0NP69Rk/daXHyXCXtaukrPeS18n0gDByA0cJjKMwufqI7F1a+DOros2SfR8eK6BHZ7YB1pGKlVbIyAOkbx1ZP8K9rsFzmjYqVEAPdTa0ZkskhpzkZjPyK8U2d2hp2c9ak8dtKoW/wODmnyXfUP2g0IHz9en9ei1w8abvctFUqXH1sP8AXJkvp1Fc393lfo1/fB0tssxjCKdcjESHNqicpH0jIBHt70MvKm4CMFd0YmNIqAnPEMZ4ZOyO6Nywv22pkZW2l9qlXHuKwWra0HS2UTyp1j/KrsQ9tFCdv9OXyFbbAZ/duOZzfWcREiNNeXYstoYR6WAEmSGDzJOZJQ617QA62hzuxlJw83u9yhYrUHAkYtYlxlxy7AAOQWO51pdJZNdcLOXHC/UINKmCsweptqrMWtGti0MKxMqK9lRMiqRtaUlU2pkkiIdZ0/YfBLpx2+BUJ4piVZuGwWCuO3wKcWhv6BVOJNiUcgpAu21i2qSxxEnUEhUuvat/iOPPP2rReFOXysVSmuPdOcZPazpVqMorKIvvCodXHwHwVLrS46uPincxQwLHK2x8yfzNEYQXCRBxlSpJ+jUalQMEkwAqHllqOctY+cP1j7VXVCtqOxvJGUmYVrrMuhDgWXINcFAhETZexVmzJshyjHCrdotpoLLaRhHsQ5CmCRqtdRQp0pKIfJZC2ReEJPqC313+s7xKzvJOpJ55ou+wFZ6ljhFzAkgcFFq2Os6zuZBySt5LY9OSDWZre4KFmpycxHNFxZgQhnAssAYtSARR9hCqNlQ3ARjCM3Y4hhg7/cFgNMBE7FQOHIIx6lNz9EuxHj5JAH1j5fBa6V2uOq2U7sV6yYXgHMpH1nK5tnPF3ifiibLIBuUugATFTMAs54nzSREN5JKdRcHThyg6oNFWTPFSBgK0UkCmLu1KVGFAplNZuLmsVSm4bp5ImWKBZyWaylS5L4WbQQ+fVd4KpwduYe8tHvRk0z2eCj0RWd6RF32gCus1U7mt5kk+QVL7jLs3vJ7svBHuiKRporTRRHfI559wNBydB5KX9mOHA+SOOZxUui4K1VIR3MAm7n+r5hUVLrqHQD7wXRmnnxTGmj3SJ3zOYNw1Dq5o5Zp27Mt3uJXSGnzT9EiqkiO6TADbgp+rKkbhbuJHn7UdFJSaxPsQveyOcds+fWHh/VZqmzLj9MD7J+K6wsUHUlO7QVdI5NuyLT6T3HkA0e9arPs1Sbo3xXRGmE3RI7EB3SfLBLLqZ6o8FJ11tP0R4Ir0SfokdqF7xgR1yMO49xKr/wCnaZ3O+874o8aaiKaGxB72XmB6Nx0254BPHX2yt1OgAMhly+C14U3RoqOBXJspa0J4V2HkmwJsCNlJI/QVZHJXOHJUubxCDARA7PYknDQmQBkNip2KYKokKTXcFaKXyoY9yQcmc2VAic5RzhRIM5HuTylYRwDxTkFQAP6KcOKGAj4eaYsH9ZSk/qE4KhMiDBwSI5KRJ7EipgmSEcki1SIPcnDRzUwHJS4J8CshMQoDJXgUy1O1qlhRJkrhQICuc3MJYUCFGEc1HKVY6kOCbo+08lAjCkkaKmWJ8KJCoU8ksCnh7TKaFBSCaFLAlCBCBaqz2q0hUuJRIQcFS5gVhVLncVCDJKOJJDAAmHdikwqhr1JtROAvaezzVjSVRjUiTkgEubqplQaVNQhFO3VShIqEEQkBzTSoOaUGEmY4pN/RKiIUmIEHlInwTtShQAwCfCotlKDxUyERdHwSBUWq1QhCEgplRKhBimUkoUIVOMJCSme3NTCOQjYUxClCZxUAQwpnFLFCqc+T2IZIMXKpyscqHFEhU4cFTUepVXQsxegQkI4JKkPSUIGGjJTYEkkwCyjqr2BJJQBYBmpVEklAjgKQGaZJAgz0zBkkkgEfCOCk9MkgAYaqYCZJEg5UHhOkoQrIySpJJJQlpTQkkmIOQoJJKEI1U7QkkgMKFVUGqSSIEVuCYhJJAjKyqKiSSYBQ8LHUSSQD4FKSSSAD/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7650" name="Picture 2" descr="http://socialsmokingelectroniccigarette.files.wordpress.com/2012/10/e-cigarette-liquids1.png"/>
          <p:cNvPicPr>
            <a:picLocks noChangeAspect="1" noChangeArrowheads="1"/>
          </p:cNvPicPr>
          <p:nvPr/>
        </p:nvPicPr>
        <p:blipFill>
          <a:blip r:embed="rId2" cstate="print"/>
          <a:srcRect/>
          <a:stretch>
            <a:fillRect/>
          </a:stretch>
        </p:blipFill>
        <p:spPr bwMode="auto">
          <a:xfrm>
            <a:off x="2133600" y="1981200"/>
            <a:ext cx="5086350" cy="3438526"/>
          </a:xfrm>
          <a:prstGeom prst="rect">
            <a:avLst/>
          </a:prstGeom>
          <a:noFill/>
        </p:spPr>
      </p:pic>
    </p:spTree>
    <p:extLst>
      <p:ext uri="{BB962C8B-B14F-4D97-AF65-F5344CB8AC3E}">
        <p14:creationId xmlns:p14="http://schemas.microsoft.com/office/powerpoint/2010/main" val="1586209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E-Cigarette Liquid:  The “Juice”</a:t>
            </a:r>
            <a:endParaRPr lang="en-US" b="1" dirty="0"/>
          </a:p>
        </p:txBody>
      </p:sp>
      <p:sp>
        <p:nvSpPr>
          <p:cNvPr id="3" name="Content Placeholder 2"/>
          <p:cNvSpPr>
            <a:spLocks noGrp="1"/>
          </p:cNvSpPr>
          <p:nvPr>
            <p:ph idx="1"/>
          </p:nvPr>
        </p:nvSpPr>
        <p:spPr>
          <a:solidFill>
            <a:srgbClr val="FFFF00"/>
          </a:solidFill>
        </p:spPr>
        <p:txBody>
          <a:bodyPr/>
          <a:lstStyle/>
          <a:p>
            <a:r>
              <a:rPr lang="en-US" dirty="0" smtClean="0"/>
              <a:t>E-Cigarette Liquid contains:</a:t>
            </a:r>
          </a:p>
          <a:p>
            <a:pPr lvl="1"/>
            <a:r>
              <a:rPr lang="en-US" b="1" dirty="0" smtClean="0"/>
              <a:t>Nicotine,</a:t>
            </a:r>
            <a:r>
              <a:rPr lang="en-US" dirty="0" smtClean="0"/>
              <a:t> extracted from tobacco leaves </a:t>
            </a:r>
          </a:p>
          <a:p>
            <a:pPr lvl="2"/>
            <a:r>
              <a:rPr lang="en-US" dirty="0" smtClean="0"/>
              <a:t>Large variation in content between and within brands </a:t>
            </a:r>
            <a:r>
              <a:rPr lang="en-US" sz="1600" dirty="0" smtClean="0"/>
              <a:t>(</a:t>
            </a:r>
            <a:r>
              <a:rPr lang="en-US" sz="1600" dirty="0" err="1" smtClean="0">
                <a:cs typeface="Arial" pitchFamily="34" charset="0"/>
              </a:rPr>
              <a:t>Cheah</a:t>
            </a:r>
            <a:r>
              <a:rPr lang="en-US" sz="1600" dirty="0" smtClean="0">
                <a:cs typeface="Arial" pitchFamily="34" charset="0"/>
              </a:rPr>
              <a:t> et al 2012; </a:t>
            </a:r>
            <a:r>
              <a:rPr lang="en-US" sz="1600" dirty="0" err="1" smtClean="0">
                <a:cs typeface="Arial" pitchFamily="34" charset="0"/>
              </a:rPr>
              <a:t>Trtchounian</a:t>
            </a:r>
            <a:r>
              <a:rPr lang="en-US" sz="1600" dirty="0" smtClean="0">
                <a:cs typeface="Arial" pitchFamily="34" charset="0"/>
              </a:rPr>
              <a:t> et al 2011; </a:t>
            </a:r>
            <a:r>
              <a:rPr lang="en-US" sz="1600" dirty="0" err="1" smtClean="0">
                <a:cs typeface="Arial" pitchFamily="34" charset="0"/>
              </a:rPr>
              <a:t>Goniewicz</a:t>
            </a:r>
            <a:r>
              <a:rPr lang="en-US" sz="1600" dirty="0" smtClean="0">
                <a:cs typeface="Arial" pitchFamily="34" charset="0"/>
              </a:rPr>
              <a:t> et al 2013)</a:t>
            </a:r>
            <a:endParaRPr lang="en-US" dirty="0" smtClean="0">
              <a:cs typeface="Arial" pitchFamily="34" charset="0"/>
            </a:endParaRPr>
          </a:p>
          <a:p>
            <a:pPr lvl="2"/>
            <a:r>
              <a:rPr lang="en-US" dirty="0" smtClean="0">
                <a:cs typeface="Arial" pitchFamily="34" charset="0"/>
              </a:rPr>
              <a:t>Lethal if ingested; 60 mg Adult; 6 mg Children</a:t>
            </a:r>
          </a:p>
          <a:p>
            <a:pPr lvl="2"/>
            <a:r>
              <a:rPr lang="en-US" dirty="0" smtClean="0">
                <a:cs typeface="Arial" pitchFamily="34" charset="0"/>
              </a:rPr>
              <a:t>Detrimental to fetuses </a:t>
            </a:r>
            <a:r>
              <a:rPr lang="en-US" sz="2000" dirty="0" smtClean="0">
                <a:cs typeface="Arial" pitchFamily="34" charset="0"/>
              </a:rPr>
              <a:t>(Martz, 2009) </a:t>
            </a:r>
          </a:p>
          <a:p>
            <a:pPr lvl="2"/>
            <a:r>
              <a:rPr lang="en-US" dirty="0" smtClean="0">
                <a:cs typeface="Arial" pitchFamily="34" charset="0"/>
              </a:rPr>
              <a:t>Tobacco specific nitrosamines (TSNAs) </a:t>
            </a:r>
            <a:r>
              <a:rPr lang="en-US" sz="2000" dirty="0" smtClean="0">
                <a:cs typeface="Arial" pitchFamily="34" charset="0"/>
              </a:rPr>
              <a:t>(</a:t>
            </a:r>
            <a:r>
              <a:rPr lang="en-US" sz="2000" dirty="0" err="1" smtClean="0">
                <a:cs typeface="Arial" pitchFamily="34" charset="0"/>
              </a:rPr>
              <a:t>Laugesen</a:t>
            </a:r>
            <a:r>
              <a:rPr lang="en-US" sz="2000" dirty="0" smtClean="0">
                <a:cs typeface="Arial" pitchFamily="34" charset="0"/>
              </a:rPr>
              <a:t>, 2008; </a:t>
            </a:r>
            <a:r>
              <a:rPr lang="en-US" sz="2000" dirty="0" err="1" smtClean="0">
                <a:cs typeface="Arial" pitchFamily="34" charset="0"/>
              </a:rPr>
              <a:t>Westenberger</a:t>
            </a:r>
            <a:r>
              <a:rPr lang="en-US" sz="2000" dirty="0" smtClean="0">
                <a:cs typeface="Arial" pitchFamily="34" charset="0"/>
              </a:rPr>
              <a:t>,  2009; Goniewicz et al 2013)</a:t>
            </a:r>
          </a:p>
          <a:p>
            <a:pPr lvl="2"/>
            <a:r>
              <a:rPr lang="en-US" dirty="0"/>
              <a:t>1.2mg of nicotine in each cigarette, or 24mg of nicotine per pack (1.2mg x 20 cigarettes</a:t>
            </a:r>
            <a:r>
              <a:rPr lang="en-US" dirty="0" smtClean="0"/>
              <a:t>)= ~ 1 e-cigarette</a:t>
            </a:r>
            <a:endParaRPr lang="en-US" dirty="0" smtClean="0">
              <a:cs typeface="Arial" pitchFamily="34" charset="0"/>
            </a:endParaRPr>
          </a:p>
          <a:p>
            <a:pPr lvl="2"/>
            <a:endParaRPr lang="en-US" dirty="0" smtClean="0">
              <a:cs typeface="Arial" pitchFamily="34" charset="0"/>
            </a:endParaRPr>
          </a:p>
          <a:p>
            <a:pPr lvl="2"/>
            <a:endParaRPr lang="en-US" dirty="0" smtClean="0">
              <a:cs typeface="Arial" pitchFamily="34" charset="0"/>
            </a:endParaRPr>
          </a:p>
        </p:txBody>
      </p:sp>
    </p:spTree>
    <p:extLst>
      <p:ext uri="{BB962C8B-B14F-4D97-AF65-F5344CB8AC3E}">
        <p14:creationId xmlns:p14="http://schemas.microsoft.com/office/powerpoint/2010/main" val="701392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The New Frontier</a:t>
            </a:r>
            <a:endParaRPr lang="en-US" b="1" dirty="0"/>
          </a:p>
        </p:txBody>
      </p:sp>
      <p:sp>
        <p:nvSpPr>
          <p:cNvPr id="3" name="Content Placeholder 2"/>
          <p:cNvSpPr>
            <a:spLocks noGrp="1"/>
          </p:cNvSpPr>
          <p:nvPr>
            <p:ph idx="1"/>
          </p:nvPr>
        </p:nvSpPr>
        <p:spPr>
          <a:solidFill>
            <a:srgbClr val="FFFF00"/>
          </a:solidFill>
        </p:spPr>
        <p:txBody>
          <a:bodyPr>
            <a:normAutofit/>
          </a:bodyPr>
          <a:lstStyle/>
          <a:p>
            <a:r>
              <a:rPr lang="en-US" dirty="0" smtClean="0"/>
              <a:t>21</a:t>
            </a:r>
            <a:r>
              <a:rPr lang="en-US" baseline="30000" dirty="0" smtClean="0"/>
              <a:t>st</a:t>
            </a:r>
            <a:r>
              <a:rPr lang="en-US" dirty="0" smtClean="0"/>
              <a:t> </a:t>
            </a:r>
            <a:r>
              <a:rPr lang="en-US" dirty="0"/>
              <a:t>Century presents us with widely diverse array of new forms </a:t>
            </a:r>
            <a:r>
              <a:rPr lang="en-US" dirty="0" smtClean="0"/>
              <a:t>of “smoking” and “smoking” devices.</a:t>
            </a:r>
          </a:p>
          <a:p>
            <a:endParaRPr lang="en-US" dirty="0" smtClean="0"/>
          </a:p>
          <a:p>
            <a:r>
              <a:rPr lang="en-US" dirty="0" smtClean="0"/>
              <a:t>Radically </a:t>
            </a:r>
            <a:r>
              <a:rPr lang="en-US" dirty="0"/>
              <a:t>altered </a:t>
            </a:r>
            <a:r>
              <a:rPr lang="en-US" dirty="0" smtClean="0"/>
              <a:t>landscape, especially for youths and young adults.</a:t>
            </a:r>
            <a:endParaRPr lang="en-US" dirty="0"/>
          </a:p>
          <a:p>
            <a:endParaRPr lang="en-US" dirty="0" smtClean="0"/>
          </a:p>
        </p:txBody>
      </p:sp>
    </p:spTree>
    <p:extLst>
      <p:ext uri="{BB962C8B-B14F-4D97-AF65-F5344CB8AC3E}">
        <p14:creationId xmlns:p14="http://schemas.microsoft.com/office/powerpoint/2010/main" val="42862458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Nicotine Is Not Benign </a:t>
            </a:r>
            <a:endParaRPr lang="en-US" b="1" dirty="0"/>
          </a:p>
        </p:txBody>
      </p:sp>
      <p:sp>
        <p:nvSpPr>
          <p:cNvPr id="3" name="Content Placeholder 2"/>
          <p:cNvSpPr>
            <a:spLocks noGrp="1"/>
          </p:cNvSpPr>
          <p:nvPr>
            <p:ph idx="1"/>
          </p:nvPr>
        </p:nvSpPr>
        <p:spPr>
          <a:solidFill>
            <a:srgbClr val="FFFF00"/>
          </a:solidFill>
        </p:spPr>
        <p:txBody>
          <a:bodyPr>
            <a:normAutofit fontScale="25000" lnSpcReduction="20000"/>
          </a:bodyPr>
          <a:lstStyle/>
          <a:p>
            <a:pPr lvl="0"/>
            <a:r>
              <a:rPr lang="en-US" sz="9800" dirty="0" smtClean="0"/>
              <a:t>Nicotine is acutely toxic; </a:t>
            </a:r>
            <a:r>
              <a:rPr lang="en-US" sz="9800" dirty="0">
                <a:solidFill>
                  <a:prstClr val="black"/>
                </a:solidFill>
              </a:rPr>
              <a:t>Poisonous and addictive</a:t>
            </a:r>
          </a:p>
          <a:p>
            <a:pPr marL="0" indent="0">
              <a:buNone/>
            </a:pPr>
            <a:endParaRPr lang="en-US" sz="9800" dirty="0" smtClean="0"/>
          </a:p>
          <a:p>
            <a:pPr lvl="0"/>
            <a:r>
              <a:rPr lang="en-US" sz="9800" dirty="0">
                <a:solidFill>
                  <a:prstClr val="black"/>
                </a:solidFill>
              </a:rPr>
              <a:t>Nicotine activates multiple biological pathways through which smoking increases risk for </a:t>
            </a:r>
            <a:r>
              <a:rPr lang="en-US" sz="9800" dirty="0" smtClean="0">
                <a:solidFill>
                  <a:prstClr val="black"/>
                </a:solidFill>
              </a:rPr>
              <a:t>cardiovascular disease</a:t>
            </a:r>
          </a:p>
          <a:p>
            <a:pPr lvl="1"/>
            <a:r>
              <a:rPr lang="en-US" sz="9400" dirty="0" smtClean="0">
                <a:solidFill>
                  <a:prstClr val="black"/>
                </a:solidFill>
              </a:rPr>
              <a:t>Raise blood pressure</a:t>
            </a:r>
          </a:p>
          <a:p>
            <a:pPr lvl="1"/>
            <a:r>
              <a:rPr lang="en-US" sz="9400" dirty="0" smtClean="0">
                <a:solidFill>
                  <a:prstClr val="black"/>
                </a:solidFill>
              </a:rPr>
              <a:t>Build-up of plaque</a:t>
            </a:r>
          </a:p>
          <a:p>
            <a:pPr lvl="1"/>
            <a:r>
              <a:rPr lang="en-US" sz="9400" dirty="0" smtClean="0">
                <a:solidFill>
                  <a:prstClr val="black"/>
                </a:solidFill>
              </a:rPr>
              <a:t>Constrict blood vessels</a:t>
            </a:r>
          </a:p>
          <a:p>
            <a:pPr lvl="1"/>
            <a:r>
              <a:rPr lang="en-US" sz="9400" dirty="0" smtClean="0">
                <a:solidFill>
                  <a:prstClr val="black"/>
                </a:solidFill>
              </a:rPr>
              <a:t>Inflammatory Response</a:t>
            </a:r>
          </a:p>
          <a:p>
            <a:pPr lvl="1"/>
            <a:r>
              <a:rPr lang="en-US" sz="9400" dirty="0" smtClean="0">
                <a:solidFill>
                  <a:prstClr val="black"/>
                </a:solidFill>
              </a:rPr>
              <a:t>Damage to vascular tissue</a:t>
            </a:r>
          </a:p>
          <a:p>
            <a:pPr lvl="1"/>
            <a:r>
              <a:rPr lang="en-US" sz="9400" dirty="0" smtClean="0">
                <a:solidFill>
                  <a:prstClr val="black"/>
                </a:solidFill>
              </a:rPr>
              <a:t>Elevate glucose levels</a:t>
            </a:r>
          </a:p>
          <a:p>
            <a:pPr lvl="1"/>
            <a:r>
              <a:rPr lang="en-US" sz="9400" dirty="0" smtClean="0">
                <a:solidFill>
                  <a:prstClr val="black"/>
                </a:solidFill>
              </a:rPr>
              <a:t>Exacerbate existing heart disease</a:t>
            </a:r>
            <a:endParaRPr lang="en-US" sz="9800" dirty="0">
              <a:solidFill>
                <a:prstClr val="black"/>
              </a:solidFill>
            </a:endParaRPr>
          </a:p>
          <a:p>
            <a:endParaRPr lang="en-US" sz="5000" dirty="0" smtClean="0"/>
          </a:p>
          <a:p>
            <a:pPr lvl="3"/>
            <a:r>
              <a:rPr lang="en-US" sz="5000" dirty="0" smtClean="0"/>
              <a:t>RSG, 2014</a:t>
            </a:r>
            <a:endParaRPr lang="en-US" sz="5000" dirty="0"/>
          </a:p>
          <a:p>
            <a:pPr marL="1371600" lvl="3" indent="0">
              <a:buNone/>
            </a:pPr>
            <a:r>
              <a:rPr lang="en-US" dirty="0"/>
              <a:t/>
            </a:r>
            <a:br>
              <a:rPr lang="en-US" dirty="0"/>
            </a:br>
            <a:endParaRPr lang="en-US" dirty="0"/>
          </a:p>
        </p:txBody>
      </p:sp>
    </p:spTree>
    <p:extLst>
      <p:ext uri="{BB962C8B-B14F-4D97-AF65-F5344CB8AC3E}">
        <p14:creationId xmlns:p14="http://schemas.microsoft.com/office/powerpoint/2010/main" val="39742308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E-Cigarette Liquid: The “Juice”</a:t>
            </a:r>
            <a:endParaRPr lang="en-US" b="1" dirty="0"/>
          </a:p>
        </p:txBody>
      </p:sp>
      <p:sp>
        <p:nvSpPr>
          <p:cNvPr id="3" name="Content Placeholder 2"/>
          <p:cNvSpPr>
            <a:spLocks noGrp="1"/>
          </p:cNvSpPr>
          <p:nvPr>
            <p:ph idx="1"/>
          </p:nvPr>
        </p:nvSpPr>
        <p:spPr>
          <a:solidFill>
            <a:srgbClr val="FFFF00"/>
          </a:solidFill>
        </p:spPr>
        <p:txBody>
          <a:bodyPr/>
          <a:lstStyle/>
          <a:p>
            <a:r>
              <a:rPr lang="en-US" dirty="0" smtClean="0"/>
              <a:t>E-Cigarette Liquid contains:</a:t>
            </a:r>
          </a:p>
          <a:p>
            <a:pPr lvl="1"/>
            <a:r>
              <a:rPr lang="en-US" b="1" dirty="0" smtClean="0"/>
              <a:t>Propylene Glycol  -</a:t>
            </a:r>
            <a:r>
              <a:rPr lang="en-US" dirty="0" smtClean="0"/>
              <a:t> the vapor; the fog</a:t>
            </a:r>
          </a:p>
          <a:p>
            <a:pPr lvl="2"/>
            <a:r>
              <a:rPr lang="en-US" dirty="0" smtClean="0">
                <a:cs typeface="Arial" pitchFamily="34" charset="0"/>
              </a:rPr>
              <a:t>FDA approved food additive (</a:t>
            </a:r>
            <a:r>
              <a:rPr lang="en-US" dirty="0" err="1" smtClean="0">
                <a:cs typeface="Arial" pitchFamily="34" charset="0"/>
              </a:rPr>
              <a:t>humectant</a:t>
            </a:r>
            <a:r>
              <a:rPr lang="en-US" dirty="0" smtClean="0">
                <a:cs typeface="Arial" pitchFamily="34" charset="0"/>
              </a:rPr>
              <a:t>, solvent for colors and flavors), cosmetics, and medicines. </a:t>
            </a:r>
          </a:p>
          <a:p>
            <a:pPr lvl="2"/>
            <a:r>
              <a:rPr lang="en-US" dirty="0" smtClean="0">
                <a:cs typeface="Arial" pitchFamily="34" charset="0"/>
              </a:rPr>
              <a:t>Short term exposure causes eye, throat, and airway irritation </a:t>
            </a:r>
            <a:r>
              <a:rPr lang="en-US" sz="2000" dirty="0" smtClean="0">
                <a:cs typeface="Arial" pitchFamily="34" charset="0"/>
              </a:rPr>
              <a:t>(</a:t>
            </a:r>
            <a:r>
              <a:rPr lang="en-US" sz="2000" dirty="0" err="1" smtClean="0">
                <a:cs typeface="Arial" pitchFamily="34" charset="0"/>
              </a:rPr>
              <a:t>Wieslander</a:t>
            </a:r>
            <a:r>
              <a:rPr lang="en-US" sz="2000" dirty="0" smtClean="0">
                <a:cs typeface="Arial" pitchFamily="34" charset="0"/>
              </a:rPr>
              <a:t> et al 2001; Vardavas et al 2012,)</a:t>
            </a:r>
          </a:p>
          <a:p>
            <a:pPr lvl="2"/>
            <a:r>
              <a:rPr lang="en-US" dirty="0" smtClean="0">
                <a:cs typeface="Arial" pitchFamily="34" charset="0"/>
              </a:rPr>
              <a:t>Long term exposure can result in children developing asthma. </a:t>
            </a:r>
            <a:r>
              <a:rPr lang="en-US" sz="2000" dirty="0" smtClean="0">
                <a:cs typeface="Arial" pitchFamily="34" charset="0"/>
              </a:rPr>
              <a:t>(Choi et al 2010)</a:t>
            </a:r>
          </a:p>
          <a:p>
            <a:pPr lvl="2"/>
            <a:r>
              <a:rPr lang="en-US" dirty="0" smtClean="0">
                <a:cs typeface="Arial" pitchFamily="34" charset="0"/>
              </a:rPr>
              <a:t>Chemical composition changes when heated</a:t>
            </a:r>
            <a:r>
              <a:rPr lang="en-US" sz="2000" dirty="0" smtClean="0">
                <a:cs typeface="Arial" pitchFamily="34" charset="0"/>
              </a:rPr>
              <a:t> (Henderson et al, 1981)</a:t>
            </a:r>
          </a:p>
          <a:p>
            <a:pPr lvl="1"/>
            <a:endParaRPr lang="en-US" dirty="0"/>
          </a:p>
        </p:txBody>
      </p:sp>
    </p:spTree>
    <p:extLst>
      <p:ext uri="{BB962C8B-B14F-4D97-AF65-F5344CB8AC3E}">
        <p14:creationId xmlns:p14="http://schemas.microsoft.com/office/powerpoint/2010/main" val="3751725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E-Cigarette Liquid: The “Juice”</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E-Cigarette Liquid contains:</a:t>
            </a:r>
          </a:p>
          <a:p>
            <a:pPr lvl="1"/>
            <a:r>
              <a:rPr lang="en-US" b="1" dirty="0" smtClean="0"/>
              <a:t>Glycerin:  </a:t>
            </a:r>
            <a:r>
              <a:rPr lang="en-US" dirty="0" smtClean="0">
                <a:cs typeface="Arial" pitchFamily="34" charset="0"/>
              </a:rPr>
              <a:t>A </a:t>
            </a:r>
            <a:r>
              <a:rPr lang="en-US" dirty="0" err="1" smtClean="0">
                <a:cs typeface="Arial" pitchFamily="34" charset="0"/>
              </a:rPr>
              <a:t>humectant</a:t>
            </a:r>
            <a:r>
              <a:rPr lang="en-US" dirty="0" smtClean="0">
                <a:cs typeface="Arial" pitchFamily="34" charset="0"/>
              </a:rPr>
              <a:t> used instead of or in combination with propylene glycol in EC fluids for aerosol production.</a:t>
            </a:r>
          </a:p>
          <a:p>
            <a:pPr lvl="1"/>
            <a:r>
              <a:rPr lang="en-US" dirty="0" smtClean="0">
                <a:cs typeface="Arial" pitchFamily="34" charset="0"/>
              </a:rPr>
              <a:t>FDA Approved for ingestion.</a:t>
            </a:r>
          </a:p>
          <a:p>
            <a:pPr lvl="1">
              <a:spcAft>
                <a:spcPts val="200"/>
              </a:spcAft>
            </a:pPr>
            <a:r>
              <a:rPr lang="en-US" dirty="0" smtClean="0">
                <a:cs typeface="Arial" pitchFamily="34" charset="0"/>
              </a:rPr>
              <a:t>Slightly hazardous in case of skin and eye contact, ingestion, and inhalation; prolonged exposure may cause organ damage.</a:t>
            </a:r>
          </a:p>
          <a:p>
            <a:pPr lvl="1"/>
            <a:r>
              <a:rPr lang="en-US" b="1" dirty="0" smtClean="0"/>
              <a:t>Metals</a:t>
            </a:r>
          </a:p>
          <a:p>
            <a:pPr lvl="2"/>
            <a:r>
              <a:rPr lang="en-US" dirty="0" smtClean="0"/>
              <a:t>Tin particles found in E-liquid </a:t>
            </a:r>
            <a:r>
              <a:rPr lang="en-US" sz="1600" dirty="0" smtClean="0"/>
              <a:t>(Williams et al., 2013)</a:t>
            </a:r>
            <a:endParaRPr lang="en-US" dirty="0"/>
          </a:p>
        </p:txBody>
      </p:sp>
    </p:spTree>
    <p:extLst>
      <p:ext uri="{BB962C8B-B14F-4D97-AF65-F5344CB8AC3E}">
        <p14:creationId xmlns:p14="http://schemas.microsoft.com/office/powerpoint/2010/main" val="3888243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E-Cigarette Liquid: The “Juice”</a:t>
            </a:r>
            <a:endParaRPr lang="en-US" b="1" dirty="0"/>
          </a:p>
        </p:txBody>
      </p:sp>
      <p:sp>
        <p:nvSpPr>
          <p:cNvPr id="3" name="Content Placeholder 2"/>
          <p:cNvSpPr>
            <a:spLocks noGrp="1"/>
          </p:cNvSpPr>
          <p:nvPr>
            <p:ph idx="1"/>
          </p:nvPr>
        </p:nvSpPr>
        <p:spPr>
          <a:solidFill>
            <a:srgbClr val="FFFF00"/>
          </a:solidFill>
        </p:spPr>
        <p:txBody>
          <a:bodyPr>
            <a:normAutofit fontScale="92500" lnSpcReduction="20000"/>
          </a:bodyPr>
          <a:lstStyle/>
          <a:p>
            <a:r>
              <a:rPr lang="en-US" sz="3500" dirty="0" smtClean="0"/>
              <a:t>E-Cigarette Liquid contains:</a:t>
            </a:r>
          </a:p>
          <a:p>
            <a:pPr lvl="1"/>
            <a:r>
              <a:rPr lang="en-US" sz="3000" b="1" dirty="0" err="1" smtClean="0"/>
              <a:t>Flavorants</a:t>
            </a:r>
            <a:r>
              <a:rPr lang="en-US" sz="3000" b="1" dirty="0" smtClean="0"/>
              <a:t>.  Key one Menthol; Candy flavoring</a:t>
            </a:r>
          </a:p>
          <a:p>
            <a:pPr lvl="2"/>
            <a:r>
              <a:rPr lang="en-US" dirty="0" smtClean="0"/>
              <a:t>Anesthetic effects,; promotes deeper inhalation; greater cell permeability</a:t>
            </a:r>
          </a:p>
          <a:p>
            <a:pPr lvl="2"/>
            <a:r>
              <a:rPr lang="en-US" dirty="0" smtClean="0"/>
              <a:t>Allows the poison to go down easier! </a:t>
            </a:r>
          </a:p>
          <a:p>
            <a:pPr lvl="1"/>
            <a:r>
              <a:rPr lang="en-US" dirty="0" smtClean="0"/>
              <a:t>Not GRAS! Ingestion vs. Inhalation</a:t>
            </a:r>
          </a:p>
          <a:p>
            <a:pPr lvl="1"/>
            <a:r>
              <a:rPr lang="en-US" sz="3000" dirty="0" smtClean="0"/>
              <a:t>7700+ flavors; appeals to kids (bubblegum, strawberry, gummy bears, etc.)</a:t>
            </a:r>
          </a:p>
          <a:p>
            <a:pPr lvl="1"/>
            <a:r>
              <a:rPr lang="en-US" sz="3000" dirty="0" smtClean="0"/>
              <a:t>Exotic for adults (Sex on the Beach, Aces and 8’s)</a:t>
            </a:r>
          </a:p>
          <a:p>
            <a:pPr lvl="1">
              <a:buNone/>
            </a:pPr>
            <a:endParaRPr lang="en-US" dirty="0" smtClean="0"/>
          </a:p>
          <a:p>
            <a:r>
              <a:rPr lang="en-US" sz="3500" dirty="0" smtClean="0"/>
              <a:t>Mix your Own (ala roll your own)</a:t>
            </a:r>
            <a:endParaRPr lang="en-US" sz="3500" dirty="0"/>
          </a:p>
        </p:txBody>
      </p:sp>
    </p:spTree>
    <p:extLst>
      <p:ext uri="{BB962C8B-B14F-4D97-AF65-F5344CB8AC3E}">
        <p14:creationId xmlns:p14="http://schemas.microsoft.com/office/powerpoint/2010/main" val="2868162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The Aerosol:  Its Not Just Water Vapor</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sz="3800" b="1" dirty="0" smtClean="0"/>
              <a:t>E-Cigarette Aerosol Contains</a:t>
            </a:r>
            <a:r>
              <a:rPr lang="en-US" sz="3800" dirty="0" smtClean="0"/>
              <a:t>:</a:t>
            </a:r>
          </a:p>
          <a:p>
            <a:pPr lvl="1"/>
            <a:r>
              <a:rPr lang="en-US" sz="3300" dirty="0" smtClean="0"/>
              <a:t>Propylene glycol, glycerol, flavorings, and nicotine, which are found in the e-liquid, are also found in the e-Aerosol </a:t>
            </a:r>
          </a:p>
          <a:p>
            <a:pPr lvl="1"/>
            <a:r>
              <a:rPr lang="en-US" sz="3300" dirty="0" smtClean="0"/>
              <a:t>Propylene oxide </a:t>
            </a:r>
          </a:p>
          <a:p>
            <a:pPr lvl="1"/>
            <a:r>
              <a:rPr lang="en-US" sz="3300" dirty="0" smtClean="0"/>
              <a:t>Volatile Organic Compounds:  Benzene and Toluene</a:t>
            </a:r>
          </a:p>
          <a:p>
            <a:pPr lvl="1"/>
            <a:r>
              <a:rPr lang="en-US" sz="3300" b="1" dirty="0" smtClean="0"/>
              <a:t>Menthol</a:t>
            </a:r>
          </a:p>
        </p:txBody>
      </p:sp>
    </p:spTree>
    <p:extLst>
      <p:ext uri="{BB962C8B-B14F-4D97-AF65-F5344CB8AC3E}">
        <p14:creationId xmlns:p14="http://schemas.microsoft.com/office/powerpoint/2010/main" val="2971453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a:t>The Aerosol:  Its </a:t>
            </a:r>
            <a:r>
              <a:rPr lang="en-US" b="1" dirty="0" smtClean="0"/>
              <a:t>Not Just </a:t>
            </a:r>
            <a:r>
              <a:rPr lang="en-US" b="1" dirty="0"/>
              <a:t>Water Vapor</a:t>
            </a:r>
            <a:endParaRPr lang="en-US" dirty="0"/>
          </a:p>
        </p:txBody>
      </p:sp>
      <p:sp>
        <p:nvSpPr>
          <p:cNvPr id="3" name="Content Placeholder 2"/>
          <p:cNvSpPr>
            <a:spLocks noGrp="1"/>
          </p:cNvSpPr>
          <p:nvPr>
            <p:ph idx="1"/>
          </p:nvPr>
        </p:nvSpPr>
        <p:spPr>
          <a:solidFill>
            <a:srgbClr val="FFFF00"/>
          </a:solidFill>
        </p:spPr>
        <p:txBody>
          <a:bodyPr>
            <a:normAutofit fontScale="85000" lnSpcReduction="10000"/>
          </a:bodyPr>
          <a:lstStyle/>
          <a:p>
            <a:r>
              <a:rPr lang="en-US" sz="3800" b="1" dirty="0"/>
              <a:t>E-Cigarette Aerosol Contains:</a:t>
            </a:r>
          </a:p>
          <a:p>
            <a:pPr lvl="1"/>
            <a:r>
              <a:rPr lang="en-US" sz="3300" b="1" dirty="0"/>
              <a:t>Carbonyl Compounds</a:t>
            </a:r>
            <a:r>
              <a:rPr lang="en-US" sz="3300" dirty="0"/>
              <a:t>:  Formaldehyde, acetaldehyde, and </a:t>
            </a:r>
            <a:r>
              <a:rPr lang="en-US" sz="3300" dirty="0" err="1"/>
              <a:t>acrolein</a:t>
            </a:r>
            <a:endParaRPr lang="en-US" sz="3300" dirty="0"/>
          </a:p>
          <a:p>
            <a:pPr lvl="1"/>
            <a:r>
              <a:rPr lang="en-US" sz="3300" b="1" dirty="0"/>
              <a:t>Metals</a:t>
            </a:r>
            <a:r>
              <a:rPr lang="en-US" sz="3300" dirty="0"/>
              <a:t>: tin, silver, iron, nickel aluminum, sodium, chromium, copper, magnesium, manganese, lead, potassium and silicate nanoparticles</a:t>
            </a:r>
          </a:p>
          <a:p>
            <a:pPr lvl="1"/>
            <a:r>
              <a:rPr lang="en-US" sz="3300" b="1" dirty="0">
                <a:cs typeface="Arial" pitchFamily="34" charset="0"/>
              </a:rPr>
              <a:t>Tobacco </a:t>
            </a:r>
            <a:r>
              <a:rPr lang="en-US" sz="3300" b="1" dirty="0" smtClean="0">
                <a:cs typeface="Arial" pitchFamily="34" charset="0"/>
              </a:rPr>
              <a:t>Specific Nitrosamines </a:t>
            </a:r>
            <a:r>
              <a:rPr lang="en-US" sz="3300" dirty="0">
                <a:cs typeface="Arial" pitchFamily="34" charset="0"/>
              </a:rPr>
              <a:t>(TSNAs) carcinogenic compounds found in tobacco and tobacco smoke</a:t>
            </a:r>
            <a:r>
              <a:rPr lang="en-US" sz="3300" dirty="0">
                <a:latin typeface="Arial" pitchFamily="34" charset="0"/>
                <a:cs typeface="Arial" pitchFamily="34" charset="0"/>
              </a:rPr>
              <a:t>.</a:t>
            </a:r>
            <a:endParaRPr lang="en-US" sz="3300" dirty="0"/>
          </a:p>
          <a:p>
            <a:pPr lvl="2"/>
            <a:r>
              <a:rPr lang="en-US" dirty="0"/>
              <a:t>(</a:t>
            </a:r>
            <a:r>
              <a:rPr lang="en-US" dirty="0" err="1"/>
              <a:t>Schripp</a:t>
            </a:r>
            <a:r>
              <a:rPr lang="en-US" dirty="0"/>
              <a:t> et al, 2012: </a:t>
            </a:r>
            <a:r>
              <a:rPr lang="en-US" dirty="0" err="1">
                <a:cs typeface="Arial" pitchFamily="34" charset="0"/>
              </a:rPr>
              <a:t>Westenberger</a:t>
            </a:r>
            <a:r>
              <a:rPr lang="en-US" dirty="0">
                <a:cs typeface="Arial" pitchFamily="34" charset="0"/>
              </a:rPr>
              <a:t>  2009; Goniewicz et al, 2013; Williams et al, 2013; Henderson, 1981)</a:t>
            </a:r>
            <a:endParaRPr lang="en-US" dirty="0"/>
          </a:p>
          <a:p>
            <a:pPr lvl="1"/>
            <a:endParaRPr lang="en-US" dirty="0"/>
          </a:p>
        </p:txBody>
      </p:sp>
    </p:spTree>
    <p:extLst>
      <p:ext uri="{BB962C8B-B14F-4D97-AF65-F5344CB8AC3E}">
        <p14:creationId xmlns:p14="http://schemas.microsoft.com/office/powerpoint/2010/main" val="19496134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E-Cigarette Emit Metals used in Their Manufacturing</a:t>
            </a:r>
            <a:endParaRPr lang="en-US" b="1" dirty="0"/>
          </a:p>
        </p:txBody>
      </p:sp>
      <p:sp>
        <p:nvSpPr>
          <p:cNvPr id="3" name="Content Placeholder 2"/>
          <p:cNvSpPr>
            <a:spLocks noGrp="1"/>
          </p:cNvSpPr>
          <p:nvPr>
            <p:ph idx="1"/>
          </p:nvPr>
        </p:nvSpPr>
        <p:spPr>
          <a:solidFill>
            <a:srgbClr val="FFFF00"/>
          </a:solidFill>
        </p:spPr>
        <p:txBody>
          <a:bodyPr>
            <a:noAutofit/>
          </a:bodyPr>
          <a:lstStyle/>
          <a:p>
            <a:pPr>
              <a:buNone/>
            </a:pPr>
            <a:endParaRPr lang="en-US" sz="2400" dirty="0" smtClean="0"/>
          </a:p>
          <a:p>
            <a:r>
              <a:rPr lang="en-US" sz="2400" dirty="0" smtClean="0"/>
              <a:t>“Considering the potential adverse health effects associated with the inhalation of these metals (particularly Ni and Zn, and the emission observed both in our analysis as well as the study by Williams et al.13), attention should be directed toward eliminating the use of these metals in the cartridges during the manufacturing process of e-cigarettes.”</a:t>
            </a:r>
          </a:p>
          <a:p>
            <a:pPr lvl="1"/>
            <a:r>
              <a:rPr lang="en-US" sz="2000" dirty="0" smtClean="0"/>
              <a:t>(</a:t>
            </a:r>
            <a:r>
              <a:rPr lang="en-US" sz="2000" dirty="0" err="1" smtClean="0"/>
              <a:t>Saffari</a:t>
            </a:r>
            <a:r>
              <a:rPr lang="en-US" sz="2000" dirty="0" smtClean="0"/>
              <a:t> et al., 2014)</a:t>
            </a:r>
          </a:p>
        </p:txBody>
      </p:sp>
    </p:spTree>
    <p:extLst>
      <p:ext uri="{BB962C8B-B14F-4D97-AF65-F5344CB8AC3E}">
        <p14:creationId xmlns:p14="http://schemas.microsoft.com/office/powerpoint/2010/main" val="2884236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sz="4000" b="1" dirty="0">
                <a:solidFill>
                  <a:prstClr val="black"/>
                </a:solidFill>
              </a:rPr>
              <a:t>Flavorings GRAS?  Not For Inhalation</a:t>
            </a:r>
            <a:endParaRPr lang="en-US" b="1" dirty="0"/>
          </a:p>
        </p:txBody>
      </p:sp>
      <p:sp>
        <p:nvSpPr>
          <p:cNvPr id="3" name="Content Placeholder 2"/>
          <p:cNvSpPr>
            <a:spLocks noGrp="1"/>
          </p:cNvSpPr>
          <p:nvPr>
            <p:ph idx="1"/>
          </p:nvPr>
        </p:nvSpPr>
        <p:spPr>
          <a:solidFill>
            <a:srgbClr val="FFFF00"/>
          </a:solidFill>
        </p:spPr>
        <p:txBody>
          <a:bodyPr>
            <a:normAutofit fontScale="92500" lnSpcReduction="10000"/>
          </a:bodyPr>
          <a:lstStyle/>
          <a:p>
            <a:endParaRPr lang="en-US" dirty="0" smtClean="0"/>
          </a:p>
          <a:p>
            <a:r>
              <a:rPr lang="en-US" dirty="0" smtClean="0"/>
              <a:t>Aldehydes toxicologically are primary irritants </a:t>
            </a:r>
            <a:r>
              <a:rPr lang="en-US" dirty="0"/>
              <a:t>of the mucosa of the respiratory </a:t>
            </a:r>
            <a:r>
              <a:rPr lang="en-US" dirty="0" smtClean="0"/>
              <a:t>tract</a:t>
            </a:r>
          </a:p>
          <a:p>
            <a:endParaRPr lang="en-US" dirty="0"/>
          </a:p>
          <a:p>
            <a:r>
              <a:rPr lang="en-US" dirty="0" smtClean="0"/>
              <a:t>The </a:t>
            </a:r>
            <a:r>
              <a:rPr lang="en-US" dirty="0"/>
              <a:t>lungs have a different spectrum of toxicity than the intestinal tract, substances known to be safe when swallowed can still be dangerous when </a:t>
            </a:r>
            <a:r>
              <a:rPr lang="en-US" dirty="0" smtClean="0"/>
              <a:t>inhaled</a:t>
            </a:r>
          </a:p>
          <a:p>
            <a:pPr marL="0" indent="0">
              <a:buNone/>
            </a:pPr>
            <a:endParaRPr lang="en-US" dirty="0" smtClean="0"/>
          </a:p>
          <a:p>
            <a:pPr lvl="3"/>
            <a:r>
              <a:rPr lang="en-US" dirty="0" smtClean="0"/>
              <a:t>(Williams, James, and Robert, 2015)</a:t>
            </a:r>
            <a:endParaRPr lang="en-US" dirty="0"/>
          </a:p>
        </p:txBody>
      </p:sp>
    </p:spTree>
    <p:extLst>
      <p:ext uri="{BB962C8B-B14F-4D97-AF65-F5344CB8AC3E}">
        <p14:creationId xmlns:p14="http://schemas.microsoft.com/office/powerpoint/2010/main" val="472303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Study Finds Aldehyde Levels Not Safe</a:t>
            </a:r>
            <a:endParaRPr lang="en-US" b="1" dirty="0"/>
          </a:p>
        </p:txBody>
      </p:sp>
      <p:sp>
        <p:nvSpPr>
          <p:cNvPr id="3" name="Content Placeholder 2"/>
          <p:cNvSpPr>
            <a:spLocks noGrp="1"/>
          </p:cNvSpPr>
          <p:nvPr>
            <p:ph idx="1"/>
          </p:nvPr>
        </p:nvSpPr>
        <p:spPr>
          <a:solidFill>
            <a:srgbClr val="FFFF00"/>
          </a:solidFill>
        </p:spPr>
        <p:txBody>
          <a:bodyPr/>
          <a:lstStyle/>
          <a:p>
            <a:r>
              <a:rPr lang="en-US" b="1" dirty="0" smtClean="0"/>
              <a:t>Within </a:t>
            </a:r>
            <a:r>
              <a:rPr lang="en-US" b="1" dirty="0"/>
              <a:t>the tested e-cigarette brands, thermal decomposition of flavoring compounds dominates formation of aldehydes during vaping, producing levels that exceed occupational safety </a:t>
            </a:r>
            <a:r>
              <a:rPr lang="en-US" b="1" dirty="0" smtClean="0"/>
              <a:t>standards</a:t>
            </a:r>
          </a:p>
          <a:p>
            <a:pPr lvl="1"/>
            <a:r>
              <a:rPr lang="en-US" sz="2000" dirty="0"/>
              <a:t>Flavoring Compounds Dominate Toxic Aldehyde Production during E-Cigarette </a:t>
            </a:r>
            <a:r>
              <a:rPr lang="en-US" sz="2000" dirty="0" smtClean="0"/>
              <a:t>Vaping; Environmental Science &amp; Technology, November, 2016; </a:t>
            </a:r>
            <a:r>
              <a:rPr lang="en-US" sz="2000" dirty="0"/>
              <a:t>Andrey </a:t>
            </a:r>
            <a:r>
              <a:rPr lang="en-US" sz="2000" dirty="0" err="1"/>
              <a:t>Khlystov</a:t>
            </a:r>
            <a:r>
              <a:rPr lang="en-US" sz="2000" dirty="0"/>
              <a:t> and Vera </a:t>
            </a:r>
            <a:r>
              <a:rPr lang="en-US" sz="2000" dirty="0" err="1"/>
              <a:t>Samburova</a:t>
            </a:r>
            <a:endParaRPr lang="en-US" sz="2000" dirty="0"/>
          </a:p>
          <a:p>
            <a:pPr lvl="1"/>
            <a:endParaRPr lang="en-US" sz="2000" dirty="0"/>
          </a:p>
          <a:p>
            <a:pPr lvl="1"/>
            <a:endParaRPr lang="en-US" dirty="0"/>
          </a:p>
        </p:txBody>
      </p:sp>
    </p:spTree>
    <p:extLst>
      <p:ext uri="{BB962C8B-B14F-4D97-AF65-F5344CB8AC3E}">
        <p14:creationId xmlns:p14="http://schemas.microsoft.com/office/powerpoint/2010/main" val="10954181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US" sz="3200" b="1" dirty="0"/>
              <a:t>Evaluation of Electronic Cigarette Liquids and Aerosol for the Presence of Selected Inhalation Toxins</a:t>
            </a:r>
            <a:endParaRPr lang="en-US" sz="3200" dirty="0"/>
          </a:p>
        </p:txBody>
      </p:sp>
      <p:sp>
        <p:nvSpPr>
          <p:cNvPr id="3" name="Content Placeholder 2"/>
          <p:cNvSpPr>
            <a:spLocks noGrp="1"/>
          </p:cNvSpPr>
          <p:nvPr>
            <p:ph idx="1"/>
          </p:nvPr>
        </p:nvSpPr>
        <p:spPr>
          <a:solidFill>
            <a:srgbClr val="FFFF00"/>
          </a:solidFill>
        </p:spPr>
        <p:txBody>
          <a:bodyPr>
            <a:normAutofit/>
          </a:bodyPr>
          <a:lstStyle/>
          <a:p>
            <a:r>
              <a:rPr lang="en-US" dirty="0" err="1" smtClean="0"/>
              <a:t>diacetyl</a:t>
            </a:r>
            <a:r>
              <a:rPr lang="en-US" dirty="0" smtClean="0"/>
              <a:t> </a:t>
            </a:r>
            <a:r>
              <a:rPr lang="en-US" dirty="0"/>
              <a:t>(DA) and acetyl </a:t>
            </a:r>
            <a:r>
              <a:rPr lang="en-US" dirty="0" err="1"/>
              <a:t>propionyl</a:t>
            </a:r>
            <a:r>
              <a:rPr lang="en-US" dirty="0"/>
              <a:t> (AP</a:t>
            </a:r>
            <a:r>
              <a:rPr lang="en-US" dirty="0" smtClean="0"/>
              <a:t>) </a:t>
            </a:r>
            <a:r>
              <a:rPr lang="en-US" dirty="0"/>
              <a:t>are chemicals approved for food use but are associated with respiratory disease when inhaled</a:t>
            </a:r>
            <a:r>
              <a:rPr lang="en-US" dirty="0" smtClean="0"/>
              <a:t>.</a:t>
            </a:r>
          </a:p>
          <a:p>
            <a:r>
              <a:rPr lang="en-US" dirty="0" smtClean="0"/>
              <a:t>159 distinct liquids and aerosols were analyzed </a:t>
            </a:r>
          </a:p>
          <a:p>
            <a:pPr lvl="1"/>
            <a:r>
              <a:rPr lang="en-US" sz="3600" b="1" dirty="0" smtClean="0"/>
              <a:t>DA </a:t>
            </a:r>
            <a:r>
              <a:rPr lang="en-US" sz="3600" b="1" dirty="0"/>
              <a:t>and AP were found in 74.2% of the </a:t>
            </a:r>
            <a:r>
              <a:rPr lang="en-US" sz="3600" b="1" dirty="0" smtClean="0"/>
              <a:t>samples </a:t>
            </a:r>
            <a:r>
              <a:rPr lang="en-US" sz="2000" dirty="0" smtClean="0"/>
              <a:t>  (</a:t>
            </a:r>
            <a:r>
              <a:rPr lang="en-US" sz="2000" dirty="0" err="1" smtClean="0"/>
              <a:t>Farsalinios</a:t>
            </a:r>
            <a:r>
              <a:rPr lang="en-US" sz="2000" dirty="0" smtClean="0"/>
              <a:t>, et al 2014</a:t>
            </a:r>
            <a:endParaRPr lang="en-US" sz="3600" b="1" dirty="0" smtClean="0"/>
          </a:p>
          <a:p>
            <a:endParaRPr lang="en-US" dirty="0" smtClean="0"/>
          </a:p>
          <a:p>
            <a:endParaRPr lang="en-US" dirty="0"/>
          </a:p>
        </p:txBody>
      </p:sp>
    </p:spTree>
    <p:extLst>
      <p:ext uri="{BB962C8B-B14F-4D97-AF65-F5344CB8AC3E}">
        <p14:creationId xmlns:p14="http://schemas.microsoft.com/office/powerpoint/2010/main" val="30067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The Evolving “Smoking” Landscape </a:t>
            </a:r>
            <a:endParaRPr lang="en-US" b="1" dirty="0"/>
          </a:p>
        </p:txBody>
      </p:sp>
      <p:sp>
        <p:nvSpPr>
          <p:cNvPr id="3" name="Content Placeholder 2"/>
          <p:cNvSpPr>
            <a:spLocks noGrp="1"/>
          </p:cNvSpPr>
          <p:nvPr>
            <p:ph idx="1"/>
          </p:nvPr>
        </p:nvSpPr>
        <p:spPr>
          <a:solidFill>
            <a:srgbClr val="FFFF00"/>
          </a:solidFill>
        </p:spPr>
        <p:txBody>
          <a:bodyPr>
            <a:normAutofit/>
          </a:bodyPr>
          <a:lstStyle/>
          <a:p>
            <a:r>
              <a:rPr lang="en-US" dirty="0" smtClean="0"/>
              <a:t>Hookah </a:t>
            </a:r>
            <a:r>
              <a:rPr lang="en-US" dirty="0"/>
              <a:t>pens </a:t>
            </a:r>
            <a:r>
              <a:rPr lang="en-US" dirty="0" smtClean="0"/>
              <a:t>aerosolizing flavored liquids, with and without nicotine </a:t>
            </a:r>
          </a:p>
          <a:p>
            <a:r>
              <a:rPr lang="en-US" dirty="0" smtClean="0"/>
              <a:t>Heat-not-burn </a:t>
            </a:r>
            <a:r>
              <a:rPr lang="en-US" dirty="0"/>
              <a:t>products that produce </a:t>
            </a:r>
            <a:r>
              <a:rPr lang="en-US" dirty="0" smtClean="0"/>
              <a:t>an aerosol, but </a:t>
            </a:r>
            <a:r>
              <a:rPr lang="en-US" dirty="0"/>
              <a:t>no </a:t>
            </a:r>
            <a:r>
              <a:rPr lang="en-US" dirty="0" smtClean="0"/>
              <a:t>fire or smoke</a:t>
            </a:r>
          </a:p>
          <a:p>
            <a:r>
              <a:rPr lang="en-US" dirty="0" smtClean="0"/>
              <a:t>Colorfully packaged, flavored </a:t>
            </a:r>
            <a:r>
              <a:rPr lang="en-US" dirty="0"/>
              <a:t>little </a:t>
            </a:r>
            <a:r>
              <a:rPr lang="en-US" dirty="0" smtClean="0"/>
              <a:t>cigars and cigarillos, </a:t>
            </a:r>
            <a:r>
              <a:rPr lang="en-US" dirty="0"/>
              <a:t>both regular and </a:t>
            </a:r>
            <a:r>
              <a:rPr lang="en-US" dirty="0" smtClean="0"/>
              <a:t>electronic</a:t>
            </a:r>
          </a:p>
          <a:p>
            <a:r>
              <a:rPr lang="en-US" dirty="0" smtClean="0"/>
              <a:t>Butane derived marijuana </a:t>
            </a:r>
            <a:r>
              <a:rPr lang="en-US" dirty="0"/>
              <a:t>that you can </a:t>
            </a:r>
            <a:r>
              <a:rPr lang="en-US" dirty="0" smtClean="0"/>
              <a:t>dab</a:t>
            </a:r>
          </a:p>
          <a:p>
            <a:r>
              <a:rPr lang="en-US" dirty="0" smtClean="0"/>
              <a:t>Liquid </a:t>
            </a:r>
            <a:r>
              <a:rPr lang="en-US" dirty="0"/>
              <a:t>THC, which you can aerosolize.</a:t>
            </a:r>
          </a:p>
          <a:p>
            <a:endParaRPr lang="en-US" dirty="0"/>
          </a:p>
        </p:txBody>
      </p:sp>
    </p:spTree>
    <p:extLst>
      <p:ext uri="{BB962C8B-B14F-4D97-AF65-F5344CB8AC3E}">
        <p14:creationId xmlns:p14="http://schemas.microsoft.com/office/powerpoint/2010/main" val="1052200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a:solidFill>
            <a:srgbClr val="92D050"/>
          </a:solidFill>
        </p:spPr>
        <p:txBody>
          <a:bodyPr>
            <a:normAutofit fontScale="90000"/>
          </a:bodyPr>
          <a:lstStyle/>
          <a:p>
            <a:r>
              <a:rPr lang="en-US" sz="3100" b="1" dirty="0" smtClean="0"/>
              <a:t/>
            </a:r>
            <a:br>
              <a:rPr lang="en-US" sz="3100" b="1" dirty="0" smtClean="0"/>
            </a:br>
            <a:r>
              <a:rPr lang="en-US" sz="3100" b="1" dirty="0"/>
              <a:t/>
            </a:r>
            <a:br>
              <a:rPr lang="en-US" sz="3100" b="1" dirty="0"/>
            </a:br>
            <a:r>
              <a:rPr lang="en-US" sz="3100" b="1" dirty="0" smtClean="0"/>
              <a:t>Flavoring </a:t>
            </a:r>
            <a:r>
              <a:rPr lang="en-US" sz="3100" b="1" dirty="0"/>
              <a:t>Chemicals in E-Cigarettes: Diacetyl, 2,3-Pentanedione, and Acetoin in a Sample of 51 Products, Including Fruit-, Candy-, and Cocktail-Flavored E-Cigarettes</a:t>
            </a:r>
            <a:r>
              <a:rPr lang="en-US" b="1" dirty="0"/>
              <a:t/>
            </a:r>
            <a:br>
              <a:rPr lang="en-US" b="1" dirty="0"/>
            </a:br>
            <a:endParaRPr lang="en-US" dirty="0"/>
          </a:p>
        </p:txBody>
      </p:sp>
      <p:sp>
        <p:nvSpPr>
          <p:cNvPr id="3" name="Content Placeholder 2"/>
          <p:cNvSpPr>
            <a:spLocks noGrp="1"/>
          </p:cNvSpPr>
          <p:nvPr>
            <p:ph idx="1"/>
          </p:nvPr>
        </p:nvSpPr>
        <p:spPr>
          <a:xfrm>
            <a:off x="457200" y="2057400"/>
            <a:ext cx="8229600" cy="4068763"/>
          </a:xfrm>
          <a:solidFill>
            <a:srgbClr val="FFFF00"/>
          </a:solidFill>
        </p:spPr>
        <p:txBody>
          <a:bodyPr>
            <a:normAutofit lnSpcReduction="10000"/>
          </a:bodyPr>
          <a:lstStyle/>
          <a:p>
            <a:endParaRPr lang="en-US" dirty="0" smtClean="0"/>
          </a:p>
          <a:p>
            <a:r>
              <a:rPr lang="en-US" dirty="0"/>
              <a:t>51 types of flavored e-cigarettes sold by leading e-cigarette brands and flavors we deemed were appealing to youth. </a:t>
            </a:r>
            <a:endParaRPr lang="en-US" dirty="0" smtClean="0"/>
          </a:p>
          <a:p>
            <a:pPr marL="0" indent="0">
              <a:buNone/>
            </a:pPr>
            <a:endParaRPr lang="en-US" dirty="0"/>
          </a:p>
          <a:p>
            <a:r>
              <a:rPr lang="en-US" dirty="0"/>
              <a:t>Diacetyl was detected above the laboratory </a:t>
            </a:r>
            <a:r>
              <a:rPr lang="en-US" dirty="0" smtClean="0"/>
              <a:t>limit of </a:t>
            </a:r>
            <a:r>
              <a:rPr lang="en-US" dirty="0"/>
              <a:t>detection in 39 of the 51 flavors </a:t>
            </a:r>
            <a:r>
              <a:rPr lang="en-US" dirty="0" smtClean="0"/>
              <a:t>tested</a:t>
            </a:r>
          </a:p>
          <a:p>
            <a:pPr lvl="2"/>
            <a:r>
              <a:rPr lang="en-US" dirty="0" smtClean="0"/>
              <a:t>(Allen </a:t>
            </a:r>
            <a:r>
              <a:rPr lang="en-US" dirty="0"/>
              <a:t>et al., 2016; </a:t>
            </a:r>
            <a:r>
              <a:rPr lang="en-US" dirty="0">
                <a:hlinkClick r:id="rId2"/>
              </a:rPr>
              <a:t>https://ehp.niehs.nih.gov/15-10185</a:t>
            </a:r>
            <a:r>
              <a:rPr lang="en-US" dirty="0" smtClean="0">
                <a:hlinkClick r:id="rId2"/>
              </a:rPr>
              <a:t>/</a:t>
            </a:r>
            <a:endParaRPr lang="en-US" dirty="0" smtClean="0"/>
          </a:p>
          <a:p>
            <a:pPr marL="914400" lvl="2" indent="0">
              <a:buNone/>
            </a:pPr>
            <a:endParaRPr lang="en-US" dirty="0"/>
          </a:p>
        </p:txBody>
      </p:sp>
    </p:spTree>
    <p:extLst>
      <p:ext uri="{BB962C8B-B14F-4D97-AF65-F5344CB8AC3E}">
        <p14:creationId xmlns:p14="http://schemas.microsoft.com/office/powerpoint/2010/main" val="41207532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err="1" smtClean="0"/>
              <a:t>Diacetyl</a:t>
            </a:r>
            <a:r>
              <a:rPr lang="en-US" b="1" dirty="0" smtClean="0"/>
              <a:t>:  Popcorn Lung</a:t>
            </a:r>
            <a:endParaRPr lang="en-US" b="1" dirty="0"/>
          </a:p>
        </p:txBody>
      </p:sp>
      <p:sp>
        <p:nvSpPr>
          <p:cNvPr id="3" name="Content Placeholder 2"/>
          <p:cNvSpPr>
            <a:spLocks noGrp="1"/>
          </p:cNvSpPr>
          <p:nvPr>
            <p:ph idx="1"/>
          </p:nvPr>
        </p:nvSpPr>
        <p:spPr>
          <a:xfrm>
            <a:off x="381000" y="1600200"/>
            <a:ext cx="8229600" cy="4525963"/>
          </a:xfrm>
          <a:solidFill>
            <a:srgbClr val="FFFF00"/>
          </a:solidFill>
        </p:spPr>
        <p:txBody>
          <a:bodyPr>
            <a:normAutofit fontScale="85000" lnSpcReduction="20000"/>
          </a:bodyPr>
          <a:lstStyle/>
          <a:p>
            <a:r>
              <a:rPr lang="en-US" dirty="0" smtClean="0"/>
              <a:t>“Popcorn </a:t>
            </a:r>
            <a:r>
              <a:rPr lang="en-US" dirty="0"/>
              <a:t>lung" comes from inhaling </a:t>
            </a:r>
            <a:r>
              <a:rPr lang="en-US" dirty="0" err="1"/>
              <a:t>diacetyl</a:t>
            </a:r>
            <a:r>
              <a:rPr lang="en-US" dirty="0"/>
              <a:t>, </a:t>
            </a:r>
            <a:r>
              <a:rPr lang="en-US" dirty="0" smtClean="0"/>
              <a:t>a chemical </a:t>
            </a:r>
            <a:r>
              <a:rPr lang="en-US" dirty="0"/>
              <a:t>widely used in the flavor industry to simulate dairy (e.g. butter, cheese, yogurt), fruit flavors (e.g. strawberry, bananas), and so-called brown flavors (e.g. coffee, </a:t>
            </a:r>
            <a:r>
              <a:rPr lang="en-US" dirty="0" smtClean="0"/>
              <a:t>butterscotch)</a:t>
            </a:r>
          </a:p>
          <a:p>
            <a:r>
              <a:rPr lang="en-US" dirty="0" smtClean="0"/>
              <a:t>In </a:t>
            </a:r>
            <a:r>
              <a:rPr lang="en-US" dirty="0"/>
              <a:t>flavoring-induced lung disease, the tiny </a:t>
            </a:r>
            <a:r>
              <a:rPr lang="en-US" dirty="0" smtClean="0"/>
              <a:t>bronchiole </a:t>
            </a:r>
            <a:r>
              <a:rPr lang="en-US" dirty="0"/>
              <a:t>passages located near the air exchanging alveoli become gradually scarred shut. </a:t>
            </a:r>
            <a:r>
              <a:rPr lang="en-US" dirty="0" smtClean="0"/>
              <a:t>One can become </a:t>
            </a:r>
            <a:r>
              <a:rPr lang="en-US" dirty="0"/>
              <a:t>progressively shorter of breath due to poor oxygen </a:t>
            </a:r>
            <a:r>
              <a:rPr lang="en-US" dirty="0" smtClean="0"/>
              <a:t>absorption</a:t>
            </a:r>
          </a:p>
          <a:p>
            <a:r>
              <a:rPr lang="en-US" dirty="0" err="1" smtClean="0"/>
              <a:t>Diacetyl</a:t>
            </a:r>
            <a:r>
              <a:rPr lang="en-US" dirty="0" smtClean="0"/>
              <a:t> </a:t>
            </a:r>
            <a:r>
              <a:rPr lang="en-US" dirty="0"/>
              <a:t>has been found in many e-cigarette vapors, especially sweet flavors</a:t>
            </a:r>
            <a:r>
              <a:rPr lang="en-US" dirty="0" smtClean="0"/>
              <a:t>.</a:t>
            </a:r>
          </a:p>
          <a:p>
            <a:pPr lvl="2"/>
            <a:r>
              <a:rPr lang="en-US" dirty="0" smtClean="0"/>
              <a:t>(Tierney et al., 2015; </a:t>
            </a:r>
            <a:r>
              <a:rPr lang="en-US" dirty="0" err="1" smtClean="0"/>
              <a:t>Farsalinos</a:t>
            </a:r>
            <a:r>
              <a:rPr lang="en-US" dirty="0" smtClean="0"/>
              <a:t>, 2014)</a:t>
            </a:r>
          </a:p>
        </p:txBody>
      </p:sp>
    </p:spTree>
    <p:extLst>
      <p:ext uri="{BB962C8B-B14F-4D97-AF65-F5344CB8AC3E}">
        <p14:creationId xmlns:p14="http://schemas.microsoft.com/office/powerpoint/2010/main" val="75837599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E-Cigarettes:  The Second Generation</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b="1" dirty="0" smtClean="0"/>
              <a:t>1</a:t>
            </a:r>
            <a:r>
              <a:rPr lang="en-US" b="1" baseline="30000" dirty="0" smtClean="0"/>
              <a:t>st</a:t>
            </a:r>
            <a:r>
              <a:rPr lang="en-US" b="1" dirty="0" smtClean="0"/>
              <a:t> Generation:</a:t>
            </a:r>
          </a:p>
          <a:p>
            <a:pPr lvl="1"/>
            <a:r>
              <a:rPr lang="en-US" dirty="0" smtClean="0"/>
              <a:t>Cig-a-likes; Most Toxins Emitted in the Aerosol Lower than Regular Cigarettes </a:t>
            </a:r>
            <a:r>
              <a:rPr lang="en-US" sz="2400" dirty="0" smtClean="0"/>
              <a:t>(Goniewicz et al., 2013)</a:t>
            </a:r>
            <a:endParaRPr lang="en-US" dirty="0" smtClean="0"/>
          </a:p>
          <a:p>
            <a:pPr lvl="1"/>
            <a:r>
              <a:rPr lang="en-US" dirty="0" smtClean="0"/>
              <a:t>Aerosolizing Temperature 100 – 250c </a:t>
            </a:r>
          </a:p>
          <a:p>
            <a:r>
              <a:rPr lang="en-US" b="1" dirty="0" smtClean="0"/>
              <a:t>2</a:t>
            </a:r>
            <a:r>
              <a:rPr lang="en-US" b="1" baseline="30000" dirty="0" smtClean="0"/>
              <a:t>nd</a:t>
            </a:r>
            <a:r>
              <a:rPr lang="en-US" b="1" dirty="0" smtClean="0"/>
              <a:t> Generation</a:t>
            </a:r>
          </a:p>
          <a:p>
            <a:pPr lvl="1"/>
            <a:r>
              <a:rPr lang="en-US" dirty="0" smtClean="0"/>
              <a:t>Tank Systems; refillables</a:t>
            </a:r>
          </a:p>
          <a:p>
            <a:pPr lvl="1"/>
            <a:r>
              <a:rPr lang="en-US" dirty="0" smtClean="0"/>
              <a:t>Some Toxins Emitted Approaching Levels found in Regular Cigarettes</a:t>
            </a:r>
          </a:p>
          <a:p>
            <a:pPr lvl="1"/>
            <a:r>
              <a:rPr lang="en-US" dirty="0" smtClean="0"/>
              <a:t> Aerosolizing Temperatures &gt;250*</a:t>
            </a:r>
            <a:endParaRPr lang="en-US" dirty="0"/>
          </a:p>
        </p:txBody>
      </p:sp>
    </p:spTree>
    <p:extLst>
      <p:ext uri="{BB962C8B-B14F-4D97-AF65-F5344CB8AC3E}">
        <p14:creationId xmlns:p14="http://schemas.microsoft.com/office/powerpoint/2010/main" val="8627751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As Battery Voltage Increase, Toxins Increase</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On Average, Toxins were 13 – 807 Fold Lower than Tobacco Cigarettes</a:t>
            </a:r>
          </a:p>
          <a:p>
            <a:r>
              <a:rPr lang="en-US" b="1" dirty="0" smtClean="0"/>
              <a:t>However,</a:t>
            </a:r>
            <a:r>
              <a:rPr lang="en-US" dirty="0" smtClean="0"/>
              <a:t> when voltage was increased from 3.2 to 4.8V:</a:t>
            </a:r>
          </a:p>
          <a:p>
            <a:pPr lvl="1"/>
            <a:r>
              <a:rPr lang="en-US" b="1" dirty="0" smtClean="0"/>
              <a:t>4 to over 200 times increase in formaldehyde, acetaldehyde, and acetone levels</a:t>
            </a:r>
            <a:endParaRPr lang="en-US" dirty="0" smtClean="0"/>
          </a:p>
          <a:p>
            <a:pPr lvl="1"/>
            <a:r>
              <a:rPr lang="en-US" b="1" dirty="0" smtClean="0"/>
              <a:t>The levels of formaldehyde were in the range of levels reported in tobacco smoke</a:t>
            </a:r>
            <a:endParaRPr lang="en-US" dirty="0" smtClean="0"/>
          </a:p>
          <a:p>
            <a:pPr lvl="1"/>
            <a:endParaRPr lang="en-US" dirty="0" smtClean="0"/>
          </a:p>
          <a:p>
            <a:pPr lvl="3">
              <a:buNone/>
            </a:pPr>
            <a:r>
              <a:rPr lang="en-US" dirty="0" smtClean="0"/>
              <a:t>(</a:t>
            </a:r>
            <a:r>
              <a:rPr lang="en-US" dirty="0" err="1" smtClean="0"/>
              <a:t>Kosmider</a:t>
            </a:r>
            <a:r>
              <a:rPr lang="en-US" dirty="0" smtClean="0"/>
              <a:t> et al., 2014)</a:t>
            </a:r>
            <a:endParaRPr lang="en-US" dirty="0"/>
          </a:p>
        </p:txBody>
      </p:sp>
    </p:spTree>
    <p:extLst>
      <p:ext uri="{BB962C8B-B14F-4D97-AF65-F5344CB8AC3E}">
        <p14:creationId xmlns:p14="http://schemas.microsoft.com/office/powerpoint/2010/main" val="1797115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Platelet Activation:  Same as Regular Cigarettes</a:t>
            </a:r>
            <a:endParaRPr lang="en-US" b="1" dirty="0"/>
          </a:p>
        </p:txBody>
      </p:sp>
      <p:sp>
        <p:nvSpPr>
          <p:cNvPr id="3" name="Content Placeholder 2"/>
          <p:cNvSpPr>
            <a:spLocks noGrp="1"/>
          </p:cNvSpPr>
          <p:nvPr>
            <p:ph idx="1"/>
          </p:nvPr>
        </p:nvSpPr>
        <p:spPr>
          <a:solidFill>
            <a:srgbClr val="FFFF00"/>
          </a:solidFill>
        </p:spPr>
        <p:txBody>
          <a:bodyPr/>
          <a:lstStyle/>
          <a:p>
            <a:r>
              <a:rPr lang="en-US" dirty="0" smtClean="0"/>
              <a:t>Hemostatic System most sensitive to fine particulate matter</a:t>
            </a:r>
          </a:p>
          <a:p>
            <a:endParaRPr lang="en-US" dirty="0" smtClean="0"/>
          </a:p>
          <a:p>
            <a:r>
              <a:rPr lang="en-US" dirty="0" smtClean="0"/>
              <a:t>The fine </a:t>
            </a:r>
            <a:r>
              <a:rPr lang="en-US" dirty="0"/>
              <a:t>particulate matter found </a:t>
            </a:r>
            <a:r>
              <a:rPr lang="en-US" dirty="0" smtClean="0"/>
              <a:t>in electronic cigarette aerosol is in the same range as mainstream and side-stream </a:t>
            </a:r>
            <a:r>
              <a:rPr lang="en-US" dirty="0"/>
              <a:t>tobacco </a:t>
            </a:r>
            <a:r>
              <a:rPr lang="en-US" dirty="0" smtClean="0"/>
              <a:t>smoke.</a:t>
            </a:r>
          </a:p>
          <a:p>
            <a:endParaRPr lang="en-US" dirty="0" smtClean="0"/>
          </a:p>
          <a:p>
            <a:pPr lvl="3"/>
            <a:r>
              <a:rPr lang="en-US" dirty="0" smtClean="0"/>
              <a:t>(</a:t>
            </a:r>
            <a:r>
              <a:rPr lang="en-US" dirty="0" err="1" smtClean="0"/>
              <a:t>Hom</a:t>
            </a:r>
            <a:r>
              <a:rPr lang="en-US" dirty="0" smtClean="0"/>
              <a:t> et al., 2016)</a:t>
            </a:r>
            <a:endParaRPr lang="en-US" dirty="0"/>
          </a:p>
        </p:txBody>
      </p:sp>
    </p:spTree>
    <p:extLst>
      <p:ext uri="{BB962C8B-B14F-4D97-AF65-F5344CB8AC3E}">
        <p14:creationId xmlns:p14="http://schemas.microsoft.com/office/powerpoint/2010/main" val="21924455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t>“Dripping”</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sp>
        <p:nvSpPr>
          <p:cNvPr id="4" name="AutoShape 2" descr="Image result for picture of e-cigs dripping">
            <a:hlinkClick r:id="rId2"/>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Image result for picture of e-cigs dripp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09800"/>
            <a:ext cx="547687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043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t>“Dripping”</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5122" name="Picture 2" descr="Image result for picture of e-cigs dripp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057900" cy="384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033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“Dripping”</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a:t>Dripping:  </a:t>
            </a:r>
            <a:r>
              <a:rPr lang="en-US" dirty="0" smtClean="0"/>
              <a:t>Dripping </a:t>
            </a:r>
            <a:r>
              <a:rPr lang="en-US" dirty="0"/>
              <a:t>e-liquids directly onto heated </a:t>
            </a:r>
            <a:r>
              <a:rPr lang="en-US" dirty="0" smtClean="0"/>
              <a:t>atomizers (metal coil filament)</a:t>
            </a:r>
            <a:endParaRPr lang="en-US" dirty="0"/>
          </a:p>
          <a:p>
            <a:r>
              <a:rPr lang="en-US" dirty="0" smtClean="0"/>
              <a:t>Among </a:t>
            </a:r>
            <a:r>
              <a:rPr lang="en-US" dirty="0"/>
              <a:t>1080 ever e-cigarette users, </a:t>
            </a:r>
            <a:r>
              <a:rPr lang="en-US" b="1" dirty="0"/>
              <a:t>26.1% of students reported ever using e-cigarettes for dripping.</a:t>
            </a:r>
            <a:r>
              <a:rPr lang="en-US" dirty="0"/>
              <a:t> </a:t>
            </a:r>
            <a:endParaRPr lang="en-US" dirty="0" smtClean="0"/>
          </a:p>
          <a:p>
            <a:pPr lvl="1"/>
            <a:r>
              <a:rPr lang="en-US" dirty="0" smtClean="0"/>
              <a:t>produced </a:t>
            </a:r>
            <a:r>
              <a:rPr lang="en-US" dirty="0"/>
              <a:t>thicker clouds of vapor </a:t>
            </a:r>
            <a:r>
              <a:rPr lang="en-US" dirty="0" smtClean="0"/>
              <a:t>(</a:t>
            </a:r>
            <a:r>
              <a:rPr lang="en-US" dirty="0"/>
              <a:t>63.5</a:t>
            </a:r>
            <a:r>
              <a:rPr lang="en-US" dirty="0" smtClean="0"/>
              <a:t>%)</a:t>
            </a:r>
          </a:p>
          <a:p>
            <a:pPr lvl="1"/>
            <a:r>
              <a:rPr lang="en-US" dirty="0" smtClean="0"/>
              <a:t>made </a:t>
            </a:r>
            <a:r>
              <a:rPr lang="en-US" dirty="0"/>
              <a:t>flavors taste better (38.7</a:t>
            </a:r>
            <a:r>
              <a:rPr lang="en-US" dirty="0" smtClean="0"/>
              <a:t>%)</a:t>
            </a:r>
          </a:p>
          <a:p>
            <a:pPr lvl="1"/>
            <a:r>
              <a:rPr lang="en-US" dirty="0" smtClean="0"/>
              <a:t>produced </a:t>
            </a:r>
            <a:r>
              <a:rPr lang="en-US" dirty="0"/>
              <a:t>a stronger throat hit (27.7</a:t>
            </a:r>
            <a:r>
              <a:rPr lang="en-US" dirty="0" smtClean="0"/>
              <a:t>%)</a:t>
            </a:r>
          </a:p>
          <a:p>
            <a:pPr lvl="3"/>
            <a:endParaRPr lang="en-US" dirty="0" smtClean="0"/>
          </a:p>
          <a:p>
            <a:pPr lvl="3"/>
            <a:r>
              <a:rPr lang="en-US" dirty="0" smtClean="0"/>
              <a:t>(Krishnan-Sarin, et al., 2017)</a:t>
            </a:r>
            <a:endParaRPr lang="en-US" dirty="0"/>
          </a:p>
          <a:p>
            <a:endParaRPr lang="en-US" dirty="0"/>
          </a:p>
        </p:txBody>
      </p:sp>
    </p:spTree>
    <p:extLst>
      <p:ext uri="{BB962C8B-B14F-4D97-AF65-F5344CB8AC3E}">
        <p14:creationId xmlns:p14="http://schemas.microsoft.com/office/powerpoint/2010/main" val="42099277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Dripping and Formaldehyde Formation</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“Volatile aldehyde </a:t>
            </a:r>
            <a:r>
              <a:rPr lang="en-US" dirty="0"/>
              <a:t> emissions, including formaldehyde, greatly exceeded values previously reported for conventional ECIGs and combustible </a:t>
            </a:r>
            <a:r>
              <a:rPr lang="en-US" dirty="0" smtClean="0"/>
              <a:t>cigarettes . . .”</a:t>
            </a:r>
          </a:p>
          <a:p>
            <a:pPr lvl="1"/>
            <a:r>
              <a:rPr lang="en-US" dirty="0"/>
              <a:t>Increasing the inter-drip interval resulted in greater VA </a:t>
            </a:r>
            <a:r>
              <a:rPr lang="en-US" dirty="0" smtClean="0"/>
              <a:t>emissions</a:t>
            </a:r>
          </a:p>
          <a:p>
            <a:pPr lvl="1"/>
            <a:r>
              <a:rPr lang="en-US" dirty="0"/>
              <a:t>the higher temperatures </a:t>
            </a:r>
            <a:r>
              <a:rPr lang="en-US" dirty="0" smtClean="0"/>
              <a:t>attained while Dripping are </a:t>
            </a:r>
            <a:r>
              <a:rPr lang="en-US" dirty="0"/>
              <a:t>inherently likely to produce high toxicant </a:t>
            </a:r>
            <a:r>
              <a:rPr lang="en-US" dirty="0" smtClean="0"/>
              <a:t>emissions</a:t>
            </a:r>
          </a:p>
          <a:p>
            <a:pPr lvl="3"/>
            <a:r>
              <a:rPr lang="en-US" dirty="0" smtClean="0"/>
              <a:t>(</a:t>
            </a:r>
            <a:r>
              <a:rPr lang="en-US" dirty="0" err="1" smtClean="0"/>
              <a:t>Talih</a:t>
            </a:r>
            <a:r>
              <a:rPr lang="en-US" dirty="0" smtClean="0"/>
              <a:t> et al., 2016)</a:t>
            </a:r>
            <a:endParaRPr lang="en-US" dirty="0"/>
          </a:p>
          <a:p>
            <a:endParaRPr lang="en-US" dirty="0"/>
          </a:p>
        </p:txBody>
      </p:sp>
    </p:spTree>
    <p:extLst>
      <p:ext uri="{BB962C8B-B14F-4D97-AF65-F5344CB8AC3E}">
        <p14:creationId xmlns:p14="http://schemas.microsoft.com/office/powerpoint/2010/main" val="17074898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lstStyle/>
          <a:p>
            <a:r>
              <a:rPr lang="en-US" b="1" dirty="0" smtClean="0"/>
              <a:t>Secondhand Vaping and Nicotine</a:t>
            </a:r>
            <a:endParaRPr lang="en-US" b="1" dirty="0"/>
          </a:p>
        </p:txBody>
      </p:sp>
      <p:sp>
        <p:nvSpPr>
          <p:cNvPr id="3" name="Content Placeholder 2"/>
          <p:cNvSpPr>
            <a:spLocks noGrp="1"/>
          </p:cNvSpPr>
          <p:nvPr>
            <p:ph idx="1"/>
          </p:nvPr>
        </p:nvSpPr>
        <p:spPr>
          <a:solidFill>
            <a:srgbClr val="FFFF00"/>
          </a:solidFill>
        </p:spPr>
        <p:txBody>
          <a:bodyPr>
            <a:normAutofit/>
          </a:bodyPr>
          <a:lstStyle/>
          <a:p>
            <a:r>
              <a:rPr lang="en-US" dirty="0" smtClean="0"/>
              <a:t>The levels of airborne nicotine and cotinine concentrations in the homes with e-cigarette users were significantly higher than control homes. “</a:t>
            </a:r>
            <a:r>
              <a:rPr lang="en-US" b="1" dirty="0" smtClean="0"/>
              <a:t>Our results show that non-smokers passively exposed to e-cigarettes absorb nicotine.”  </a:t>
            </a:r>
          </a:p>
          <a:p>
            <a:pPr lvl="1"/>
            <a:r>
              <a:rPr lang="en-US" sz="2000" dirty="0" smtClean="0"/>
              <a:t>(Fernandez et al., 2014)</a:t>
            </a:r>
            <a:endParaRPr lang="en-US" sz="2000" b="1" dirty="0"/>
          </a:p>
        </p:txBody>
      </p:sp>
    </p:spTree>
    <p:extLst>
      <p:ext uri="{BB962C8B-B14F-4D97-AF65-F5344CB8AC3E}">
        <p14:creationId xmlns:p14="http://schemas.microsoft.com/office/powerpoint/2010/main" val="101995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Co-Mingling; Dual and Poly Use </a:t>
            </a:r>
            <a:endParaRPr lang="en-US" b="1" dirty="0"/>
          </a:p>
        </p:txBody>
      </p:sp>
      <p:sp>
        <p:nvSpPr>
          <p:cNvPr id="4" name="Content Placeholder 3"/>
          <p:cNvSpPr>
            <a:spLocks noGrp="1"/>
          </p:cNvSpPr>
          <p:nvPr>
            <p:ph idx="1"/>
          </p:nvPr>
        </p:nvSpPr>
        <p:spPr>
          <a:solidFill>
            <a:srgbClr val="FFFF00"/>
          </a:solidFill>
        </p:spPr>
        <p:txBody>
          <a:bodyPr/>
          <a:lstStyle/>
          <a:p>
            <a:r>
              <a:rPr lang="en-US" b="1" dirty="0" smtClean="0"/>
              <a:t>Blunts</a:t>
            </a:r>
          </a:p>
          <a:p>
            <a:pPr lvl="1"/>
            <a:r>
              <a:rPr lang="en-US" dirty="0" smtClean="0"/>
              <a:t>Hollowed </a:t>
            </a:r>
            <a:r>
              <a:rPr lang="en-US" dirty="0"/>
              <a:t>out </a:t>
            </a:r>
            <a:r>
              <a:rPr lang="en-US" dirty="0" smtClean="0"/>
              <a:t>Cigars filled </a:t>
            </a:r>
            <a:r>
              <a:rPr lang="en-US" dirty="0"/>
              <a:t>with </a:t>
            </a:r>
            <a:r>
              <a:rPr lang="en-US" dirty="0" smtClean="0"/>
              <a:t>marijuana</a:t>
            </a:r>
          </a:p>
          <a:p>
            <a:r>
              <a:rPr lang="en-US" dirty="0" smtClean="0"/>
              <a:t> </a:t>
            </a:r>
            <a:r>
              <a:rPr lang="en-US" b="1" dirty="0" smtClean="0"/>
              <a:t>Caviar </a:t>
            </a:r>
          </a:p>
          <a:p>
            <a:pPr lvl="1"/>
            <a:r>
              <a:rPr lang="en-US" dirty="0" smtClean="0"/>
              <a:t>Adding Crack cocaine or crystal meth to Blunts</a:t>
            </a:r>
          </a:p>
          <a:p>
            <a:r>
              <a:rPr lang="en-US" b="1" dirty="0" smtClean="0"/>
              <a:t>Roll Your Own</a:t>
            </a:r>
          </a:p>
          <a:p>
            <a:pPr lvl="1"/>
            <a:r>
              <a:rPr lang="en-US" dirty="0" err="1" smtClean="0"/>
              <a:t>Spliffs</a:t>
            </a:r>
            <a:endParaRPr lang="en-US" dirty="0" smtClean="0"/>
          </a:p>
          <a:p>
            <a:r>
              <a:rPr lang="en-US" b="1" dirty="0" smtClean="0"/>
              <a:t>Mix Your Own</a:t>
            </a:r>
          </a:p>
          <a:p>
            <a:pPr lvl="1"/>
            <a:r>
              <a:rPr lang="en-US" dirty="0" smtClean="0"/>
              <a:t>Cocktails (assorted e-liquids, favors and nicotine)</a:t>
            </a:r>
            <a:endParaRPr lang="en-US" dirty="0"/>
          </a:p>
        </p:txBody>
      </p:sp>
    </p:spTree>
    <p:extLst>
      <p:ext uri="{BB962C8B-B14F-4D97-AF65-F5344CB8AC3E}">
        <p14:creationId xmlns:p14="http://schemas.microsoft.com/office/powerpoint/2010/main" val="27309884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smtClean="0"/>
              <a:t>E-Cigarettes Source of </a:t>
            </a:r>
            <a:r>
              <a:rPr lang="en-US" b="1" dirty="0" err="1" smtClean="0"/>
              <a:t>Thirdhand</a:t>
            </a:r>
            <a:r>
              <a:rPr lang="en-US" b="1" dirty="0" smtClean="0"/>
              <a:t> Smoke Exposure</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b="1" dirty="0" smtClean="0"/>
              <a:t>Conclusions: This study indicates that there is a risk of </a:t>
            </a:r>
            <a:r>
              <a:rPr lang="en-US" b="1" dirty="0" err="1" smtClean="0"/>
              <a:t>thirdhand</a:t>
            </a:r>
            <a:r>
              <a:rPr lang="en-US" b="1" dirty="0" smtClean="0"/>
              <a:t> exposure to nicotine from e-cigarettes.  </a:t>
            </a:r>
            <a:r>
              <a:rPr lang="en-US" dirty="0" err="1" smtClean="0"/>
              <a:t>Thirdhand</a:t>
            </a:r>
            <a:r>
              <a:rPr lang="en-US" dirty="0" smtClean="0"/>
              <a:t> exposure levels differ depending on the surface and e-cigarette brand. </a:t>
            </a:r>
          </a:p>
          <a:p>
            <a:r>
              <a:rPr lang="en-US" dirty="0" smtClean="0"/>
              <a:t>Future research should explore the potential risks of </a:t>
            </a:r>
            <a:r>
              <a:rPr lang="en-US" dirty="0" err="1" smtClean="0"/>
              <a:t>thirdhand</a:t>
            </a:r>
            <a:r>
              <a:rPr lang="en-US" dirty="0" smtClean="0"/>
              <a:t> exposure to carcinogens formed from nicotine released from e-cigarettes  </a:t>
            </a:r>
            <a:r>
              <a:rPr lang="en-US" sz="2000" dirty="0" smtClean="0"/>
              <a:t>(</a:t>
            </a:r>
            <a:r>
              <a:rPr lang="en-US" sz="2000" dirty="0" err="1" smtClean="0"/>
              <a:t>Goniewicz</a:t>
            </a:r>
            <a:r>
              <a:rPr lang="en-US" sz="2000" dirty="0" smtClean="0"/>
              <a:t> and Lee, 2014)</a:t>
            </a:r>
            <a:endParaRPr lang="en-US" dirty="0"/>
          </a:p>
        </p:txBody>
      </p:sp>
    </p:spTree>
    <p:extLst>
      <p:ext uri="{BB962C8B-B14F-4D97-AF65-F5344CB8AC3E}">
        <p14:creationId xmlns:p14="http://schemas.microsoft.com/office/powerpoint/2010/main" val="36088348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smtClean="0"/>
              <a:t>Vaping:  </a:t>
            </a:r>
            <a:br>
              <a:rPr lang="en-US" b="1" dirty="0" smtClean="0"/>
            </a:br>
            <a:r>
              <a:rPr lang="en-US" b="1" dirty="0" smtClean="0"/>
              <a:t>The Take Home Message</a:t>
            </a:r>
            <a:endParaRPr lang="en-US" b="1" dirty="0"/>
          </a:p>
        </p:txBody>
      </p:sp>
      <p:sp>
        <p:nvSpPr>
          <p:cNvPr id="3" name="Content Placeholder 2"/>
          <p:cNvSpPr>
            <a:spLocks noGrp="1"/>
          </p:cNvSpPr>
          <p:nvPr>
            <p:ph idx="1"/>
          </p:nvPr>
        </p:nvSpPr>
        <p:spPr>
          <a:solidFill>
            <a:srgbClr val="FFFF00"/>
          </a:solidFill>
        </p:spPr>
        <p:txBody>
          <a:bodyPr/>
          <a:lstStyle/>
          <a:p>
            <a:pPr>
              <a:buNone/>
            </a:pPr>
            <a:r>
              <a:rPr lang="en-US" dirty="0" smtClean="0"/>
              <a:t>	“Overall</a:t>
            </a:r>
            <a:r>
              <a:rPr lang="en-US" dirty="0"/>
              <a:t>, the e-cigarette is a new source of VOCs and ultrafine/fine particles in the indoor environment. Therefore, the question of </a:t>
            </a:r>
            <a:r>
              <a:rPr lang="en-US" dirty="0" smtClean="0"/>
              <a:t>“passive vaping” </a:t>
            </a:r>
            <a:r>
              <a:rPr lang="en-US" dirty="0"/>
              <a:t>can be answered in the affirmative. However, with regard to a health-related evaluation of e-cigarette consumption, the impact of vapor inhalation into the human lung should be of primary </a:t>
            </a:r>
            <a:r>
              <a:rPr lang="en-US" dirty="0" smtClean="0"/>
              <a:t>concern” (Schripp, et al., 2012).</a:t>
            </a:r>
            <a:endParaRPr lang="en-US" dirty="0"/>
          </a:p>
        </p:txBody>
      </p:sp>
    </p:spTree>
    <p:extLst>
      <p:ext uri="{BB962C8B-B14F-4D97-AF65-F5344CB8AC3E}">
        <p14:creationId xmlns:p14="http://schemas.microsoft.com/office/powerpoint/2010/main" val="21945251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The Aerosol This Time?  Precaution Advised</a:t>
            </a:r>
            <a:endParaRPr lang="en-US" b="1" dirty="0"/>
          </a:p>
        </p:txBody>
      </p:sp>
      <p:sp>
        <p:nvSpPr>
          <p:cNvPr id="3" name="Content Placeholder 2"/>
          <p:cNvSpPr>
            <a:spLocks noGrp="1"/>
          </p:cNvSpPr>
          <p:nvPr>
            <p:ph idx="1"/>
          </p:nvPr>
        </p:nvSpPr>
        <p:spPr>
          <a:solidFill>
            <a:srgbClr val="FFFF00"/>
          </a:solidFill>
        </p:spPr>
        <p:txBody>
          <a:bodyPr/>
          <a:lstStyle/>
          <a:p>
            <a:r>
              <a:rPr lang="en-US" b="1" dirty="0" smtClean="0"/>
              <a:t>E-Cigarette Aerosol</a:t>
            </a:r>
          </a:p>
          <a:p>
            <a:pPr lvl="1"/>
            <a:r>
              <a:rPr lang="en-US" dirty="0" smtClean="0"/>
              <a:t>Concentrations of toxins and carcinogens less than in cigarettes</a:t>
            </a:r>
          </a:p>
          <a:p>
            <a:pPr lvl="1"/>
            <a:r>
              <a:rPr lang="en-US" dirty="0" smtClean="0"/>
              <a:t>Great variation within and between products; no product standards</a:t>
            </a:r>
          </a:p>
          <a:p>
            <a:pPr lvl="1"/>
            <a:r>
              <a:rPr lang="en-US" dirty="0" smtClean="0"/>
              <a:t>Renormalization; youth uptake on the rise</a:t>
            </a:r>
          </a:p>
          <a:p>
            <a:pPr lvl="1"/>
            <a:r>
              <a:rPr lang="en-US" dirty="0" smtClean="0"/>
              <a:t>Intermediate and long term health effects unknown</a:t>
            </a:r>
          </a:p>
          <a:p>
            <a:pPr lvl="1"/>
            <a:r>
              <a:rPr lang="en-US" b="1" i="1" dirty="0" smtClean="0"/>
              <a:t>Maybe</a:t>
            </a:r>
            <a:r>
              <a:rPr lang="en-US" b="1" dirty="0" smtClean="0"/>
              <a:t> safer, but this doesn’t mean safe!</a:t>
            </a:r>
          </a:p>
          <a:p>
            <a:pPr lvl="1"/>
            <a:endParaRPr lang="en-US" dirty="0"/>
          </a:p>
        </p:txBody>
      </p:sp>
    </p:spTree>
    <p:extLst>
      <p:ext uri="{BB962C8B-B14F-4D97-AF65-F5344CB8AC3E}">
        <p14:creationId xmlns:p14="http://schemas.microsoft.com/office/powerpoint/2010/main" val="3447836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92D050"/>
          </a:solidFill>
        </p:spPr>
        <p:txBody>
          <a:bodyPr>
            <a:normAutofit/>
          </a:bodyPr>
          <a:lstStyle/>
          <a:p>
            <a:r>
              <a:rPr lang="en-US" sz="5400" b="1" dirty="0" smtClean="0"/>
              <a:t>Marijuana</a:t>
            </a:r>
            <a:endParaRPr lang="en-US" sz="5400" b="1" dirty="0"/>
          </a:p>
        </p:txBody>
      </p:sp>
      <p:sp>
        <p:nvSpPr>
          <p:cNvPr id="3" name="Subtitle 2"/>
          <p:cNvSpPr>
            <a:spLocks noGrp="1"/>
          </p:cNvSpPr>
          <p:nvPr>
            <p:ph type="subTitle" idx="1"/>
          </p:nvPr>
        </p:nvSpPr>
        <p:spPr>
          <a:solidFill>
            <a:srgbClr val="FFFF00"/>
          </a:solidFill>
        </p:spPr>
        <p:txBody>
          <a:bodyPr>
            <a:normAutofit lnSpcReduction="10000"/>
          </a:bodyPr>
          <a:lstStyle/>
          <a:p>
            <a:r>
              <a:rPr lang="en-US" sz="4000" b="1" dirty="0" smtClean="0"/>
              <a:t>Widely Used; Recreationally legal in 8 states; Medically adopted in 18 other States</a:t>
            </a:r>
            <a:endParaRPr lang="en-US" sz="4000" b="1" dirty="0"/>
          </a:p>
        </p:txBody>
      </p:sp>
    </p:spTree>
    <p:extLst>
      <p:ext uri="{BB962C8B-B14F-4D97-AF65-F5344CB8AC3E}">
        <p14:creationId xmlns:p14="http://schemas.microsoft.com/office/powerpoint/2010/main" val="11711154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US" sz="3200" b="1" dirty="0"/>
              <a:t>Prevalence of exclusive cigarette or cigar use</a:t>
            </a:r>
            <a:r>
              <a:rPr lang="en-US" sz="3200" b="1" dirty="0" smtClean="0"/>
              <a:t>, </a:t>
            </a:r>
            <a:r>
              <a:rPr lang="en-US" sz="3200" b="1" dirty="0"/>
              <a:t>exclusive marijuana use</a:t>
            </a:r>
            <a:r>
              <a:rPr lang="en-US" sz="3200" b="1" dirty="0" smtClean="0"/>
              <a:t>, </a:t>
            </a:r>
            <a:r>
              <a:rPr lang="en-US" sz="3200" b="1" dirty="0"/>
              <a:t>and any cigarette, cigar, or marijuana </a:t>
            </a:r>
            <a:r>
              <a:rPr lang="en-US" sz="3200" b="1" dirty="0" smtClean="0"/>
              <a:t>use  </a:t>
            </a:r>
            <a:r>
              <a:rPr lang="en-US" sz="2000" b="1" dirty="0" smtClean="0"/>
              <a:t>(MMWR, 2015) (High School)</a:t>
            </a:r>
            <a:endParaRPr lang="en-US" sz="3200" dirty="0"/>
          </a:p>
        </p:txBody>
      </p:sp>
      <p:pic>
        <p:nvPicPr>
          <p:cNvPr id="4" name="Picture 3" descr="The figure is a line chart showing the prevalence of exclusive cigarette or cigar use, exclusive marijuana use, and any cigarette, cigar, or marijuana use among high school students during the 30 days preceding the surveys in the United States during 1997-2013."/>
          <p:cNvPicPr/>
          <p:nvPr/>
        </p:nvPicPr>
        <p:blipFill>
          <a:blip r:embed="rId2">
            <a:extLst>
              <a:ext uri="{28A0092B-C50C-407E-A947-70E740481C1C}">
                <a14:useLocalDpi xmlns:a14="http://schemas.microsoft.com/office/drawing/2010/main" val="0"/>
              </a:ext>
            </a:extLst>
          </a:blip>
          <a:srcRect/>
          <a:stretch>
            <a:fillRect/>
          </a:stretch>
        </p:blipFill>
        <p:spPr bwMode="auto">
          <a:xfrm>
            <a:off x="643157" y="1905000"/>
            <a:ext cx="7829550" cy="3924300"/>
          </a:xfrm>
          <a:prstGeom prst="rect">
            <a:avLst/>
          </a:prstGeom>
          <a:noFill/>
          <a:ln>
            <a:noFill/>
          </a:ln>
        </p:spPr>
      </p:pic>
    </p:spTree>
    <p:extLst>
      <p:ext uri="{BB962C8B-B14F-4D97-AF65-F5344CB8AC3E}">
        <p14:creationId xmlns:p14="http://schemas.microsoft.com/office/powerpoint/2010/main" val="2017140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Autofit/>
          </a:bodyPr>
          <a:lstStyle/>
          <a:p>
            <a:r>
              <a:rPr lang="en-US" sz="3600" b="1" dirty="0"/>
              <a:t>High School Students’ Use of Electronic Cigarettes to Vaporize Cannabis</a:t>
            </a:r>
            <a:endParaRPr lang="en-US" sz="3600" dirty="0"/>
          </a:p>
        </p:txBody>
      </p:sp>
      <p:sp>
        <p:nvSpPr>
          <p:cNvPr id="3" name="Content Placeholder 2"/>
          <p:cNvSpPr>
            <a:spLocks noGrp="1"/>
          </p:cNvSpPr>
          <p:nvPr>
            <p:ph idx="1"/>
          </p:nvPr>
        </p:nvSpPr>
        <p:spPr>
          <a:solidFill>
            <a:srgbClr val="FFFF00"/>
          </a:solidFill>
        </p:spPr>
        <p:txBody>
          <a:bodyPr/>
          <a:lstStyle/>
          <a:p>
            <a:r>
              <a:rPr lang="en-US" dirty="0" smtClean="0"/>
              <a:t>Nearly 4000 High School Students in Connecticut completed an anonymous survey</a:t>
            </a:r>
          </a:p>
          <a:p>
            <a:pPr marL="0" indent="0">
              <a:buNone/>
            </a:pPr>
            <a:endParaRPr lang="en-US" dirty="0" smtClean="0"/>
          </a:p>
          <a:p>
            <a:pPr lvl="1"/>
            <a:r>
              <a:rPr lang="en-US" b="1" dirty="0" smtClean="0"/>
              <a:t>27</a:t>
            </a:r>
            <a:r>
              <a:rPr lang="en-US" b="1" dirty="0"/>
              <a:t>% </a:t>
            </a:r>
            <a:r>
              <a:rPr lang="en-US" b="1" dirty="0" smtClean="0"/>
              <a:t>who </a:t>
            </a:r>
            <a:r>
              <a:rPr lang="en-US" b="1" dirty="0"/>
              <a:t>have used both marijuana and e-cigarettes reported using </a:t>
            </a:r>
            <a:r>
              <a:rPr lang="en-US" b="1" dirty="0" smtClean="0"/>
              <a:t>e-cigarette </a:t>
            </a:r>
            <a:r>
              <a:rPr lang="en-US" b="1" dirty="0" err="1" smtClean="0"/>
              <a:t>aerosolizers</a:t>
            </a:r>
            <a:r>
              <a:rPr lang="en-US" b="1" dirty="0" smtClean="0"/>
              <a:t> to </a:t>
            </a:r>
            <a:r>
              <a:rPr lang="en-US" b="1" dirty="0"/>
              <a:t>vaporize </a:t>
            </a:r>
            <a:r>
              <a:rPr lang="en-US" b="1" dirty="0" smtClean="0"/>
              <a:t>cannabis including hash oil, and wax THC. </a:t>
            </a:r>
            <a:r>
              <a:rPr lang="en-US" sz="2000" dirty="0" smtClean="0"/>
              <a:t>(</a:t>
            </a:r>
            <a:r>
              <a:rPr lang="en-US" sz="2000" dirty="0" err="1" smtClean="0"/>
              <a:t>Morean</a:t>
            </a:r>
            <a:r>
              <a:rPr lang="en-US" sz="2000" dirty="0" smtClean="0"/>
              <a:t> et al., 2015)</a:t>
            </a:r>
            <a:endParaRPr lang="en-US" b="1" dirty="0"/>
          </a:p>
        </p:txBody>
      </p:sp>
    </p:spTree>
    <p:extLst>
      <p:ext uri="{BB962C8B-B14F-4D97-AF65-F5344CB8AC3E}">
        <p14:creationId xmlns:p14="http://schemas.microsoft.com/office/powerpoint/2010/main" val="33785073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72" y="1518841"/>
            <a:ext cx="9144000" cy="3527483"/>
            <a:chOff x="7272" y="1804891"/>
            <a:chExt cx="9144000" cy="3527483"/>
          </a:xfrm>
        </p:grpSpPr>
        <p:pic>
          <p:nvPicPr>
            <p:cNvPr id="3" name="Picture 2" descr="Screen Shot 2014-02-21 at 2.22.1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 y="1878181"/>
              <a:ext cx="9144000" cy="3229069"/>
            </a:xfrm>
            <a:prstGeom prst="rect">
              <a:avLst/>
            </a:prstGeom>
          </p:spPr>
        </p:pic>
        <p:sp>
          <p:nvSpPr>
            <p:cNvPr id="2" name="TextBox 1"/>
            <p:cNvSpPr txBox="1"/>
            <p:nvPr/>
          </p:nvSpPr>
          <p:spPr>
            <a:xfrm>
              <a:off x="456115" y="1804891"/>
              <a:ext cx="8291152" cy="338554"/>
            </a:xfrm>
            <a:prstGeom prst="rect">
              <a:avLst/>
            </a:prstGeom>
            <a:solidFill>
              <a:srgbClr val="FFFFFF"/>
            </a:solidFill>
          </p:spPr>
          <p:txBody>
            <a:bodyPr wrap="none" rtlCol="0">
              <a:spAutoFit/>
            </a:bodyPr>
            <a:lstStyle/>
            <a:p>
              <a:r>
                <a:rPr lang="en-US" sz="1600" b="1">
                  <a:solidFill>
                    <a:srgbClr val="000000"/>
                  </a:solidFill>
                  <a:latin typeface="Arial"/>
                </a:rPr>
                <a:t>Sample comparisons of components of tobacco and marijuana secondhand smoke</a:t>
              </a:r>
            </a:p>
          </p:txBody>
        </p:sp>
        <p:sp>
          <p:nvSpPr>
            <p:cNvPr id="7" name="Rectangle 6"/>
            <p:cNvSpPr/>
            <p:nvPr/>
          </p:nvSpPr>
          <p:spPr bwMode="auto">
            <a:xfrm>
              <a:off x="7272" y="4678394"/>
              <a:ext cx="9074988" cy="653980"/>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a:solidFill>
                  <a:srgbClr val="FFFFFF"/>
                </a:solidFill>
                <a:latin typeface="Arial" pitchFamily="-109" charset="0"/>
              </a:endParaRPr>
            </a:p>
          </p:txBody>
        </p:sp>
        <p:sp>
          <p:nvSpPr>
            <p:cNvPr id="8" name="Rectangle 7"/>
            <p:cNvSpPr/>
            <p:nvPr/>
          </p:nvSpPr>
          <p:spPr bwMode="auto">
            <a:xfrm>
              <a:off x="8357229" y="4397275"/>
              <a:ext cx="725031" cy="250598"/>
            </a:xfrm>
            <a:prstGeom prst="rect">
              <a:avLst/>
            </a:prstGeom>
            <a:solidFill>
              <a:srgbClr val="FFFFFF"/>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a:solidFill>
                  <a:srgbClr val="FFFFFF"/>
                </a:solidFill>
                <a:latin typeface="Arial" pitchFamily="-109" charset="0"/>
              </a:endParaRPr>
            </a:p>
          </p:txBody>
        </p:sp>
        <p:sp>
          <p:nvSpPr>
            <p:cNvPr id="9" name="Rectangle 8"/>
            <p:cNvSpPr/>
            <p:nvPr/>
          </p:nvSpPr>
          <p:spPr bwMode="auto">
            <a:xfrm>
              <a:off x="1061544" y="2692912"/>
              <a:ext cx="634958" cy="191707"/>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a:solidFill>
                  <a:srgbClr val="FFFFFF"/>
                </a:solidFill>
                <a:latin typeface="Arial" pitchFamily="-109" charset="0"/>
              </a:endParaRPr>
            </a:p>
          </p:txBody>
        </p:sp>
      </p:grpSp>
      <p:pic>
        <p:nvPicPr>
          <p:cNvPr id="13" name="Picture 12" descr="Moir ChemResToxicol.jpg"/>
          <p:cNvPicPr>
            <a:picLocks noChangeAspect="1"/>
          </p:cNvPicPr>
          <p:nvPr/>
        </p:nvPicPr>
        <p:blipFill>
          <a:blip r:embed="rId3" cstate="print">
            <a:alphaModFix amt="20000"/>
            <a:extLst>
              <a:ext uri="{28A0092B-C50C-407E-A947-70E740481C1C}">
                <a14:useLocalDpi xmlns:a14="http://schemas.microsoft.com/office/drawing/2010/main" val="0"/>
              </a:ext>
            </a:extLst>
          </a:blip>
          <a:stretch>
            <a:fillRect/>
          </a:stretch>
        </p:blipFill>
        <p:spPr>
          <a:xfrm>
            <a:off x="0" y="152400"/>
            <a:ext cx="9144000" cy="6529607"/>
          </a:xfrm>
          <a:prstGeom prst="rect">
            <a:avLst/>
          </a:prstGeom>
        </p:spPr>
      </p:pic>
      <p:sp>
        <p:nvSpPr>
          <p:cNvPr id="6" name="Rectangle 5"/>
          <p:cNvSpPr/>
          <p:nvPr/>
        </p:nvSpPr>
        <p:spPr bwMode="auto">
          <a:xfrm>
            <a:off x="158656" y="2783154"/>
            <a:ext cx="3868696" cy="193449"/>
          </a:xfrm>
          <a:prstGeom prst="rect">
            <a:avLst/>
          </a:prstGeom>
          <a:solidFill>
            <a:srgbClr val="FFFF00">
              <a:alpha val="29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1600">
              <a:solidFill>
                <a:srgbClr val="FFFFFF"/>
              </a:solidFill>
              <a:latin typeface="Arial" pitchFamily="-109" charset="0"/>
            </a:endParaRPr>
          </a:p>
        </p:txBody>
      </p:sp>
      <p:sp>
        <p:nvSpPr>
          <p:cNvPr id="5" name="TextBox 4"/>
          <p:cNvSpPr txBox="1"/>
          <p:nvPr/>
        </p:nvSpPr>
        <p:spPr>
          <a:xfrm>
            <a:off x="1000815" y="394517"/>
            <a:ext cx="7356414" cy="954107"/>
          </a:xfrm>
          <a:prstGeom prst="rect">
            <a:avLst/>
          </a:prstGeom>
          <a:noFill/>
        </p:spPr>
        <p:txBody>
          <a:bodyPr wrap="square" rtlCol="0">
            <a:spAutoFit/>
          </a:bodyPr>
          <a:lstStyle/>
          <a:p>
            <a:pPr algn="ctr"/>
            <a:r>
              <a:rPr lang="en-US" sz="2800" b="1">
                <a:solidFill>
                  <a:srgbClr val="000000"/>
                </a:solidFill>
                <a:latin typeface="Arial"/>
              </a:rPr>
              <a:t>Dried plant smoke:</a:t>
            </a:r>
          </a:p>
          <a:p>
            <a:pPr algn="ctr"/>
            <a:r>
              <a:rPr lang="en-US" sz="2800" b="1">
                <a:solidFill>
                  <a:srgbClr val="000000"/>
                </a:solidFill>
                <a:latin typeface="Arial"/>
              </a:rPr>
              <a:t>similar chemicals in varied proportions</a:t>
            </a:r>
          </a:p>
        </p:txBody>
      </p:sp>
      <p:grpSp>
        <p:nvGrpSpPr>
          <p:cNvPr id="19" name="Group 18"/>
          <p:cNvGrpSpPr/>
          <p:nvPr/>
        </p:nvGrpSpPr>
        <p:grpSpPr>
          <a:xfrm>
            <a:off x="675003" y="4471287"/>
            <a:ext cx="7279890" cy="2268367"/>
            <a:chOff x="675003" y="4471287"/>
            <a:chExt cx="7279890" cy="2268367"/>
          </a:xfrm>
        </p:grpSpPr>
        <p:pic>
          <p:nvPicPr>
            <p:cNvPr id="14" name="Picture 13" descr="IMG_5406.JPG"/>
            <p:cNvPicPr>
              <a:picLocks noChangeAspect="1"/>
            </p:cNvPicPr>
            <p:nvPr/>
          </p:nvPicPr>
          <p:blipFill rotWithShape="1">
            <a:blip r:embed="rId4" cstate="print">
              <a:extLst>
                <a:ext uri="{28A0092B-C50C-407E-A947-70E740481C1C}">
                  <a14:useLocalDpi xmlns:a14="http://schemas.microsoft.com/office/drawing/2010/main" val="0"/>
                </a:ext>
              </a:extLst>
            </a:blip>
            <a:srcRect t="13098"/>
            <a:stretch/>
          </p:blipFill>
          <p:spPr>
            <a:xfrm>
              <a:off x="4474521" y="4471287"/>
              <a:ext cx="3480372" cy="2268367"/>
            </a:xfrm>
            <a:prstGeom prst="rect">
              <a:avLst/>
            </a:prstGeom>
            <a:effectLst>
              <a:outerShdw blurRad="50800" dist="38100" dir="2700000" algn="tl" rotWithShape="0">
                <a:srgbClr val="000000">
                  <a:alpha val="64000"/>
                </a:srgbClr>
              </a:outerShdw>
            </a:effectLst>
          </p:spPr>
        </p:pic>
        <p:sp>
          <p:nvSpPr>
            <p:cNvPr id="18" name="TextBox 17"/>
            <p:cNvSpPr txBox="1"/>
            <p:nvPr/>
          </p:nvSpPr>
          <p:spPr>
            <a:xfrm>
              <a:off x="675003" y="5046324"/>
              <a:ext cx="2986029" cy="954107"/>
            </a:xfrm>
            <a:prstGeom prst="rect">
              <a:avLst/>
            </a:prstGeom>
            <a:noFill/>
          </p:spPr>
          <p:txBody>
            <a:bodyPr wrap="square" rtlCol="0">
              <a:spAutoFit/>
            </a:bodyPr>
            <a:lstStyle/>
            <a:p>
              <a:pPr algn="ctr"/>
              <a:r>
                <a:rPr lang="en-US" sz="2800" b="1" i="1"/>
                <a:t>Inhaling a whole chemistry lab...</a:t>
              </a:r>
            </a:p>
          </p:txBody>
        </p:sp>
      </p:grpSp>
    </p:spTree>
    <p:extLst>
      <p:ext uri="{BB962C8B-B14F-4D97-AF65-F5344CB8AC3E}">
        <p14:creationId xmlns:p14="http://schemas.microsoft.com/office/powerpoint/2010/main" val="1606503241"/>
      </p:ext>
    </p:extLst>
  </p:cSld>
  <p:clrMapOvr>
    <a:masterClrMapping/>
  </p:clrMapOvr>
  <mc:AlternateContent xmlns:mc="http://schemas.openxmlformats.org/markup-compatibility/2006" xmlns:p14="http://schemas.microsoft.com/office/powerpoint/2010/main">
    <mc:Choice Requires="p14">
      <p:transition spd="slow" p14:dur="1400">
        <p:fad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3" presetClass="entr" presetSubtype="16" fill="hold" nodeType="afterEffect">
                                  <p:stCondLst>
                                    <p:cond delay="10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3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826577" y="304800"/>
            <a:ext cx="7595084" cy="584775"/>
          </a:xfrm>
          <a:prstGeom prst="rect">
            <a:avLst/>
          </a:prstGeom>
          <a:solidFill>
            <a:srgbClr val="92D050"/>
          </a:solidFill>
          <a:effectLst>
            <a:outerShdw blurRad="50800" dist="38100" dir="2700000" algn="tl" rotWithShape="0">
              <a:prstClr val="black">
                <a:alpha val="40000"/>
              </a:prstClr>
            </a:outerShdw>
          </a:effectLst>
        </p:spPr>
        <p:txBody>
          <a:bodyPr wrap="square" rtlCol="0">
            <a:spAutoFit/>
          </a:bodyPr>
          <a:lstStyle/>
          <a:p>
            <a:pPr algn="ctr"/>
            <a:r>
              <a:rPr lang="en-US" sz="3200" b="1" dirty="0" smtClean="0">
                <a:latin typeface="Arial"/>
              </a:rPr>
              <a:t>Marijuana and SHS </a:t>
            </a:r>
            <a:r>
              <a:rPr lang="en-US" sz="2000" b="1" dirty="0" smtClean="0">
                <a:latin typeface="Arial"/>
              </a:rPr>
              <a:t>(Springer, 2014)</a:t>
            </a:r>
            <a:r>
              <a:rPr lang="en-US" sz="3200" b="1" dirty="0" smtClean="0">
                <a:latin typeface="Arial"/>
              </a:rPr>
              <a:t> </a:t>
            </a:r>
            <a:endParaRPr lang="en-US" sz="3200" b="1" dirty="0">
              <a:latin typeface="Arial"/>
            </a:endParaRPr>
          </a:p>
        </p:txBody>
      </p:sp>
      <p:sp>
        <p:nvSpPr>
          <p:cNvPr id="3" name="Rectangle 2"/>
          <p:cNvSpPr/>
          <p:nvPr/>
        </p:nvSpPr>
        <p:spPr>
          <a:xfrm>
            <a:off x="443863" y="2264577"/>
            <a:ext cx="8310207" cy="1015663"/>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sz="3000" dirty="0">
                <a:latin typeface="Arial"/>
              </a:rPr>
              <a:t>Neither THC nor paper smoke are required for marijuana SHS to impair blood vessel function.  </a:t>
            </a:r>
          </a:p>
        </p:txBody>
      </p:sp>
      <p:sp>
        <p:nvSpPr>
          <p:cNvPr id="31" name="Rectangle 30"/>
          <p:cNvSpPr/>
          <p:nvPr/>
        </p:nvSpPr>
        <p:spPr>
          <a:xfrm>
            <a:off x="443863" y="3932205"/>
            <a:ext cx="8576837" cy="1015663"/>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sz="3000" b="1" dirty="0">
                <a:latin typeface="Arial"/>
              </a:rPr>
              <a:t>...</a:t>
            </a:r>
            <a:r>
              <a:rPr lang="en-US" sz="3000" dirty="0">
                <a:latin typeface="Arial"/>
              </a:rPr>
              <a:t>nicotine is not required for impairment of blood vessel function by smoke.  </a:t>
            </a:r>
          </a:p>
        </p:txBody>
      </p:sp>
      <p:sp>
        <p:nvSpPr>
          <p:cNvPr id="9" name="Rectangle 8"/>
          <p:cNvSpPr/>
          <p:nvPr/>
        </p:nvSpPr>
        <p:spPr>
          <a:xfrm>
            <a:off x="443863" y="5138169"/>
            <a:ext cx="8310207" cy="1015663"/>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sz="3000" dirty="0">
                <a:latin typeface="Arial"/>
              </a:rPr>
              <a:t>One minute of marijuana SHS exposure impairs blood vessel function for at least 90 minutes.</a:t>
            </a:r>
          </a:p>
        </p:txBody>
      </p:sp>
      <p:sp>
        <p:nvSpPr>
          <p:cNvPr id="32" name="Rectangle 31"/>
          <p:cNvSpPr/>
          <p:nvPr/>
        </p:nvSpPr>
        <p:spPr>
          <a:xfrm>
            <a:off x="443862" y="1058613"/>
            <a:ext cx="8576837" cy="1015663"/>
          </a:xfrm>
          <a:prstGeom prst="rect">
            <a:avLst/>
          </a:prstGeom>
          <a:solidFill>
            <a:srgbClr val="FFFF00"/>
          </a:solidFill>
          <a:effectLst>
            <a:outerShdw blurRad="50800" dist="38100" dir="2700000" algn="tl" rotWithShape="0">
              <a:prstClr val="black">
                <a:alpha val="40000"/>
              </a:prstClr>
            </a:outerShdw>
          </a:effectLst>
        </p:spPr>
        <p:txBody>
          <a:bodyPr wrap="square">
            <a:spAutoFit/>
          </a:bodyPr>
          <a:lstStyle/>
          <a:p>
            <a:r>
              <a:rPr lang="en-US" sz="3000" dirty="0">
                <a:latin typeface="Arial"/>
              </a:rPr>
              <a:t>Marijuana SHS for one minute substantially impairs blood vessel function in rats.  </a:t>
            </a:r>
          </a:p>
        </p:txBody>
      </p:sp>
    </p:spTree>
    <p:extLst>
      <p:ext uri="{BB962C8B-B14F-4D97-AF65-F5344CB8AC3E}">
        <p14:creationId xmlns:p14="http://schemas.microsoft.com/office/powerpoint/2010/main" val="74498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animBg="1"/>
      <p:bldP spid="9" grpId="0" animBg="1"/>
      <p:bldP spid="3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13" y="109538"/>
            <a:ext cx="7724775" cy="663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4747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For the techie: Pax 3 by Pax La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7701"/>
            <a:ext cx="10001250" cy="750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179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Blunts:  Hollowed-out Cigars Filled with Marijuana</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7854" y="2133600"/>
            <a:ext cx="5638800" cy="3414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5521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Volcano</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2050" name="Picture 2" descr="Storz &amp; Bickel Volcano Vaporizer w/ Easy Valve + Gr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4478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7996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For the user who blazes at home: Volcano Classic by Storz &amp; Bic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2" y="-1295400"/>
            <a:ext cx="11430000" cy="857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79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Dabbing</a:t>
            </a:r>
            <a:endParaRPr lang="en-US" b="1" dirty="0"/>
          </a:p>
        </p:txBody>
      </p:sp>
      <p:pic>
        <p:nvPicPr>
          <p:cNvPr id="1026" name="Picture 2" descr="http://hempbeach.com/wp-content/uploads/2013/11/sexy-dabbing-girl-thc-marijuana-hbtv-hemp-beach-tv.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33600"/>
            <a:ext cx="5895975" cy="3324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14860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Dabbing</a:t>
            </a:r>
            <a:endParaRPr lang="en-US" b="1" dirty="0"/>
          </a:p>
        </p:txBody>
      </p:sp>
      <p:sp>
        <p:nvSpPr>
          <p:cNvPr id="3" name="Content Placeholder 2"/>
          <p:cNvSpPr>
            <a:spLocks noGrp="1"/>
          </p:cNvSpPr>
          <p:nvPr>
            <p:ph idx="1"/>
          </p:nvPr>
        </p:nvSpPr>
        <p:spPr>
          <a:solidFill>
            <a:srgbClr val="FFFF00"/>
          </a:solidFill>
        </p:spPr>
        <p:txBody>
          <a:bodyPr/>
          <a:lstStyle/>
          <a:p>
            <a:r>
              <a:rPr lang="en-US" dirty="0" smtClean="0"/>
              <a:t>Dabbing:  Inhaling </a:t>
            </a:r>
            <a:r>
              <a:rPr lang="en-US" dirty="0"/>
              <a:t>the vapors from a concentrated form of marijuana made by an </a:t>
            </a:r>
            <a:r>
              <a:rPr lang="en-US" dirty="0" smtClean="0"/>
              <a:t>extracting THC using </a:t>
            </a:r>
            <a:r>
              <a:rPr lang="en-US" dirty="0"/>
              <a:t>butane gas</a:t>
            </a:r>
            <a:r>
              <a:rPr lang="en-US" dirty="0" smtClean="0"/>
              <a:t>.</a:t>
            </a:r>
          </a:p>
          <a:p>
            <a:pPr marL="0" indent="0">
              <a:buNone/>
            </a:pPr>
            <a:r>
              <a:rPr lang="en-US" dirty="0" smtClean="0"/>
              <a:t> </a:t>
            </a:r>
          </a:p>
          <a:p>
            <a:r>
              <a:rPr lang="en-US" dirty="0" smtClean="0"/>
              <a:t>Dabs</a:t>
            </a:r>
            <a:r>
              <a:rPr lang="en-US" dirty="0"/>
              <a:t>, also known as butane </a:t>
            </a:r>
            <a:r>
              <a:rPr lang="en-US" dirty="0" smtClean="0"/>
              <a:t>hash oil </a:t>
            </a:r>
            <a:r>
              <a:rPr lang="en-US" dirty="0"/>
              <a:t>BHO) — </a:t>
            </a:r>
            <a:r>
              <a:rPr lang="en-US" dirty="0" smtClean="0"/>
              <a:t> </a:t>
            </a:r>
            <a:r>
              <a:rPr lang="en-US" dirty="0"/>
              <a:t>"</a:t>
            </a:r>
            <a:r>
              <a:rPr lang="en-US" dirty="0" smtClean="0"/>
              <a:t>bladder</a:t>
            </a:r>
            <a:r>
              <a:rPr lang="en-US" dirty="0"/>
              <a:t>," "honeycomb" or "earwax" </a:t>
            </a:r>
          </a:p>
          <a:p>
            <a:endParaRPr lang="en-US" dirty="0"/>
          </a:p>
          <a:p>
            <a:endParaRPr lang="en-US" dirty="0"/>
          </a:p>
        </p:txBody>
      </p:sp>
    </p:spTree>
    <p:extLst>
      <p:ext uri="{BB962C8B-B14F-4D97-AF65-F5344CB8AC3E}">
        <p14:creationId xmlns:p14="http://schemas.microsoft.com/office/powerpoint/2010/main" val="18195393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THC Concentrate (BHO)</a:t>
            </a:r>
            <a:endParaRPr lang="en-US" b="1" dirty="0"/>
          </a:p>
        </p:txBody>
      </p:sp>
      <p:pic>
        <p:nvPicPr>
          <p:cNvPr id="2050" name="Picture 2" descr="Shatter Concentrate used for dabbing">
            <a:hlinkClick r:id="rId2" tooltip="Shatter Concentrate used for dabbin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9144000" cy="476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7997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3 in 1:  Herb, Liquid or </a:t>
            </a:r>
            <a:br>
              <a:rPr lang="en-US" b="1" dirty="0" smtClean="0"/>
            </a:br>
            <a:r>
              <a:rPr lang="en-US" b="1" dirty="0" smtClean="0"/>
              <a:t>Wax</a:t>
            </a:r>
            <a:endParaRPr lang="en-US" b="1" dirty="0"/>
          </a:p>
        </p:txBody>
      </p:sp>
      <p:pic>
        <p:nvPicPr>
          <p:cNvPr id="3074" name="Picture 2" descr="Micro Duffy 3-in-1 Vaporizer Pen Kit for Oil,Wax,Herb (500ma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47799"/>
            <a:ext cx="5410200" cy="54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563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Smokeless Tobacco Use</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2 out of every 100 Middle Schoolers (1.8%)</a:t>
            </a:r>
          </a:p>
          <a:p>
            <a:r>
              <a:rPr lang="en-US" dirty="0" smtClean="0"/>
              <a:t>6 out of every 100 High Schoolers (6.0)</a:t>
            </a:r>
          </a:p>
          <a:p>
            <a:pPr lvl="1"/>
            <a:r>
              <a:rPr lang="en-US" dirty="0" smtClean="0"/>
              <a:t>Males		10%</a:t>
            </a:r>
          </a:p>
          <a:p>
            <a:pPr lvl="1"/>
            <a:r>
              <a:rPr lang="en-US" dirty="0" smtClean="0"/>
              <a:t>Females	  1.8%</a:t>
            </a:r>
          </a:p>
          <a:p>
            <a:pPr lvl="1"/>
            <a:r>
              <a:rPr lang="en-US" dirty="0" smtClean="0"/>
              <a:t>Whites 	7.8%</a:t>
            </a:r>
          </a:p>
          <a:p>
            <a:pPr lvl="1"/>
            <a:r>
              <a:rPr lang="en-US" dirty="0" smtClean="0"/>
              <a:t>Blacks		  1.9%</a:t>
            </a:r>
          </a:p>
          <a:p>
            <a:pPr lvl="1"/>
            <a:r>
              <a:rPr lang="en-US" dirty="0" smtClean="0"/>
              <a:t>Hispanic	3.0% </a:t>
            </a:r>
          </a:p>
          <a:p>
            <a:pPr marL="457200" lvl="1" indent="0">
              <a:buNone/>
            </a:pPr>
            <a:endParaRPr lang="en-US" dirty="0" smtClean="0"/>
          </a:p>
          <a:p>
            <a:pPr lvl="2"/>
            <a:r>
              <a:rPr lang="en-US" sz="2000" dirty="0" smtClean="0"/>
              <a:t>(CDC, 2015)</a:t>
            </a:r>
            <a:endParaRPr lang="en-US" sz="2000" dirty="0"/>
          </a:p>
        </p:txBody>
      </p:sp>
    </p:spTree>
    <p:extLst>
      <p:ext uri="{BB962C8B-B14F-4D97-AF65-F5344CB8AC3E}">
        <p14:creationId xmlns:p14="http://schemas.microsoft.com/office/powerpoint/2010/main" val="21582977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92D050"/>
          </a:solidFill>
        </p:spPr>
        <p:txBody>
          <a:bodyPr>
            <a:normAutofit/>
          </a:bodyPr>
          <a:lstStyle/>
          <a:p>
            <a:r>
              <a:rPr lang="en-US" sz="5400" b="1" dirty="0" smtClean="0"/>
              <a:t>Hookah</a:t>
            </a:r>
            <a:endParaRPr lang="en-US" sz="5400" b="1" dirty="0"/>
          </a:p>
        </p:txBody>
      </p:sp>
      <p:sp>
        <p:nvSpPr>
          <p:cNvPr id="3" name="Subtitle 2"/>
          <p:cNvSpPr>
            <a:spLocks noGrp="1"/>
          </p:cNvSpPr>
          <p:nvPr>
            <p:ph type="subTitle" idx="1"/>
          </p:nvPr>
        </p:nvSpPr>
        <p:spPr>
          <a:solidFill>
            <a:srgbClr val="FFFF00"/>
          </a:solidFill>
        </p:spPr>
        <p:txBody>
          <a:bodyPr>
            <a:normAutofit/>
          </a:bodyPr>
          <a:lstStyle/>
          <a:p>
            <a:r>
              <a:rPr lang="en-US" sz="3600" b="1" dirty="0" smtClean="0"/>
              <a:t>Its More Than Flavored Tobacco in Water</a:t>
            </a:r>
            <a:endParaRPr lang="en-US" sz="3600" b="1" dirty="0"/>
          </a:p>
        </p:txBody>
      </p:sp>
    </p:spTree>
    <p:extLst>
      <p:ext uri="{BB962C8B-B14F-4D97-AF65-F5344CB8AC3E}">
        <p14:creationId xmlns:p14="http://schemas.microsoft.com/office/powerpoint/2010/main" val="16037729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Hookah Use on the Rise Among Youth</a:t>
            </a:r>
            <a:endParaRPr lang="en-US"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3424" y="1600200"/>
            <a:ext cx="6097152"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1349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t/>
            </a:r>
            <a:br>
              <a:rPr lang="en-US" dirty="0" smtClean="0"/>
            </a:br>
            <a:r>
              <a:rPr lang="en-US" sz="4900" b="1" dirty="0" smtClean="0"/>
              <a:t>Hookahs</a:t>
            </a:r>
            <a:r>
              <a:rPr lang="en-US" dirty="0"/>
              <a:t/>
            </a:r>
            <a:br>
              <a:rPr lang="en-US" dirty="0"/>
            </a:br>
            <a:endParaRPr lang="en-US"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From </a:t>
            </a:r>
            <a:r>
              <a:rPr lang="en-US" dirty="0"/>
              <a:t>2011 to 2016, current use of hookahs increased among middle and high school students.</a:t>
            </a:r>
            <a:r>
              <a:rPr lang="en-US" baseline="30000" dirty="0"/>
              <a:t>5,6</a:t>
            </a:r>
            <a:endParaRPr lang="en-US" dirty="0"/>
          </a:p>
          <a:p>
            <a:pPr lvl="1"/>
            <a:r>
              <a:rPr lang="en-US" dirty="0"/>
              <a:t>2 of every 100 middle school students (2.0%) reported in 2016 that they had used hookah in the past 30 days—an increase from 1.0% in 2011.</a:t>
            </a:r>
          </a:p>
          <a:p>
            <a:pPr lvl="1"/>
            <a:r>
              <a:rPr lang="en-US" dirty="0"/>
              <a:t>Nearly 5 of every 100 high school students (4.8%) reported in 2016 that they had used hookah in the past 30 days—an increase from 4.1% in 2011</a:t>
            </a:r>
            <a:r>
              <a:rPr lang="en-US" dirty="0" smtClean="0"/>
              <a:t>.</a:t>
            </a:r>
            <a:endParaRPr lang="en-US" dirty="0"/>
          </a:p>
          <a:p>
            <a:pPr lvl="3"/>
            <a:r>
              <a:rPr lang="en-US" dirty="0" smtClean="0"/>
              <a:t>(CDC, 2017)</a:t>
            </a:r>
            <a:endParaRPr lang="en-US" dirty="0"/>
          </a:p>
        </p:txBody>
      </p:sp>
    </p:spTree>
    <p:extLst>
      <p:ext uri="{BB962C8B-B14F-4D97-AF65-F5344CB8AC3E}">
        <p14:creationId xmlns:p14="http://schemas.microsoft.com/office/powerpoint/2010/main" val="179536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Spliffs</a:t>
            </a:r>
            <a:endParaRPr lang="en-US" b="1" dirty="0"/>
          </a:p>
        </p:txBody>
      </p:sp>
      <p:pic>
        <p:nvPicPr>
          <p:cNvPr id="3074" name="Picture 2" descr="mix What Happens When You Mix Cannabis And Toba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828800"/>
            <a:ext cx="762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614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E-Pens; E-Hookah Pens</a:t>
            </a:r>
            <a:endParaRPr lang="en-US" b="1" dirty="0"/>
          </a:p>
        </p:txBody>
      </p:sp>
      <p:sp>
        <p:nvSpPr>
          <p:cNvPr id="3" name="Content Placeholder 2"/>
          <p:cNvSpPr>
            <a:spLocks noGrp="1"/>
          </p:cNvSpPr>
          <p:nvPr>
            <p:ph idx="1"/>
          </p:nvPr>
        </p:nvSpPr>
        <p:spPr>
          <a:solidFill>
            <a:srgbClr val="FFFF00"/>
          </a:solidFill>
        </p:spPr>
        <p:txBody>
          <a:bodyPr/>
          <a:lstStyle/>
          <a:p>
            <a:r>
              <a:rPr lang="en-US" dirty="0" smtClean="0"/>
              <a:t>Cherry, Chocolate,</a:t>
            </a:r>
          </a:p>
          <a:p>
            <a:r>
              <a:rPr lang="en-US" dirty="0" smtClean="0"/>
              <a:t>Vanilla, Bubblegum</a:t>
            </a:r>
            <a:endParaRPr lang="en-US" dirty="0"/>
          </a:p>
        </p:txBody>
      </p:sp>
      <p:pic>
        <p:nvPicPr>
          <p:cNvPr id="51202" name="Picture 2" descr="http://image.dhgate.com/albu_370568912_00-1.0x0/e-shisha-onsale-disposable-e-shisha-e-hookah.jpg"/>
          <p:cNvPicPr>
            <a:picLocks noChangeAspect="1" noChangeArrowheads="1"/>
          </p:cNvPicPr>
          <p:nvPr/>
        </p:nvPicPr>
        <p:blipFill>
          <a:blip r:embed="rId2" cstate="print"/>
          <a:srcRect/>
          <a:stretch>
            <a:fillRect/>
          </a:stretch>
        </p:blipFill>
        <p:spPr bwMode="auto">
          <a:xfrm>
            <a:off x="4038600" y="1905000"/>
            <a:ext cx="4248150" cy="4248151"/>
          </a:xfrm>
          <a:prstGeom prst="rect">
            <a:avLst/>
          </a:prstGeom>
          <a:noFill/>
        </p:spPr>
      </p:pic>
      <p:pic>
        <p:nvPicPr>
          <p:cNvPr id="2050" name="Picture 2" descr="https://encrypted-tbn2.gstatic.com/images?q=tbn:ANd9GcRgUQrWtqhBS6G-lojJhzlT288ygGXM6TDhFj4EZ7hFd49-VsOB8g"/>
          <p:cNvPicPr>
            <a:picLocks noChangeAspect="1" noChangeArrowheads="1"/>
          </p:cNvPicPr>
          <p:nvPr/>
        </p:nvPicPr>
        <p:blipFill>
          <a:blip r:embed="rId3" cstate="print"/>
          <a:srcRect/>
          <a:stretch>
            <a:fillRect/>
          </a:stretch>
        </p:blipFill>
        <p:spPr bwMode="auto">
          <a:xfrm>
            <a:off x="762000" y="2743200"/>
            <a:ext cx="2971800" cy="2438400"/>
          </a:xfrm>
          <a:prstGeom prst="rect">
            <a:avLst/>
          </a:prstGeom>
          <a:noFill/>
        </p:spPr>
      </p:pic>
    </p:spTree>
    <p:extLst>
      <p:ext uri="{BB962C8B-B14F-4D97-AF65-F5344CB8AC3E}">
        <p14:creationId xmlns:p14="http://schemas.microsoft.com/office/powerpoint/2010/main" val="331466245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a:t>Schematic </a:t>
            </a:r>
            <a:r>
              <a:rPr lang="en-US" b="1" dirty="0" smtClean="0"/>
              <a:t>Showing The Major Components </a:t>
            </a:r>
            <a:r>
              <a:rPr lang="en-US" b="1" dirty="0"/>
              <a:t>of a Hookah</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676400"/>
            <a:ext cx="5429250"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1649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In Comparison</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a:t>A single hookah tobacco smoking </a:t>
            </a:r>
            <a:r>
              <a:rPr lang="en-US" dirty="0" smtClean="0"/>
              <a:t>session (40 to 45 minutes) </a:t>
            </a:r>
            <a:r>
              <a:rPr lang="en-US" dirty="0"/>
              <a:t>exposes its users </a:t>
            </a:r>
            <a:r>
              <a:rPr lang="en-US" dirty="0" smtClean="0"/>
              <a:t>to:</a:t>
            </a:r>
          </a:p>
          <a:p>
            <a:pPr lvl="1"/>
            <a:r>
              <a:rPr lang="en-US" dirty="0" smtClean="0"/>
              <a:t>25 </a:t>
            </a:r>
            <a:r>
              <a:rPr lang="en-US" dirty="0"/>
              <a:t>times the </a:t>
            </a:r>
            <a:r>
              <a:rPr lang="en-US" dirty="0" smtClean="0"/>
              <a:t>tar</a:t>
            </a:r>
          </a:p>
          <a:p>
            <a:pPr lvl="1"/>
            <a:r>
              <a:rPr lang="en-US" dirty="0" smtClean="0"/>
              <a:t>125 </a:t>
            </a:r>
            <a:r>
              <a:rPr lang="en-US" dirty="0"/>
              <a:t>times the </a:t>
            </a:r>
            <a:r>
              <a:rPr lang="en-US" dirty="0" smtClean="0"/>
              <a:t>smoke</a:t>
            </a:r>
          </a:p>
          <a:p>
            <a:pPr lvl="1"/>
            <a:r>
              <a:rPr lang="en-US" dirty="0" smtClean="0"/>
              <a:t>2.5 </a:t>
            </a:r>
            <a:r>
              <a:rPr lang="en-US" dirty="0"/>
              <a:t>times the </a:t>
            </a:r>
            <a:r>
              <a:rPr lang="en-US" dirty="0" smtClean="0"/>
              <a:t>nicotine</a:t>
            </a:r>
          </a:p>
          <a:p>
            <a:pPr lvl="1"/>
            <a:r>
              <a:rPr lang="en-US" dirty="0" smtClean="0"/>
              <a:t>10 </a:t>
            </a:r>
            <a:r>
              <a:rPr lang="en-US" dirty="0"/>
              <a:t>times the carbon monoxide </a:t>
            </a:r>
            <a:endParaRPr lang="en-US" dirty="0" smtClean="0"/>
          </a:p>
          <a:p>
            <a:r>
              <a:rPr lang="en-US" dirty="0" smtClean="0"/>
              <a:t>As Compared to a single cigarette</a:t>
            </a:r>
            <a:r>
              <a:rPr lang="en-US" dirty="0"/>
              <a:t>!</a:t>
            </a:r>
            <a:br>
              <a:rPr lang="en-US" dirty="0"/>
            </a:br>
            <a:endParaRPr lang="en-US" dirty="0" smtClean="0"/>
          </a:p>
          <a:p>
            <a:pPr marL="0" indent="0">
              <a:buNone/>
            </a:pPr>
            <a:r>
              <a:rPr lang="en-US" sz="2000" dirty="0"/>
              <a:t>	</a:t>
            </a:r>
            <a:r>
              <a:rPr lang="en-US" sz="2400" dirty="0" smtClean="0"/>
              <a:t>(</a:t>
            </a:r>
            <a:r>
              <a:rPr lang="en-US" sz="2400" dirty="0" err="1" smtClean="0"/>
              <a:t>Primack</a:t>
            </a:r>
            <a:r>
              <a:rPr lang="en-US" sz="2400" dirty="0" smtClean="0"/>
              <a:t> et al., 2016)</a:t>
            </a:r>
            <a:endParaRPr lang="en-US" sz="2000" dirty="0" smtClean="0"/>
          </a:p>
          <a:p>
            <a:endParaRPr lang="en-US" dirty="0"/>
          </a:p>
        </p:txBody>
      </p:sp>
    </p:spTree>
    <p:extLst>
      <p:ext uri="{BB962C8B-B14F-4D97-AF65-F5344CB8AC3E}">
        <p14:creationId xmlns:p14="http://schemas.microsoft.com/office/powerpoint/2010/main" val="17550825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92D050"/>
          </a:solidFill>
        </p:spPr>
        <p:txBody>
          <a:bodyPr>
            <a:noAutofit/>
          </a:bodyPr>
          <a:lstStyle/>
          <a:p>
            <a:r>
              <a:rPr lang="en-US" sz="5400" b="1" dirty="0"/>
              <a:t>E-Cigarettes are </a:t>
            </a:r>
            <a:r>
              <a:rPr lang="en-US" sz="5400" b="1" dirty="0" err="1"/>
              <a:t>Sooo</a:t>
            </a:r>
            <a:r>
              <a:rPr lang="en-US" sz="5400" b="1" dirty="0"/>
              <a:t> Last Year!</a:t>
            </a:r>
            <a:endParaRPr lang="en-US" sz="5400" dirty="0"/>
          </a:p>
        </p:txBody>
      </p:sp>
      <p:sp>
        <p:nvSpPr>
          <p:cNvPr id="3" name="Subtitle 2"/>
          <p:cNvSpPr>
            <a:spLocks noGrp="1"/>
          </p:cNvSpPr>
          <p:nvPr>
            <p:ph type="subTitle" idx="1"/>
          </p:nvPr>
        </p:nvSpPr>
        <p:spPr>
          <a:solidFill>
            <a:srgbClr val="FFFF00"/>
          </a:solidFill>
        </p:spPr>
        <p:txBody>
          <a:bodyPr>
            <a:normAutofit/>
          </a:bodyPr>
          <a:lstStyle/>
          <a:p>
            <a:r>
              <a:rPr lang="en-US" sz="4000" b="1" dirty="0"/>
              <a:t>Enter:  Heat not Burn</a:t>
            </a:r>
          </a:p>
        </p:txBody>
      </p:sp>
    </p:spTree>
    <p:extLst>
      <p:ext uri="{BB962C8B-B14F-4D97-AF65-F5344CB8AC3E}">
        <p14:creationId xmlns:p14="http://schemas.microsoft.com/office/powerpoint/2010/main" val="30360258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Emerging Tobacco Industry Philosophy </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E-cigs a niche product</a:t>
            </a:r>
          </a:p>
          <a:p>
            <a:r>
              <a:rPr lang="en-US" dirty="0" smtClean="0"/>
              <a:t>Need a product that </a:t>
            </a:r>
          </a:p>
          <a:p>
            <a:pPr lvl="1"/>
            <a:r>
              <a:rPr lang="en-US" dirty="0" smtClean="0"/>
              <a:t>Tastes like tobacco</a:t>
            </a:r>
          </a:p>
          <a:p>
            <a:pPr lvl="1"/>
            <a:r>
              <a:rPr lang="en-US" dirty="0" smtClean="0"/>
              <a:t>“Smokes” like tobacco</a:t>
            </a:r>
          </a:p>
          <a:p>
            <a:pPr lvl="1"/>
            <a:r>
              <a:rPr lang="en-US" dirty="0" smtClean="0"/>
              <a:t>Has the throat grab (feels like tobacco)</a:t>
            </a:r>
          </a:p>
          <a:p>
            <a:pPr marL="457200" lvl="1" indent="0">
              <a:buNone/>
            </a:pPr>
            <a:endParaRPr lang="en-US" dirty="0" smtClean="0"/>
          </a:p>
          <a:p>
            <a:pPr marL="0" indent="0" algn="ctr">
              <a:buNone/>
            </a:pPr>
            <a:r>
              <a:rPr lang="en-US" sz="4000" b="1" dirty="0" smtClean="0"/>
              <a:t>But, is also 90% safer than conventional cigarettes</a:t>
            </a:r>
          </a:p>
          <a:p>
            <a:endParaRPr lang="en-US" dirty="0"/>
          </a:p>
        </p:txBody>
      </p:sp>
    </p:spTree>
    <p:extLst>
      <p:ext uri="{BB962C8B-B14F-4D97-AF65-F5344CB8AC3E}">
        <p14:creationId xmlns:p14="http://schemas.microsoft.com/office/powerpoint/2010/main" val="250134191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Reduced Risk Products: Harm Reduction and Regulation</a:t>
            </a:r>
            <a:endParaRPr lang="en-US" dirty="0"/>
          </a:p>
        </p:txBody>
      </p:sp>
      <p:sp>
        <p:nvSpPr>
          <p:cNvPr id="3" name="Content Placeholder 2"/>
          <p:cNvSpPr>
            <a:spLocks noGrp="1"/>
          </p:cNvSpPr>
          <p:nvPr>
            <p:ph idx="1"/>
          </p:nvPr>
        </p:nvSpPr>
        <p:spPr>
          <a:solidFill>
            <a:srgbClr val="FFFF00"/>
          </a:solidFill>
        </p:spPr>
        <p:txBody>
          <a:bodyPr>
            <a:normAutofit lnSpcReduction="10000"/>
          </a:bodyPr>
          <a:lstStyle/>
          <a:p>
            <a:r>
              <a:rPr lang="en-US" dirty="0" smtClean="0"/>
              <a:t>RRPs are a fundamental complement to regulatory efforts to reduce smoking prevalence </a:t>
            </a:r>
          </a:p>
          <a:p>
            <a:r>
              <a:rPr lang="en-US" dirty="0" smtClean="0"/>
              <a:t> Our ambition is to convince all adult smokers that intend to continue smoking to switch to RRPs as soon as possible </a:t>
            </a:r>
          </a:p>
          <a:p>
            <a:r>
              <a:rPr lang="en-US" dirty="0" smtClean="0"/>
              <a:t>The principle of harm reduction through RRPs needs to be embraced and appropriate regulatory frameworks  implemented </a:t>
            </a:r>
            <a:r>
              <a:rPr lang="en-US" sz="2000" dirty="0" smtClean="0"/>
              <a:t>(</a:t>
            </a:r>
            <a:r>
              <a:rPr lang="en-US" sz="2000" dirty="0" err="1" smtClean="0"/>
              <a:t>Catantzopoulos</a:t>
            </a:r>
            <a:r>
              <a:rPr lang="en-US" sz="2000" dirty="0" smtClean="0"/>
              <a:t>, 2016)</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074139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r>
              <a:rPr lang="en-US" sz="4900" b="1" dirty="0" smtClean="0"/>
              <a:t>The IQOS Heating System</a:t>
            </a:r>
            <a:endParaRPr lang="en-US" sz="4900" b="1" dirty="0"/>
          </a:p>
        </p:txBody>
      </p:sp>
      <p:pic>
        <p:nvPicPr>
          <p:cNvPr id="1026" name="Picture 2" descr="The Marlboro HeatStick, pictured inside the iQOS pen holder, is heated to 350 degrees Celsius to create a tobacco-flavoured nicotine vapour. The pen is re-charged inside the battery, pictured behind the HeatStick, by plugging it into the mains using the USB connection and pl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81200"/>
            <a:ext cx="6038850" cy="3829051"/>
          </a:xfrm>
          <a:prstGeom prst="rect">
            <a:avLst/>
          </a:prstGeom>
          <a:solidFill>
            <a:srgbClr val="FFFF00"/>
          </a:solidFill>
        </p:spPr>
      </p:pic>
    </p:spTree>
    <p:extLst>
      <p:ext uri="{BB962C8B-B14F-4D97-AF65-F5344CB8AC3E}">
        <p14:creationId xmlns:p14="http://schemas.microsoft.com/office/powerpoint/2010/main" val="22749621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Marlboro </a:t>
            </a:r>
            <a:r>
              <a:rPr lang="en-US" b="1" dirty="0" err="1" smtClean="0"/>
              <a:t>Heatstick</a:t>
            </a:r>
            <a:r>
              <a:rPr lang="en-US" b="1" dirty="0" smtClean="0"/>
              <a:t/>
            </a:r>
            <a:br>
              <a:rPr lang="en-US" b="1" dirty="0" smtClean="0"/>
            </a:br>
            <a:r>
              <a:rPr lang="en-US" b="1" dirty="0" smtClean="0"/>
              <a:t>Heat not Burn</a:t>
            </a:r>
            <a:endParaRPr lang="en-US" b="1" dirty="0"/>
          </a:p>
        </p:txBody>
      </p:sp>
      <p:pic>
        <p:nvPicPr>
          <p:cNvPr id="2050" name="Picture 2" descr="https://encrypted-tbn1.gstatic.com/images?q=tbn:ANd9GcRwW5_hBfU-s3b0t7n1kXI2fIWKDRkXMl4mUeOjvN-GJ87x4E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362200"/>
            <a:ext cx="4800600" cy="3048000"/>
          </a:xfrm>
          <a:prstGeom prst="rect">
            <a:avLst/>
          </a:prstGeom>
          <a:solidFill>
            <a:srgbClr val="FFFF00"/>
          </a:solidFill>
        </p:spPr>
      </p:pic>
    </p:spTree>
    <p:extLst>
      <p:ext uri="{BB962C8B-B14F-4D97-AF65-F5344CB8AC3E}">
        <p14:creationId xmlns:p14="http://schemas.microsoft.com/office/powerpoint/2010/main" val="16092482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pPr algn="l"/>
            <a:r>
              <a:rPr lang="en-US" dirty="0" smtClean="0"/>
              <a:t>Platform 2</a:t>
            </a:r>
            <a:endParaRPr lang="en-US" dirty="0"/>
          </a:p>
        </p:txBody>
      </p:sp>
      <p:sp>
        <p:nvSpPr>
          <p:cNvPr id="3" name="Content Placeholder 2"/>
          <p:cNvSpPr>
            <a:spLocks noGrp="1"/>
          </p:cNvSpPr>
          <p:nvPr>
            <p:ph idx="1"/>
          </p:nvPr>
        </p:nvSpPr>
        <p:spPr/>
        <p:txBody>
          <a:bodyPr/>
          <a:lstStyle/>
          <a:p>
            <a:r>
              <a:rPr lang="en-US" dirty="0" smtClean="0"/>
              <a:t>Platform 2</a:t>
            </a:r>
            <a:endParaRPr lang="en-US" dirty="0"/>
          </a:p>
        </p:txBody>
      </p:sp>
      <p:pic>
        <p:nvPicPr>
          <p:cNvPr id="4098" name="Picture 2" descr="https://www.pmiscience.com/sites/default/files/platform_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662" y="304800"/>
            <a:ext cx="7277100" cy="671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340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b="1" dirty="0" smtClean="0"/>
              <a:t>Reynolds </a:t>
            </a:r>
            <a:r>
              <a:rPr lang="en-US" b="1" dirty="0" err="1" smtClean="0"/>
              <a:t>Revo</a:t>
            </a:r>
            <a:r>
              <a:rPr lang="en-US" b="1" dirty="0" smtClean="0"/>
              <a:t/>
            </a:r>
            <a:br>
              <a:rPr lang="en-US" b="1" dirty="0" smtClean="0"/>
            </a:br>
            <a:r>
              <a:rPr lang="en-US" b="1" dirty="0" smtClean="0"/>
              <a:t>Heat not Burn</a:t>
            </a:r>
            <a:endParaRPr lang="en-US" b="1" dirty="0"/>
          </a:p>
        </p:txBody>
      </p:sp>
      <p:pic>
        <p:nvPicPr>
          <p:cNvPr id="1026" name="Picture 2" descr="https://encrypted-tbn3.gstatic.com/images?q=tbn:ANd9GcSbtnqSQKjLEfC4Z3pBiALqfQ1Ij62zsgRMTv1Dob0xU2sbBsvrO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3564" y="2286000"/>
            <a:ext cx="291465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25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228600" y="1447800"/>
            <a:ext cx="7467600" cy="3997325"/>
          </a:xfrm>
        </p:spPr>
        <p:txBody>
          <a:bodyPr/>
          <a:lstStyle/>
          <a:p>
            <a:pPr marL="0" indent="0" eaLnBrk="1" hangingPunct="1">
              <a:buFont typeface="Wingdings" pitchFamily="2" charset="2"/>
              <a:buNone/>
            </a:pPr>
            <a:r>
              <a:rPr lang="en-US" sz="2000" dirty="0" smtClean="0">
                <a:solidFill>
                  <a:srgbClr val="FF6600"/>
                </a:solidFill>
                <a:latin typeface="Eras Demi ITC" pitchFamily="34" charset="0"/>
              </a:rPr>
              <a:t>Camel </a:t>
            </a:r>
            <a:r>
              <a:rPr lang="en-US" sz="2000" dirty="0" err="1" smtClean="0">
                <a:solidFill>
                  <a:srgbClr val="FF6600"/>
                </a:solidFill>
                <a:latin typeface="Eras Demi ITC" pitchFamily="34" charset="0"/>
              </a:rPr>
              <a:t>Dissolvables</a:t>
            </a:r>
            <a:r>
              <a:rPr lang="en-US" sz="2000" dirty="0" smtClean="0">
                <a:solidFill>
                  <a:srgbClr val="FF6600"/>
                </a:solidFill>
                <a:latin typeface="Eras Demi ITC" pitchFamily="34" charset="0"/>
              </a:rPr>
              <a:t> deliver between 0.0 to 3.1 milligrams of nicotine, while cigarette smokers typically inhale about 1mg per cigarette. </a:t>
            </a:r>
          </a:p>
          <a:p>
            <a:pPr marL="0" indent="0" eaLnBrk="1" hangingPunct="1">
              <a:buFont typeface="Wingdings" pitchFamily="2" charset="2"/>
              <a:buNone/>
            </a:pPr>
            <a:endParaRPr lang="en-US" sz="2000" dirty="0" smtClean="0">
              <a:solidFill>
                <a:schemeClr val="tx2"/>
              </a:solidFill>
              <a:latin typeface="Broadway" pitchFamily="82" charset="0"/>
            </a:endParaRPr>
          </a:p>
          <a:p>
            <a:pPr marL="0" indent="0" eaLnBrk="1" hangingPunct="1">
              <a:buFont typeface="Wingdings" pitchFamily="2" charset="2"/>
              <a:buNone/>
            </a:pPr>
            <a:endParaRPr lang="en-US" sz="2000" dirty="0" smtClean="0">
              <a:solidFill>
                <a:schemeClr val="tx2"/>
              </a:solidFill>
              <a:latin typeface="Broadway" pitchFamily="82" charset="0"/>
            </a:endParaRPr>
          </a:p>
          <a:p>
            <a:pPr marL="0" indent="0" eaLnBrk="1" hangingPunct="1">
              <a:buFont typeface="Wingdings" pitchFamily="2" charset="2"/>
              <a:buNone/>
            </a:pPr>
            <a:r>
              <a:rPr lang="en-US" sz="2000" dirty="0" smtClean="0">
                <a:solidFill>
                  <a:schemeClr val="tx2"/>
                </a:solidFill>
                <a:latin typeface="Broadway" pitchFamily="82" charset="0"/>
              </a:rPr>
              <a:t>Emerging Products by R.J. Reynolds</a:t>
            </a:r>
          </a:p>
        </p:txBody>
      </p:sp>
      <p:pic>
        <p:nvPicPr>
          <p:cNvPr id="17411" name="Picture 5"/>
          <p:cNvPicPr>
            <a:picLocks noChangeAspect="1" noChangeArrowheads="1"/>
          </p:cNvPicPr>
          <p:nvPr/>
        </p:nvPicPr>
        <p:blipFill>
          <a:blip r:embed="rId3" cstate="print"/>
          <a:srcRect/>
          <a:stretch>
            <a:fillRect/>
          </a:stretch>
        </p:blipFill>
        <p:spPr bwMode="auto">
          <a:xfrm>
            <a:off x="5638800" y="2667000"/>
            <a:ext cx="3276600" cy="1933575"/>
          </a:xfrm>
          <a:prstGeom prst="rect">
            <a:avLst/>
          </a:prstGeom>
          <a:noFill/>
          <a:ln w="9525">
            <a:noFill/>
            <a:miter lim="800000"/>
            <a:headEnd/>
            <a:tailEnd/>
          </a:ln>
        </p:spPr>
      </p:pic>
      <p:sp>
        <p:nvSpPr>
          <p:cNvPr id="17412" name="Text Box 6"/>
          <p:cNvSpPr txBox="1">
            <a:spLocks noChangeArrowheads="1"/>
          </p:cNvSpPr>
          <p:nvPr/>
        </p:nvSpPr>
        <p:spPr bwMode="auto">
          <a:xfrm>
            <a:off x="533400" y="381000"/>
            <a:ext cx="5715000" cy="646331"/>
          </a:xfrm>
          <a:prstGeom prst="rect">
            <a:avLst/>
          </a:prstGeom>
          <a:noFill/>
          <a:ln w="9525">
            <a:noFill/>
            <a:miter lim="800000"/>
            <a:headEnd/>
            <a:tailEnd/>
          </a:ln>
        </p:spPr>
        <p:txBody>
          <a:bodyPr wrap="square">
            <a:spAutoFit/>
          </a:bodyPr>
          <a:lstStyle/>
          <a:p>
            <a:r>
              <a:rPr lang="en-US" sz="3600" dirty="0">
                <a:solidFill>
                  <a:schemeClr val="tx2"/>
                </a:solidFill>
                <a:latin typeface="Times New Roman" pitchFamily="18" charset="0"/>
                <a:cs typeface="Times New Roman" pitchFamily="18" charset="0"/>
              </a:rPr>
              <a:t>Reduced </a:t>
            </a:r>
            <a:r>
              <a:rPr lang="en-US" sz="3600" dirty="0" smtClean="0">
                <a:solidFill>
                  <a:schemeClr val="tx2"/>
                </a:solidFill>
                <a:latin typeface="Times New Roman" pitchFamily="18" charset="0"/>
                <a:cs typeface="Times New Roman" pitchFamily="18" charset="0"/>
              </a:rPr>
              <a:t>Exposure Products</a:t>
            </a:r>
            <a:endParaRPr lang="en-US" sz="3600" dirty="0">
              <a:solidFill>
                <a:schemeClr val="tx2"/>
              </a:solidFill>
              <a:latin typeface="Times New Roman" pitchFamily="18" charset="0"/>
              <a:cs typeface="Times New Roman" pitchFamily="18" charset="0"/>
            </a:endParaRPr>
          </a:p>
        </p:txBody>
      </p:sp>
      <p:sp>
        <p:nvSpPr>
          <p:cNvPr id="17413" name="Rectangle 4"/>
          <p:cNvSpPr>
            <a:spLocks noChangeArrowheads="1"/>
          </p:cNvSpPr>
          <p:nvPr/>
        </p:nvSpPr>
        <p:spPr bwMode="auto">
          <a:xfrm>
            <a:off x="533400" y="4191000"/>
            <a:ext cx="4572000" cy="1172629"/>
          </a:xfrm>
          <a:prstGeom prst="rect">
            <a:avLst/>
          </a:prstGeom>
          <a:noFill/>
          <a:ln w="9525">
            <a:noFill/>
            <a:miter lim="800000"/>
            <a:headEnd/>
            <a:tailEnd/>
          </a:ln>
        </p:spPr>
        <p:txBody>
          <a:bodyPr wrap="square">
            <a:spAutoFit/>
          </a:bodyPr>
          <a:lstStyle/>
          <a:p>
            <a:pPr eaLnBrk="1" hangingPunct="1">
              <a:lnSpc>
                <a:spcPct val="90000"/>
              </a:lnSpc>
            </a:pPr>
            <a:r>
              <a:rPr lang="en-US" dirty="0">
                <a:solidFill>
                  <a:srgbClr val="00B0F0"/>
                </a:solidFill>
                <a:latin typeface="Eras Demi ITC" pitchFamily="34" charset="0"/>
              </a:rPr>
              <a:t>Camel Dissolvable Sticks</a:t>
            </a:r>
            <a:r>
              <a:rPr lang="en-US" dirty="0" smtClean="0">
                <a:solidFill>
                  <a:srgbClr val="00B0F0"/>
                </a:solidFill>
                <a:latin typeface="Eras Demi ITC" pitchFamily="34" charset="0"/>
              </a:rPr>
              <a:t>:</a:t>
            </a:r>
            <a:endParaRPr lang="en-US" dirty="0">
              <a:solidFill>
                <a:srgbClr val="00B0F0"/>
              </a:solidFill>
              <a:latin typeface="Eras Demi ITC" pitchFamily="34" charset="0"/>
            </a:endParaRPr>
          </a:p>
          <a:p>
            <a:pPr eaLnBrk="1" hangingPunct="1">
              <a:lnSpc>
                <a:spcPct val="90000"/>
              </a:lnSpc>
              <a:buFont typeface="Wingdings" pitchFamily="2" charset="2"/>
              <a:buNone/>
            </a:pPr>
            <a:endParaRPr lang="en-US" sz="1200" dirty="0">
              <a:solidFill>
                <a:srgbClr val="00B0F0"/>
              </a:solidFill>
              <a:latin typeface="Eras Demi ITC" pitchFamily="34" charset="0"/>
            </a:endParaRPr>
          </a:p>
          <a:p>
            <a:pPr eaLnBrk="1" hangingPunct="1">
              <a:lnSpc>
                <a:spcPct val="90000"/>
              </a:lnSpc>
            </a:pPr>
            <a:r>
              <a:rPr lang="en-US" dirty="0">
                <a:solidFill>
                  <a:srgbClr val="00B0F0"/>
                </a:solidFill>
                <a:latin typeface="Eras Demi ITC" pitchFamily="34" charset="0"/>
              </a:rPr>
              <a:t>Camel Orbs</a:t>
            </a:r>
            <a:r>
              <a:rPr lang="en-US" dirty="0" smtClean="0">
                <a:solidFill>
                  <a:srgbClr val="00B0F0"/>
                </a:solidFill>
                <a:latin typeface="Eras Demi ITC" pitchFamily="34" charset="0"/>
              </a:rPr>
              <a:t>:</a:t>
            </a:r>
            <a:endParaRPr lang="en-US" dirty="0">
              <a:solidFill>
                <a:srgbClr val="00B0F0"/>
              </a:solidFill>
              <a:latin typeface="Eras Demi ITC" pitchFamily="34" charset="0"/>
            </a:endParaRPr>
          </a:p>
          <a:p>
            <a:pPr eaLnBrk="1" hangingPunct="1">
              <a:lnSpc>
                <a:spcPct val="90000"/>
              </a:lnSpc>
              <a:buFont typeface="Wingdings" pitchFamily="2" charset="2"/>
              <a:buNone/>
            </a:pPr>
            <a:endParaRPr lang="en-US" sz="1200" dirty="0">
              <a:solidFill>
                <a:srgbClr val="00B0F0"/>
              </a:solidFill>
              <a:latin typeface="Eras Demi ITC" pitchFamily="34" charset="0"/>
            </a:endParaRPr>
          </a:p>
          <a:p>
            <a:pPr eaLnBrk="1" hangingPunct="1">
              <a:lnSpc>
                <a:spcPct val="90000"/>
              </a:lnSpc>
            </a:pPr>
            <a:r>
              <a:rPr lang="en-US" dirty="0">
                <a:solidFill>
                  <a:srgbClr val="00B0F0"/>
                </a:solidFill>
                <a:latin typeface="Eras Demi ITC" pitchFamily="34" charset="0"/>
              </a:rPr>
              <a:t>Strips</a:t>
            </a:r>
            <a:r>
              <a:rPr lang="en-US" dirty="0" smtClean="0">
                <a:solidFill>
                  <a:srgbClr val="00B0F0"/>
                </a:solidFill>
                <a:latin typeface="Eras Demi ITC" pitchFamily="34" charset="0"/>
              </a:rPr>
              <a:t>:</a:t>
            </a:r>
            <a:endParaRPr lang="en-US" dirty="0">
              <a:solidFill>
                <a:srgbClr val="00B0F0"/>
              </a:solidFill>
              <a:latin typeface="Eras Demi ITC" pitchFamily="34" charset="0"/>
            </a:endParaRPr>
          </a:p>
        </p:txBody>
      </p:sp>
    </p:spTree>
    <p:extLst>
      <p:ext uri="{BB962C8B-B14F-4D97-AF65-F5344CB8AC3E}">
        <p14:creationId xmlns:p14="http://schemas.microsoft.com/office/powerpoint/2010/main" val="376512728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Heat not Burn</a:t>
            </a:r>
            <a:endParaRPr lang="en-US" b="1" dirty="0"/>
          </a:p>
        </p:txBody>
      </p:sp>
      <p:sp>
        <p:nvSpPr>
          <p:cNvPr id="3" name="Content Placeholder 2"/>
          <p:cNvSpPr>
            <a:spLocks noGrp="1"/>
          </p:cNvSpPr>
          <p:nvPr>
            <p:ph idx="1"/>
          </p:nvPr>
        </p:nvSpPr>
        <p:spPr>
          <a:solidFill>
            <a:srgbClr val="FFFF00"/>
          </a:solidFill>
        </p:spPr>
        <p:txBody>
          <a:bodyPr>
            <a:normAutofit/>
          </a:bodyPr>
          <a:lstStyle/>
          <a:p>
            <a:r>
              <a:rPr lang="en-US" dirty="0" smtClean="0"/>
              <a:t>31 Countries</a:t>
            </a:r>
          </a:p>
          <a:p>
            <a:r>
              <a:rPr lang="en-US" dirty="0" smtClean="0"/>
              <a:t>FDA Application for Reduced Risk Product</a:t>
            </a:r>
          </a:p>
          <a:p>
            <a:r>
              <a:rPr lang="en-US" dirty="0" smtClean="0"/>
              <a:t>No Independent Research*</a:t>
            </a:r>
          </a:p>
          <a:p>
            <a:r>
              <a:rPr lang="en-US" dirty="0" smtClean="0"/>
              <a:t>Investors “bullish”</a:t>
            </a:r>
          </a:p>
          <a:p>
            <a:r>
              <a:rPr lang="en-US" dirty="0" smtClean="0"/>
              <a:t>Coming to a town near your in 2018</a:t>
            </a:r>
          </a:p>
          <a:p>
            <a:r>
              <a:rPr lang="en-US" dirty="0" smtClean="0"/>
              <a:t>Lounges</a:t>
            </a:r>
            <a:endParaRPr lang="en-US" dirty="0"/>
          </a:p>
        </p:txBody>
      </p:sp>
    </p:spTree>
    <p:extLst>
      <p:ext uri="{BB962C8B-B14F-4D97-AF65-F5344CB8AC3E}">
        <p14:creationId xmlns:p14="http://schemas.microsoft.com/office/powerpoint/2010/main" val="31913868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youth e-cigarette use char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667750" cy="5934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0002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Japan Lounge</a:t>
            </a:r>
            <a:endParaRPr lang="en-US" b="1" dirty="0"/>
          </a:p>
        </p:txBody>
      </p:sp>
      <p:sp>
        <p:nvSpPr>
          <p:cNvPr id="3" name="Content Placeholder 2"/>
          <p:cNvSpPr>
            <a:spLocks noGrp="1"/>
          </p:cNvSpPr>
          <p:nvPr>
            <p:ph idx="1"/>
          </p:nvPr>
        </p:nvSpPr>
        <p:spPr/>
        <p:txBody>
          <a:bodyPr/>
          <a:lstStyle/>
          <a:p>
            <a:endParaRPr lang="en-US"/>
          </a:p>
        </p:txBody>
      </p:sp>
      <p:pic>
        <p:nvPicPr>
          <p:cNvPr id="6146" name="Picture 2" descr="Image result for IQOS lou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35834"/>
            <a:ext cx="9820275" cy="414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571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Switzerland Lounge</a:t>
            </a:r>
            <a:endParaRPr lang="en-US" b="1" dirty="0"/>
          </a:p>
        </p:txBody>
      </p:sp>
      <p:sp>
        <p:nvSpPr>
          <p:cNvPr id="3" name="Content Placeholder 2"/>
          <p:cNvSpPr>
            <a:spLocks noGrp="1"/>
          </p:cNvSpPr>
          <p:nvPr>
            <p:ph idx="1"/>
          </p:nvPr>
        </p:nvSpPr>
        <p:spPr>
          <a:solidFill>
            <a:srgbClr val="FFFF00"/>
          </a:solidFill>
        </p:spPr>
        <p:txBody>
          <a:bodyPr/>
          <a:lstStyle/>
          <a:p>
            <a:endParaRPr lang="en-US" dirty="0"/>
          </a:p>
        </p:txBody>
      </p:sp>
      <p:pic>
        <p:nvPicPr>
          <p:cNvPr id="7170" name="Picture 2" descr="Image result for IQOS lounges mosc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752600"/>
            <a:ext cx="4886325" cy="4248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5903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1575" y="276225"/>
            <a:ext cx="6800850" cy="630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17464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4788"/>
            <a:ext cx="9296400" cy="6448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75807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b="1" dirty="0" smtClean="0"/>
              <a:t>Japan 3 Month Study</a:t>
            </a:r>
            <a:endParaRPr lang="en-US" b="1" dirty="0"/>
          </a:p>
        </p:txBody>
      </p:sp>
      <p:sp>
        <p:nvSpPr>
          <p:cNvPr id="3" name="Content Placeholder 2"/>
          <p:cNvSpPr>
            <a:spLocks noGrp="1"/>
          </p:cNvSpPr>
          <p:nvPr>
            <p:ph idx="1"/>
          </p:nvPr>
        </p:nvSpPr>
        <p:spPr>
          <a:solidFill>
            <a:srgbClr val="FFFF00"/>
          </a:solidFill>
        </p:spPr>
        <p:txBody>
          <a:bodyPr/>
          <a:lstStyle/>
          <a:p>
            <a:r>
              <a:rPr lang="en-US" dirty="0" smtClean="0"/>
              <a:t>Adults Smokers Used Products Ad Libitum</a:t>
            </a:r>
          </a:p>
          <a:p>
            <a:pPr lvl="1"/>
            <a:r>
              <a:rPr lang="en-US" dirty="0" smtClean="0"/>
              <a:t>Randomized to Cigarettes or IQOS</a:t>
            </a:r>
          </a:p>
          <a:p>
            <a:pPr lvl="1"/>
            <a:r>
              <a:rPr lang="en-US" dirty="0" smtClean="0"/>
              <a:t>5 days Clinic</a:t>
            </a:r>
          </a:p>
          <a:p>
            <a:pPr lvl="1"/>
            <a:r>
              <a:rPr lang="en-US" dirty="0" smtClean="0"/>
              <a:t>85 days on their own</a:t>
            </a:r>
          </a:p>
          <a:p>
            <a:pPr lvl="1"/>
            <a:r>
              <a:rPr lang="en-US" dirty="0" smtClean="0"/>
              <a:t>N=?</a:t>
            </a:r>
          </a:p>
          <a:p>
            <a:pPr lvl="1"/>
            <a:endParaRPr lang="en-US" dirty="0"/>
          </a:p>
        </p:txBody>
      </p:sp>
    </p:spTree>
    <p:extLst>
      <p:ext uri="{BB962C8B-B14F-4D97-AF65-F5344CB8AC3E}">
        <p14:creationId xmlns:p14="http://schemas.microsoft.com/office/powerpoint/2010/main" val="170666616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795338"/>
            <a:ext cx="885825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2382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928688"/>
            <a:ext cx="88296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91197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a:t>The Triangulum:</a:t>
            </a:r>
            <a:r>
              <a:rPr lang="en-US" dirty="0"/>
              <a:t/>
            </a:r>
            <a:br>
              <a:rPr lang="en-US" dirty="0"/>
            </a:br>
            <a:r>
              <a:rPr lang="en-US" b="1" dirty="0" smtClean="0"/>
              <a:t>Tobacco, Marijuana and E-Cigarettes</a:t>
            </a:r>
            <a:endParaRPr lang="en-US" b="1" dirty="0"/>
          </a:p>
        </p:txBody>
      </p:sp>
      <p:sp>
        <p:nvSpPr>
          <p:cNvPr id="3" name="Content Placeholder 2"/>
          <p:cNvSpPr>
            <a:spLocks noGrp="1"/>
          </p:cNvSpPr>
          <p:nvPr>
            <p:ph idx="1"/>
          </p:nvPr>
        </p:nvSpPr>
        <p:spPr>
          <a:solidFill>
            <a:srgbClr val="FFFF00"/>
          </a:solidFill>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lgn="ctr">
              <a:buNone/>
            </a:pPr>
            <a:r>
              <a:rPr lang="en-US" sz="4000" b="1" dirty="0" smtClean="0"/>
              <a:t>The Future is Now!</a:t>
            </a:r>
            <a:endParaRPr lang="en-US" sz="4000" b="1" dirty="0"/>
          </a:p>
        </p:txBody>
      </p:sp>
      <p:grpSp>
        <p:nvGrpSpPr>
          <p:cNvPr id="5" name="Group 4"/>
          <p:cNvGrpSpPr/>
          <p:nvPr/>
        </p:nvGrpSpPr>
        <p:grpSpPr>
          <a:xfrm>
            <a:off x="1299832" y="1981200"/>
            <a:ext cx="6477000" cy="3251548"/>
            <a:chOff x="1299832" y="1981200"/>
            <a:chExt cx="6477000" cy="3251548"/>
          </a:xfrm>
        </p:grpSpPr>
        <p:pic>
          <p:nvPicPr>
            <p:cNvPr id="6" name="Content Placeholder 5"/>
            <p:cNvPicPr>
              <a:picLocks noChangeAspect="1"/>
            </p:cNvPicPr>
            <p:nvPr/>
          </p:nvPicPr>
          <p:blipFill rotWithShape="1">
            <a:blip r:embed="rId2">
              <a:extLst>
                <a:ext uri="{28A0092B-C50C-407E-A947-70E740481C1C}">
                  <a14:useLocalDpi xmlns:a14="http://schemas.microsoft.com/office/drawing/2010/main" val="0"/>
                </a:ext>
              </a:extLst>
            </a:blip>
            <a:srcRect l="23254" t="21122" r="17700" b="44928"/>
            <a:stretch/>
          </p:blipFill>
          <p:spPr>
            <a:xfrm>
              <a:off x="1299832" y="1981200"/>
              <a:ext cx="6477000" cy="3251548"/>
            </a:xfrm>
            <a:prstGeom prst="rect">
              <a:avLst/>
            </a:prstGeom>
          </p:spPr>
        </p:pic>
        <p:grpSp>
          <p:nvGrpSpPr>
            <p:cNvPr id="7" name="Group 6"/>
            <p:cNvGrpSpPr/>
            <p:nvPr/>
          </p:nvGrpSpPr>
          <p:grpSpPr>
            <a:xfrm>
              <a:off x="2013838" y="2230618"/>
              <a:ext cx="5622983" cy="2516177"/>
              <a:chOff x="2013838" y="2230618"/>
              <a:chExt cx="5622983" cy="2516177"/>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578065">
                <a:off x="6272953" y="4075289"/>
                <a:ext cx="1363868" cy="644890"/>
              </a:xfrm>
              <a:prstGeom prst="rect">
                <a:avLst/>
              </a:prstGeom>
            </p:spPr>
          </p:pic>
          <p:grpSp>
            <p:nvGrpSpPr>
              <p:cNvPr id="9" name="Group 8"/>
              <p:cNvGrpSpPr/>
              <p:nvPr/>
            </p:nvGrpSpPr>
            <p:grpSpPr>
              <a:xfrm>
                <a:off x="2883111" y="2893117"/>
                <a:ext cx="3642406" cy="1506892"/>
                <a:chOff x="2883111" y="2893117"/>
                <a:chExt cx="3642406" cy="1506892"/>
              </a:xfrm>
            </p:grpSpPr>
            <p:cxnSp>
              <p:nvCxnSpPr>
                <p:cNvPr id="12" name="Straight Connector 11"/>
                <p:cNvCxnSpPr/>
                <p:nvPr/>
              </p:nvCxnSpPr>
              <p:spPr>
                <a:xfrm>
                  <a:off x="3225390" y="2893117"/>
                  <a:ext cx="3289891" cy="1466869"/>
                </a:xfrm>
                <a:prstGeom prst="line">
                  <a:avLst/>
                </a:prstGeom>
                <a:ln w="19050">
                  <a:solidFill>
                    <a:schemeClr val="bg1"/>
                  </a:solidFill>
                </a:ln>
                <a:scene3d>
                  <a:camera prst="orthographicFront">
                    <a:rot lat="0" lon="0" rev="3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83111" y="4072947"/>
                  <a:ext cx="3642406" cy="327062"/>
                </a:xfrm>
                <a:prstGeom prst="line">
                  <a:avLst/>
                </a:prstGeom>
                <a:ln w="19050">
                  <a:solidFill>
                    <a:schemeClr val="bg1"/>
                  </a:solidFill>
                </a:ln>
                <a:scene3d>
                  <a:camera prst="orthographicFront">
                    <a:rot lat="0" lon="0" rev="3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883111" y="2904621"/>
                  <a:ext cx="393489" cy="1168326"/>
                </a:xfrm>
                <a:prstGeom prst="line">
                  <a:avLst/>
                </a:prstGeom>
                <a:ln w="19050">
                  <a:solidFill>
                    <a:schemeClr val="bg1"/>
                  </a:solidFill>
                </a:ln>
                <a:scene3d>
                  <a:camera prst="orthographicFront">
                    <a:rot lat="0" lon="0" rev="30000"/>
                  </a:camera>
                  <a:lightRig rig="threePt" dir="t"/>
                </a:scene3d>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56763">
                <a:off x="2477994" y="2230618"/>
                <a:ext cx="1494793" cy="74813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30764">
                <a:off x="2013838" y="3923697"/>
                <a:ext cx="1585076" cy="823098"/>
              </a:xfrm>
              <a:prstGeom prst="rect">
                <a:avLst/>
              </a:prstGeom>
            </p:spPr>
          </p:pic>
        </p:grpSp>
      </p:grpSp>
    </p:spTree>
    <p:extLst>
      <p:ext uri="{BB962C8B-B14F-4D97-AF65-F5344CB8AC3E}">
        <p14:creationId xmlns:p14="http://schemas.microsoft.com/office/powerpoint/2010/main" val="1867532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533400" y="228600"/>
            <a:ext cx="8229600" cy="1143000"/>
          </a:xfrm>
        </p:spPr>
        <p:txBody>
          <a:bodyPr/>
          <a:lstStyle/>
          <a:p>
            <a:pPr eaLnBrk="1" hangingPunct="1"/>
            <a:r>
              <a:rPr lang="en-US" smtClean="0">
                <a:latin typeface="Broadway" pitchFamily="82" charset="0"/>
              </a:rPr>
              <a:t>Camel Snus</a:t>
            </a:r>
          </a:p>
        </p:txBody>
      </p:sp>
      <p:sp>
        <p:nvSpPr>
          <p:cNvPr id="19459" name="Rectangle 7"/>
          <p:cNvSpPr>
            <a:spLocks noGrp="1" noChangeArrowheads="1"/>
          </p:cNvSpPr>
          <p:nvPr>
            <p:ph type="body" idx="4294967295"/>
          </p:nvPr>
        </p:nvSpPr>
        <p:spPr>
          <a:xfrm>
            <a:off x="457200" y="1981200"/>
            <a:ext cx="8229600" cy="2813050"/>
          </a:xfrm>
        </p:spPr>
        <p:txBody>
          <a:bodyPr/>
          <a:lstStyle/>
          <a:p>
            <a:pPr eaLnBrk="1" hangingPunct="1"/>
            <a:r>
              <a:rPr lang="en-US" smtClean="0">
                <a:solidFill>
                  <a:srgbClr val="FF6600"/>
                </a:solidFill>
                <a:latin typeface="Eras Demi ITC" pitchFamily="34" charset="0"/>
              </a:rPr>
              <a:t>Spit-less pouch</a:t>
            </a:r>
          </a:p>
          <a:p>
            <a:pPr eaLnBrk="1" hangingPunct="1"/>
            <a:r>
              <a:rPr lang="en-US" smtClean="0">
                <a:solidFill>
                  <a:srgbClr val="FF6600"/>
                </a:solidFill>
                <a:latin typeface="Eras Demi ITC" pitchFamily="34" charset="0"/>
              </a:rPr>
              <a:t>The juice can be swallowed</a:t>
            </a:r>
          </a:p>
        </p:txBody>
      </p:sp>
      <p:pic>
        <p:nvPicPr>
          <p:cNvPr id="19460" name="Picture 2" descr="camel snus (2)"/>
          <p:cNvPicPr>
            <a:picLocks noChangeAspect="1" noChangeArrowheads="1"/>
          </p:cNvPicPr>
          <p:nvPr/>
        </p:nvPicPr>
        <p:blipFill>
          <a:blip r:embed="rId3" cstate="print"/>
          <a:srcRect/>
          <a:stretch>
            <a:fillRect/>
          </a:stretch>
        </p:blipFill>
        <p:spPr bwMode="auto">
          <a:xfrm>
            <a:off x="381000" y="3200400"/>
            <a:ext cx="3733800" cy="2524125"/>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rot="1790247">
            <a:off x="4560888" y="3759200"/>
            <a:ext cx="3657600" cy="1847850"/>
          </a:xfrm>
          <a:prstGeom prst="rect">
            <a:avLst/>
          </a:prstGeom>
          <a:noFill/>
          <a:ln w="9525">
            <a:noFill/>
            <a:miter lim="800000"/>
            <a:headEnd/>
            <a:tailEnd/>
          </a:ln>
        </p:spPr>
      </p:pic>
    </p:spTree>
    <p:extLst>
      <p:ext uri="{BB962C8B-B14F-4D97-AF65-F5344CB8AC3E}">
        <p14:creationId xmlns:p14="http://schemas.microsoft.com/office/powerpoint/2010/main" val="242269184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fontScale="90000"/>
          </a:bodyPr>
          <a:lstStyle/>
          <a:p>
            <a:r>
              <a:rPr lang="en-US" b="1" dirty="0"/>
              <a:t>T</a:t>
            </a:r>
            <a:r>
              <a:rPr lang="en-US" b="1" dirty="0" smtClean="0"/>
              <a:t>he 21</a:t>
            </a:r>
            <a:r>
              <a:rPr lang="en-US" b="1" baseline="30000" dirty="0" smtClean="0"/>
              <a:t>st</a:t>
            </a:r>
            <a:r>
              <a:rPr lang="en-US" b="1" dirty="0" smtClean="0"/>
              <a:t> </a:t>
            </a:r>
            <a:r>
              <a:rPr lang="en-US" b="1" dirty="0" smtClean="0"/>
              <a:t>Century: A New </a:t>
            </a:r>
            <a:br>
              <a:rPr lang="en-US" b="1" dirty="0" smtClean="0"/>
            </a:br>
            <a:r>
              <a:rPr lang="en-US" b="1" dirty="0" smtClean="0"/>
              <a:t>“</a:t>
            </a:r>
            <a:r>
              <a:rPr lang="en-US" b="1" dirty="0" smtClean="0"/>
              <a:t>S</a:t>
            </a:r>
            <a:r>
              <a:rPr lang="en-US" b="1" dirty="0" smtClean="0"/>
              <a:t>moking</a:t>
            </a:r>
            <a:r>
              <a:rPr lang="en-US" b="1" dirty="0" smtClean="0"/>
              <a:t>” Landscape</a:t>
            </a:r>
            <a:endParaRPr lang="en-US" b="1" dirty="0"/>
          </a:p>
        </p:txBody>
      </p:sp>
      <p:sp>
        <p:nvSpPr>
          <p:cNvPr id="3" name="Content Placeholder 2"/>
          <p:cNvSpPr>
            <a:spLocks noGrp="1"/>
          </p:cNvSpPr>
          <p:nvPr>
            <p:ph idx="1"/>
          </p:nvPr>
        </p:nvSpPr>
        <p:spPr>
          <a:xfrm>
            <a:off x="457200" y="1676400"/>
            <a:ext cx="8229600" cy="4525963"/>
          </a:xfrm>
          <a:solidFill>
            <a:srgbClr val="FFFF00"/>
          </a:solidFill>
        </p:spPr>
        <p:txBody>
          <a:bodyPr>
            <a:normAutofit fontScale="85000" lnSpcReduction="20000"/>
          </a:bodyPr>
          <a:lstStyle/>
          <a:p>
            <a:pPr algn="ctr"/>
            <a:r>
              <a:rPr lang="en-US" dirty="0" smtClean="0"/>
              <a:t>Combustible Tobacco Products</a:t>
            </a:r>
          </a:p>
          <a:p>
            <a:pPr algn="ctr"/>
            <a:r>
              <a:rPr lang="en-US" dirty="0" smtClean="0"/>
              <a:t>E-Cigs; Aerosolized </a:t>
            </a:r>
            <a:r>
              <a:rPr lang="en-US" dirty="0" smtClean="0"/>
              <a:t>Nicotine</a:t>
            </a:r>
          </a:p>
          <a:p>
            <a:pPr algn="ctr"/>
            <a:r>
              <a:rPr lang="en-US" dirty="0" smtClean="0"/>
              <a:t>Heat Not Burn</a:t>
            </a:r>
          </a:p>
          <a:p>
            <a:pPr algn="ctr"/>
            <a:r>
              <a:rPr lang="en-US" dirty="0" smtClean="0"/>
              <a:t>Dabbing; Dripping</a:t>
            </a:r>
          </a:p>
          <a:p>
            <a:pPr algn="ctr"/>
            <a:r>
              <a:rPr lang="en-US" dirty="0" smtClean="0"/>
              <a:t>Hookah</a:t>
            </a:r>
          </a:p>
          <a:p>
            <a:pPr algn="ctr"/>
            <a:r>
              <a:rPr lang="en-US" dirty="0" smtClean="0"/>
              <a:t>Dual and Poly Use</a:t>
            </a:r>
            <a:endParaRPr lang="en-US" dirty="0" smtClean="0"/>
          </a:p>
          <a:p>
            <a:pPr algn="ctr"/>
            <a:r>
              <a:rPr lang="en-US" dirty="0" smtClean="0"/>
              <a:t>Gums, </a:t>
            </a:r>
            <a:r>
              <a:rPr lang="en-US" dirty="0" smtClean="0"/>
              <a:t>Strips, </a:t>
            </a:r>
            <a:r>
              <a:rPr lang="en-US" dirty="0" smtClean="0"/>
              <a:t>Orbs</a:t>
            </a:r>
            <a:r>
              <a:rPr lang="en-US" dirty="0" smtClean="0"/>
              <a:t>, Patches</a:t>
            </a:r>
            <a:r>
              <a:rPr lang="en-US" dirty="0" smtClean="0"/>
              <a:t>, et al.</a:t>
            </a:r>
          </a:p>
          <a:p>
            <a:pPr algn="ctr"/>
            <a:r>
              <a:rPr lang="en-US" dirty="0" smtClean="0"/>
              <a:t>Did I mention Marijuana?</a:t>
            </a:r>
          </a:p>
          <a:p>
            <a:pPr marL="0" indent="0">
              <a:buNone/>
            </a:pPr>
            <a:endParaRPr lang="en-US" dirty="0" smtClean="0"/>
          </a:p>
          <a:p>
            <a:pPr marL="0" indent="0">
              <a:buNone/>
            </a:pPr>
            <a:r>
              <a:rPr lang="en-US" dirty="0"/>
              <a:t>	</a:t>
            </a:r>
            <a:r>
              <a:rPr lang="en-US" b="1" i="1" dirty="0" smtClean="0"/>
              <a:t>We are only 17 years into the Century!</a:t>
            </a:r>
            <a:endParaRPr lang="en-US" b="1" i="1" dirty="0"/>
          </a:p>
        </p:txBody>
      </p:sp>
    </p:spTree>
    <p:extLst>
      <p:ext uri="{BB962C8B-B14F-4D97-AF65-F5344CB8AC3E}">
        <p14:creationId xmlns:p14="http://schemas.microsoft.com/office/powerpoint/2010/main" val="22339048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04800"/>
            <a:ext cx="8229600" cy="1143000"/>
          </a:xfrm>
          <a:solidFill>
            <a:srgbClr val="92D050"/>
          </a:solidFill>
        </p:spPr>
        <p:txBody>
          <a:bodyPr/>
          <a:lstStyle/>
          <a:p>
            <a:pPr eaLnBrk="1" hangingPunct="1"/>
            <a:r>
              <a:rPr lang="en-US" b="1" dirty="0" smtClean="0"/>
              <a:t>Thank You!</a:t>
            </a:r>
          </a:p>
        </p:txBody>
      </p:sp>
      <p:sp>
        <p:nvSpPr>
          <p:cNvPr id="34819" name="Rectangle 3"/>
          <p:cNvSpPr>
            <a:spLocks noGrp="1" noChangeArrowheads="1"/>
          </p:cNvSpPr>
          <p:nvPr>
            <p:ph type="body" idx="1"/>
          </p:nvPr>
        </p:nvSpPr>
        <p:spPr>
          <a:solidFill>
            <a:srgbClr val="FFFF00"/>
          </a:solidFill>
        </p:spPr>
        <p:txBody>
          <a:bodyPr>
            <a:normAutofit lnSpcReduction="10000"/>
          </a:bodyPr>
          <a:lstStyle/>
          <a:p>
            <a:pPr algn="ctr" eaLnBrk="1" hangingPunct="1">
              <a:buNone/>
            </a:pPr>
            <a:r>
              <a:rPr lang="en-US" sz="4400" b="1" dirty="0" smtClean="0"/>
              <a:t>TRDRP</a:t>
            </a:r>
          </a:p>
          <a:p>
            <a:pPr algn="ctr" eaLnBrk="1" hangingPunct="1">
              <a:buNone/>
            </a:pPr>
            <a:r>
              <a:rPr lang="en-US" b="1" dirty="0" smtClean="0"/>
              <a:t>Research for a Healthier California</a:t>
            </a:r>
          </a:p>
          <a:p>
            <a:pPr algn="ctr" eaLnBrk="1" hangingPunct="1">
              <a:buNone/>
            </a:pPr>
            <a:r>
              <a:rPr lang="en-US" dirty="0" smtClean="0">
                <a:hlinkClick r:id="rId3"/>
              </a:rPr>
              <a:t>www.trdrp.org</a:t>
            </a:r>
            <a:endParaRPr lang="en-US" dirty="0" smtClean="0"/>
          </a:p>
          <a:p>
            <a:pPr algn="ctr" eaLnBrk="1" hangingPunct="1">
              <a:buNone/>
            </a:pPr>
            <a:r>
              <a:rPr lang="en-US" dirty="0" smtClean="0">
                <a:hlinkClick r:id="rId4"/>
              </a:rPr>
              <a:t>phillip.gardiner@ucop.edu</a:t>
            </a:r>
            <a:endParaRPr lang="en-US" dirty="0" smtClean="0"/>
          </a:p>
          <a:p>
            <a:pPr algn="ctr" eaLnBrk="1" hangingPunct="1">
              <a:buNone/>
            </a:pPr>
            <a:r>
              <a:rPr lang="en-US" dirty="0" smtClean="0"/>
              <a:t>Grant Funding</a:t>
            </a:r>
          </a:p>
          <a:p>
            <a:pPr algn="ctr" eaLnBrk="1" hangingPunct="1">
              <a:buNone/>
            </a:pPr>
            <a:r>
              <a:rPr lang="en-US" dirty="0" smtClean="0"/>
              <a:t>Cutting Edge Research</a:t>
            </a:r>
          </a:p>
          <a:p>
            <a:pPr algn="ctr" eaLnBrk="1" hangingPunct="1">
              <a:buNone/>
            </a:pPr>
            <a:r>
              <a:rPr lang="en-US" dirty="0" smtClean="0"/>
              <a:t>Scientific Conferences</a:t>
            </a:r>
          </a:p>
          <a:p>
            <a:pPr algn="ctr" eaLnBrk="1" hangingPunct="1">
              <a:buNone/>
            </a:pPr>
            <a:r>
              <a:rPr lang="en-US" dirty="0" smtClean="0"/>
              <a:t>Dissemination of Research Findings</a:t>
            </a:r>
          </a:p>
        </p:txBody>
      </p:sp>
    </p:spTree>
    <p:extLst>
      <p:ext uri="{BB962C8B-B14F-4D97-AF65-F5344CB8AC3E}">
        <p14:creationId xmlns:p14="http://schemas.microsoft.com/office/powerpoint/2010/main" val="29217842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4075</TotalTime>
  <Words>2875</Words>
  <Application>Microsoft Office PowerPoint</Application>
  <PresentationFormat>On-screen Show (4:3)</PresentationFormat>
  <Paragraphs>561</Paragraphs>
  <Slides>91</Slides>
  <Notes>5</Notes>
  <HiddenSlides>0</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Office Theme</vt:lpstr>
      <vt:lpstr>The Triangulum: The Future is Now!</vt:lpstr>
      <vt:lpstr>The Triangulum: Tobacco, Marijuana and E-Cigarettes</vt:lpstr>
      <vt:lpstr>The New Frontier</vt:lpstr>
      <vt:lpstr>The Evolving “Smoking” Landscape </vt:lpstr>
      <vt:lpstr>Co-Mingling; Dual and Poly Use </vt:lpstr>
      <vt:lpstr>Blunts:  Hollowed-out Cigars Filled with Marijuana</vt:lpstr>
      <vt:lpstr>Spliffs</vt:lpstr>
      <vt:lpstr>PowerPoint Presentation</vt:lpstr>
      <vt:lpstr>Camel Snus</vt:lpstr>
      <vt:lpstr>Sherine El-Toukhy &amp; Kelvin Choi, N=3,202; 9-17year; 2012 NYTS </vt:lpstr>
      <vt:lpstr>Youth Smoking Prevalence's</vt:lpstr>
      <vt:lpstr>The Downside of Dual Use</vt:lpstr>
      <vt:lpstr> Racial &amp; Ethnic Difference (http://ntr.oxfordjournals.org/content/early/2016/01/12/ntr.ntw008.full.pdf+html) </vt:lpstr>
      <vt:lpstr>Electronic Cigarettes</vt:lpstr>
      <vt:lpstr>Diversity of E-Cigarette Products</vt:lpstr>
      <vt:lpstr>E-Cigars</vt:lpstr>
      <vt:lpstr>PowerPoint Presentation</vt:lpstr>
      <vt:lpstr>Association of Electronic Cigarette Use With Initiation of Combustible Tobacco Product Smoking in Early Adolescence</vt:lpstr>
      <vt:lpstr> Youth Using E-Cigarettes More than Regular Cigarettes </vt:lpstr>
      <vt:lpstr>E-Cig Use Going Down and Changing</vt:lpstr>
      <vt:lpstr>Tobacco Use* Among High School Students in 20165 (MMWR, 2017)</vt:lpstr>
      <vt:lpstr>Tobacco Use* Among Middle School Students in 20165 (MMWR, 2017)</vt:lpstr>
      <vt:lpstr>JUUL</vt:lpstr>
      <vt:lpstr>The “I Phone” of E-Cigarettes</vt:lpstr>
      <vt:lpstr>  New Bluetooth E-Cigarette Lets You Vape AND Receive Calls, Listen to Music </vt:lpstr>
      <vt:lpstr>Smokin Hoodies!!</vt:lpstr>
      <vt:lpstr>Cloud Contests</vt:lpstr>
      <vt:lpstr>E-Cigarette Liquid:  The “Juice”</vt:lpstr>
      <vt:lpstr>E-Cigarette Liquid:  The “Juice”</vt:lpstr>
      <vt:lpstr>Nicotine Is Not Benign </vt:lpstr>
      <vt:lpstr>E-Cigarette Liquid: The “Juice”</vt:lpstr>
      <vt:lpstr>E-Cigarette Liquid: The “Juice”</vt:lpstr>
      <vt:lpstr>E-Cigarette Liquid: The “Juice”</vt:lpstr>
      <vt:lpstr>The Aerosol:  Its Not Just Water Vapor</vt:lpstr>
      <vt:lpstr>The Aerosol:  Its Not Just Water Vapor</vt:lpstr>
      <vt:lpstr>E-Cigarette Emit Metals used in Their Manufacturing</vt:lpstr>
      <vt:lpstr>Flavorings GRAS?  Not For Inhalation</vt:lpstr>
      <vt:lpstr>Study Finds Aldehyde Levels Not Safe</vt:lpstr>
      <vt:lpstr>Evaluation of Electronic Cigarette Liquids and Aerosol for the Presence of Selected Inhalation Toxins</vt:lpstr>
      <vt:lpstr>  Flavoring Chemicals in E-Cigarettes: Diacetyl, 2,3-Pentanedione, and Acetoin in a Sample of 51 Products, Including Fruit-, Candy-, and Cocktail-Flavored E-Cigarettes </vt:lpstr>
      <vt:lpstr>Diacetyl:  Popcorn Lung</vt:lpstr>
      <vt:lpstr>E-Cigarettes:  The Second Generation</vt:lpstr>
      <vt:lpstr>As Battery Voltage Increase, Toxins Increase</vt:lpstr>
      <vt:lpstr>Platelet Activation:  Same as Regular Cigarettes</vt:lpstr>
      <vt:lpstr>“Dripping”</vt:lpstr>
      <vt:lpstr>“Dripping”</vt:lpstr>
      <vt:lpstr>“Dripping”</vt:lpstr>
      <vt:lpstr>Dripping and Formaldehyde Formation</vt:lpstr>
      <vt:lpstr>Secondhand Vaping and Nicotine</vt:lpstr>
      <vt:lpstr>E-Cigarettes Source of Thirdhand Smoke Exposure</vt:lpstr>
      <vt:lpstr>Vaping:   The Take Home Message</vt:lpstr>
      <vt:lpstr>The Aerosol This Time?  Precaution Advised</vt:lpstr>
      <vt:lpstr>Marijuana</vt:lpstr>
      <vt:lpstr>Prevalence of exclusive cigarette or cigar use, exclusive marijuana use, and any cigarette, cigar, or marijuana use  (MMWR, 2015) (High School)</vt:lpstr>
      <vt:lpstr>High School Students’ Use of Electronic Cigarettes to Vaporize Cannabis</vt:lpstr>
      <vt:lpstr>PowerPoint Presentation</vt:lpstr>
      <vt:lpstr>PowerPoint Presentation</vt:lpstr>
      <vt:lpstr>PowerPoint Presentation</vt:lpstr>
      <vt:lpstr>PowerPoint Presentation</vt:lpstr>
      <vt:lpstr>Volcano</vt:lpstr>
      <vt:lpstr>PowerPoint Presentation</vt:lpstr>
      <vt:lpstr>Dabbing</vt:lpstr>
      <vt:lpstr>Dabbing</vt:lpstr>
      <vt:lpstr>THC Concentrate (BHO)</vt:lpstr>
      <vt:lpstr>3 in 1:  Herb, Liquid or  Wax</vt:lpstr>
      <vt:lpstr>Smokeless Tobacco Use</vt:lpstr>
      <vt:lpstr>Hookah</vt:lpstr>
      <vt:lpstr>Hookah Use on the Rise Among Youth</vt:lpstr>
      <vt:lpstr> Hookahs </vt:lpstr>
      <vt:lpstr>E-Pens; E-Hookah Pens</vt:lpstr>
      <vt:lpstr>Schematic Showing The Major Components of a Hookah</vt:lpstr>
      <vt:lpstr>In Comparison</vt:lpstr>
      <vt:lpstr>E-Cigarettes are Sooo Last Year!</vt:lpstr>
      <vt:lpstr>Emerging Tobacco Industry Philosophy </vt:lpstr>
      <vt:lpstr>Reduced Risk Products: Harm Reduction and Regulation</vt:lpstr>
      <vt:lpstr>The IQOS Heating System</vt:lpstr>
      <vt:lpstr>Marlboro Heatstick Heat not Burn</vt:lpstr>
      <vt:lpstr>Platform 2</vt:lpstr>
      <vt:lpstr>Reynolds Revo Heat not Burn</vt:lpstr>
      <vt:lpstr>Heat not Burn</vt:lpstr>
      <vt:lpstr>PowerPoint Presentation</vt:lpstr>
      <vt:lpstr>Japan Lounge</vt:lpstr>
      <vt:lpstr>Switzerland Lounge</vt:lpstr>
      <vt:lpstr>PowerPoint Presentation</vt:lpstr>
      <vt:lpstr>PowerPoint Presentation</vt:lpstr>
      <vt:lpstr>Japan 3 Month Study</vt:lpstr>
      <vt:lpstr>PowerPoint Presentation</vt:lpstr>
      <vt:lpstr>PowerPoint Presentation</vt:lpstr>
      <vt:lpstr>The Triangulum: Tobacco, Marijuana and E-Cigarettes</vt:lpstr>
      <vt:lpstr>The 21st Century: A New  “Smoking” Landscape</vt:lpstr>
      <vt:lpstr>Thank You!</vt:lpstr>
    </vt:vector>
  </TitlesOfParts>
  <Company>University of California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Triangulum</dc:title>
  <dc:creator>Windows User</dc:creator>
  <cp:lastModifiedBy>Windows User</cp:lastModifiedBy>
  <cp:revision>160</cp:revision>
  <cp:lastPrinted>2016-03-10T18:17:13Z</cp:lastPrinted>
  <dcterms:created xsi:type="dcterms:W3CDTF">2016-03-03T16:02:46Z</dcterms:created>
  <dcterms:modified xsi:type="dcterms:W3CDTF">2017-11-07T17:04:38Z</dcterms:modified>
</cp:coreProperties>
</file>