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22"/>
  </p:notesMasterIdLst>
  <p:sldIdLst>
    <p:sldId id="256" r:id="rId3"/>
    <p:sldId id="261" r:id="rId4"/>
    <p:sldId id="262" r:id="rId5"/>
    <p:sldId id="263" r:id="rId6"/>
    <p:sldId id="264" r:id="rId7"/>
    <p:sldId id="265" r:id="rId8"/>
    <p:sldId id="266" r:id="rId9"/>
    <p:sldId id="267" r:id="rId10"/>
    <p:sldId id="268" r:id="rId11"/>
    <p:sldId id="269" r:id="rId12"/>
    <p:sldId id="270" r:id="rId13"/>
    <p:sldId id="279" r:id="rId14"/>
    <p:sldId id="271" r:id="rId15"/>
    <p:sldId id="272" r:id="rId16"/>
    <p:sldId id="273" r:id="rId17"/>
    <p:sldId id="274" r:id="rId18"/>
    <p:sldId id="275" r:id="rId19"/>
    <p:sldId id="276" r:id="rId20"/>
    <p:sldId id="277"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18" autoAdjust="0"/>
  </p:normalViewPr>
  <p:slideViewPr>
    <p:cSldViewPr>
      <p:cViewPr varScale="1">
        <p:scale>
          <a:sx n="46" d="100"/>
          <a:sy n="46" d="100"/>
        </p:scale>
        <p:origin x="-1116" y="-102"/>
      </p:cViewPr>
      <p:guideLst>
        <p:guide orient="horz" pos="2160"/>
        <p:guide pos="2880"/>
      </p:guideLst>
    </p:cSldViewPr>
  </p:slideViewPr>
  <p:notesTextViewPr>
    <p:cViewPr>
      <p:scale>
        <a:sx n="100" d="100"/>
        <a:sy n="100" d="100"/>
      </p:scale>
      <p:origin x="0" y="378"/>
    </p:cViewPr>
  </p:notesTextViewPr>
  <p:notesViewPr>
    <p:cSldViewPr>
      <p:cViewPr varScale="1">
        <p:scale>
          <a:sx n="46" d="100"/>
          <a:sy n="46" d="100"/>
        </p:scale>
        <p:origin x="-1926"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560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99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AF2F1F6-01D9-495C-8FFA-1CA588D6B9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sz="2000" smtClean="0"/>
              <a:t>This month’s safety meeting topic will be on earthquake safety and the precautions that should be taken at work and at home.  UCOP will be participating in the Great California Shakeout, so further information about that event will be specified in the following presentation as well.   </a:t>
            </a:r>
          </a:p>
        </p:txBody>
      </p:sp>
      <p:sp>
        <p:nvSpPr>
          <p:cNvPr id="26628" name="Slide Number Placeholder 3"/>
          <p:cNvSpPr>
            <a:spLocks noGrp="1"/>
          </p:cNvSpPr>
          <p:nvPr>
            <p:ph type="sldNum" sz="quarter" idx="5"/>
          </p:nvPr>
        </p:nvSpPr>
        <p:spPr>
          <a:noFill/>
        </p:spPr>
        <p:txBody>
          <a:bodyPr/>
          <a:lstStyle/>
          <a:p>
            <a:fld id="{2AE09F71-24DE-445D-BC85-CD3AF58C588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xfrm>
            <a:off x="0" y="8831263"/>
            <a:ext cx="4129088" cy="463550"/>
          </a:xfrm>
          <a:noFill/>
        </p:spPr>
        <p:txBody>
          <a:bodyPr/>
          <a:lstStyle/>
          <a:p>
            <a:r>
              <a:rPr lang="en-US" smtClean="0"/>
              <a:t>Earthquake Safety – The Great California ShakeOut</a:t>
            </a:r>
          </a:p>
          <a:p>
            <a:r>
              <a:rPr lang="en-US" smtClean="0"/>
              <a:t>September 2010 UCOP Safety Meeting</a:t>
            </a:r>
          </a:p>
        </p:txBody>
      </p:sp>
      <p:sp>
        <p:nvSpPr>
          <p:cNvPr id="35843" name="Rectangle 7"/>
          <p:cNvSpPr>
            <a:spLocks noGrp="1" noChangeArrowheads="1"/>
          </p:cNvSpPr>
          <p:nvPr>
            <p:ph type="sldNum" sz="quarter" idx="5"/>
          </p:nvPr>
        </p:nvSpPr>
        <p:spPr>
          <a:noFill/>
        </p:spPr>
        <p:txBody>
          <a:bodyPr/>
          <a:lstStyle/>
          <a:p>
            <a:fld id="{E39AAD70-90FA-49A0-94C7-376DCD66D5B8}" type="slidenum">
              <a:rPr lang="en-US" smtClean="0"/>
              <a:pPr/>
              <a:t>10</a:t>
            </a:fld>
            <a:endParaRPr lang="en-US" smtClean="0"/>
          </a:p>
        </p:txBody>
      </p:sp>
      <p:sp>
        <p:nvSpPr>
          <p:cNvPr id="35844" name="Rectangle 2"/>
          <p:cNvSpPr>
            <a:spLocks noRo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r>
              <a:rPr lang="en-US" sz="1800" smtClean="0"/>
              <a:t>To facilitate preparation for the Great California Shakeout, UCOP will distribute literature and posters to all UCOP locations to publicize the Great California ShakeOut earthquake drill along with earthquake preparedness information.</a:t>
            </a:r>
          </a:p>
          <a:p>
            <a:pPr eaLnBrk="1" hangingPunct="1"/>
            <a:endParaRPr lang="en-US" smtClean="0"/>
          </a:p>
          <a:p>
            <a:pPr eaLnBrk="1" hangingPunct="1"/>
            <a:r>
              <a:rPr lang="en-US" sz="1800" smtClean="0"/>
              <a:t>In the lobby of 1111 Franklin Street an earthquake preparedness booth will be set up from October 19 to 21, 2010. Information and literature on earthquake preparedness and the Great California ShakeOut will be available at the booth.  At other UCOP locations earthquake preparedness informational materials will be available at an informational table or will be sent directly to employees via e-mail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xfrm>
            <a:off x="0" y="8831263"/>
            <a:ext cx="4362450" cy="463550"/>
          </a:xfrm>
          <a:noFill/>
        </p:spPr>
        <p:txBody>
          <a:bodyPr/>
          <a:lstStyle/>
          <a:p>
            <a:r>
              <a:rPr lang="en-US" smtClean="0"/>
              <a:t>Earthquake Safety – The Great California ShakeOut</a:t>
            </a:r>
          </a:p>
          <a:p>
            <a:r>
              <a:rPr lang="en-US" smtClean="0"/>
              <a:t>September 2010 UCOP Safety Meeting</a:t>
            </a:r>
          </a:p>
        </p:txBody>
      </p:sp>
      <p:sp>
        <p:nvSpPr>
          <p:cNvPr id="36867" name="Rectangle 7"/>
          <p:cNvSpPr>
            <a:spLocks noGrp="1" noChangeArrowheads="1"/>
          </p:cNvSpPr>
          <p:nvPr>
            <p:ph type="sldNum" sz="quarter" idx="5"/>
          </p:nvPr>
        </p:nvSpPr>
        <p:spPr>
          <a:noFill/>
        </p:spPr>
        <p:txBody>
          <a:bodyPr/>
          <a:lstStyle/>
          <a:p>
            <a:fld id="{4F148DE9-3316-4C1A-B74B-C817CCCB38DC}" type="slidenum">
              <a:rPr lang="en-US" smtClean="0"/>
              <a:pPr/>
              <a:t>11</a:t>
            </a:fld>
            <a:endParaRPr lang="en-US" smtClean="0"/>
          </a:p>
        </p:txBody>
      </p:sp>
      <p:sp>
        <p:nvSpPr>
          <p:cNvPr id="36868" name="Rectangle 2"/>
          <p:cNvSpPr>
            <a:spLocks noRo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lnSpc>
                <a:spcPct val="90000"/>
              </a:lnSpc>
            </a:pPr>
            <a:r>
              <a:rPr lang="en-US" sz="1600" b="1" smtClean="0"/>
              <a:t>Inspect Your Work Area – “Secure Your Space”:</a:t>
            </a:r>
            <a:r>
              <a:rPr lang="en-US" sz="1600" smtClean="0"/>
              <a:t>  Everyone should inspect their work area to  “Secure Your Space” to minimize potential injuries and blocking your egress in the event of an earthquake.  Overhead items which can fall on you should be removed or secured with earthquake putty.  See your Department Safety Officer if you need earthquake putty.  Overhead cabinets and shelves should be closed and locked.  Move heavy and breakable items to lower shelves or locked cabinets.  Pictures should be hung on locked hooks so they will not fall off.  Make sure a clear exit pathway is maintained in your work area to allow you to immediately exit in the event of an emergency.  All bookshelves or cabinets which are greater than 6 feet in height should be braced to prevent it from falling over.  If you have a cabinet or bookcase which needs bracing, have your Department submit an i-Request to get the bracing done.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xfrm>
            <a:off x="0" y="8831263"/>
            <a:ext cx="4362450" cy="463550"/>
          </a:xfrm>
          <a:noFill/>
        </p:spPr>
        <p:txBody>
          <a:bodyPr/>
          <a:lstStyle/>
          <a:p>
            <a:r>
              <a:rPr lang="en-US" smtClean="0"/>
              <a:t>Earthquake Safety – The Great California ShakeOut</a:t>
            </a:r>
          </a:p>
          <a:p>
            <a:r>
              <a:rPr lang="en-US" smtClean="0"/>
              <a:t>September 2010 UCOP Safety Meeting</a:t>
            </a:r>
          </a:p>
        </p:txBody>
      </p:sp>
      <p:sp>
        <p:nvSpPr>
          <p:cNvPr id="37891" name="Rectangle 7"/>
          <p:cNvSpPr>
            <a:spLocks noGrp="1" noChangeArrowheads="1"/>
          </p:cNvSpPr>
          <p:nvPr>
            <p:ph type="sldNum" sz="quarter" idx="5"/>
          </p:nvPr>
        </p:nvSpPr>
        <p:spPr>
          <a:noFill/>
        </p:spPr>
        <p:txBody>
          <a:bodyPr/>
          <a:lstStyle/>
          <a:p>
            <a:fld id="{1A42511A-B2C4-420B-8963-46D3C01A4C06}" type="slidenum">
              <a:rPr lang="en-US" smtClean="0"/>
              <a:pPr/>
              <a:t>12</a:t>
            </a:fld>
            <a:endParaRPr lang="en-US" smtClean="0"/>
          </a:p>
        </p:txBody>
      </p:sp>
      <p:sp>
        <p:nvSpPr>
          <p:cNvPr id="37892" name="Rectangle 2"/>
          <p:cNvSpPr>
            <a:spLocks noRo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lnSpc>
                <a:spcPct val="90000"/>
              </a:lnSpc>
            </a:pPr>
            <a:r>
              <a:rPr lang="en-US" sz="1400" smtClean="0"/>
              <a:t>Besides securing your work space, UCOP employees should also have personal emergency preparedness items and develop a family contingency plan.  If there is a major earthquake, each employee should have comfortable walking shoes available.  Athletic-type or low/flat heel shoes should be kept in your work area to wear in the event of an emergency.  An emergency self-charging flashlight should be kept in your desk to use in the event of a power failure.   UCOP employees should also have up to 3 days of essential personal items such as prescription medications, and a limited amount of food and water, such as energy bars and bottles of water.</a:t>
            </a:r>
          </a:p>
          <a:p>
            <a:pPr eaLnBrk="1" hangingPunct="1">
              <a:lnSpc>
                <a:spcPct val="90000"/>
              </a:lnSpc>
            </a:pPr>
            <a:endParaRPr lang="en-US" sz="1000" smtClean="0"/>
          </a:p>
          <a:p>
            <a:pPr eaLnBrk="1" hangingPunct="1">
              <a:lnSpc>
                <a:spcPct val="90000"/>
              </a:lnSpc>
            </a:pPr>
            <a:r>
              <a:rPr lang="en-US" sz="1400" smtClean="0"/>
              <a:t>Each UCOP employee should develop a plan on how to get home following a major earthquake, including what if public transportation was limited or out of service.  Another  factor to consider would be what if roads, bridges, or freeways were closed, damaged, or gridlocked.  This contingency plan should also be part of the employee’s family emergency plan since coordination with family members may be required to ensure family members are able to communicate and meet at a designated location following a major earthquake</a:t>
            </a:r>
            <a:r>
              <a:rPr lang="en-US" sz="160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xfrm>
            <a:off x="0" y="8831263"/>
            <a:ext cx="4206875" cy="463550"/>
          </a:xfrm>
          <a:noFill/>
        </p:spPr>
        <p:txBody>
          <a:bodyPr/>
          <a:lstStyle/>
          <a:p>
            <a:r>
              <a:rPr lang="en-US" smtClean="0"/>
              <a:t>Earthquake Safety – The Great California ShakeOut</a:t>
            </a:r>
          </a:p>
          <a:p>
            <a:r>
              <a:rPr lang="en-US" smtClean="0"/>
              <a:t>September 2010 UCOP Safety Meeting</a:t>
            </a:r>
          </a:p>
        </p:txBody>
      </p:sp>
      <p:sp>
        <p:nvSpPr>
          <p:cNvPr id="38915" name="Rectangle 7"/>
          <p:cNvSpPr>
            <a:spLocks noGrp="1" noChangeArrowheads="1"/>
          </p:cNvSpPr>
          <p:nvPr>
            <p:ph type="sldNum" sz="quarter" idx="5"/>
          </p:nvPr>
        </p:nvSpPr>
        <p:spPr>
          <a:noFill/>
        </p:spPr>
        <p:txBody>
          <a:bodyPr/>
          <a:lstStyle/>
          <a:p>
            <a:fld id="{CFB22C02-BE23-4B67-87FA-C703D74466A7}" type="slidenum">
              <a:rPr lang="en-US" smtClean="0"/>
              <a:pPr/>
              <a:t>13</a:t>
            </a:fld>
            <a:endParaRPr lang="en-US" smtClean="0"/>
          </a:p>
        </p:txBody>
      </p:sp>
      <p:sp>
        <p:nvSpPr>
          <p:cNvPr id="38916" name="Rectangle 2"/>
          <p:cNvSpPr>
            <a:spLocks noRot="1" noChangeArrowheads="1" noTextEdit="1"/>
          </p:cNvSpPr>
          <p:nvPr>
            <p:ph type="sldImg"/>
          </p:nvPr>
        </p:nvSpPr>
        <p:spPr>
          <a:ln/>
        </p:spPr>
      </p:sp>
      <p:sp>
        <p:nvSpPr>
          <p:cNvPr id="38917" name="Rectangle 3"/>
          <p:cNvSpPr>
            <a:spLocks noGrp="1" noChangeArrowheads="1"/>
          </p:cNvSpPr>
          <p:nvPr>
            <p:ph type="body" idx="1"/>
          </p:nvPr>
        </p:nvSpPr>
        <p:spPr>
          <a:noFill/>
          <a:ln/>
        </p:spPr>
        <p:txBody>
          <a:bodyPr/>
          <a:lstStyle/>
          <a:p>
            <a:pPr eaLnBrk="1" hangingPunct="1">
              <a:lnSpc>
                <a:spcPct val="90000"/>
              </a:lnSpc>
            </a:pPr>
            <a:r>
              <a:rPr lang="en-US" sz="1800" b="1" smtClean="0"/>
              <a:t>“Secure Your Space” Inspection Checklist:</a:t>
            </a:r>
            <a:r>
              <a:rPr lang="en-US" sz="1800" smtClean="0"/>
              <a:t>  To facilitate the “Secure Your Space” inspection by all UCOP employees, a web-based inspection checklist will be sent via e-mail to all UCOP employees.  Hard copies of the inspection checklist will also be available through your Department Safety Officers or the UCOP Be Smart About Safety Webpage.  </a:t>
            </a:r>
          </a:p>
          <a:p>
            <a:pPr eaLnBrk="1" hangingPunct="1">
              <a:lnSpc>
                <a:spcPct val="90000"/>
              </a:lnSpc>
            </a:pPr>
            <a:endParaRPr lang="en-US" sz="1800" smtClean="0"/>
          </a:p>
          <a:p>
            <a:pPr eaLnBrk="1" hangingPunct="1">
              <a:lnSpc>
                <a:spcPct val="90000"/>
              </a:lnSpc>
            </a:pPr>
            <a:r>
              <a:rPr lang="en-US" sz="1800" smtClean="0"/>
              <a:t>Please complete the inspection ASAP, but no later than October 21, 2010.</a:t>
            </a:r>
          </a:p>
          <a:p>
            <a:pPr eaLnBrk="1" hangingPunct="1">
              <a:lnSpc>
                <a:spcPct val="90000"/>
              </a:lnSpc>
            </a:pPr>
            <a:endParaRPr lang="en-US"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xfrm>
            <a:off x="0" y="8831263"/>
            <a:ext cx="4284663" cy="463550"/>
          </a:xfrm>
          <a:noFill/>
        </p:spPr>
        <p:txBody>
          <a:bodyPr/>
          <a:lstStyle/>
          <a:p>
            <a:r>
              <a:rPr lang="en-US" smtClean="0"/>
              <a:t>Earthquake Safety – The Great California ShakeOut</a:t>
            </a:r>
          </a:p>
          <a:p>
            <a:r>
              <a:rPr lang="en-US" smtClean="0"/>
              <a:t>September 2010 UCOP Safety Meeting</a:t>
            </a:r>
          </a:p>
        </p:txBody>
      </p:sp>
      <p:sp>
        <p:nvSpPr>
          <p:cNvPr id="39939" name="Rectangle 7"/>
          <p:cNvSpPr>
            <a:spLocks noGrp="1" noChangeArrowheads="1"/>
          </p:cNvSpPr>
          <p:nvPr>
            <p:ph type="sldNum" sz="quarter" idx="5"/>
          </p:nvPr>
        </p:nvSpPr>
        <p:spPr>
          <a:noFill/>
        </p:spPr>
        <p:txBody>
          <a:bodyPr/>
          <a:lstStyle/>
          <a:p>
            <a:fld id="{B287A26C-AFF3-4285-A020-C9FC04C225D2}" type="slidenum">
              <a:rPr lang="en-US" smtClean="0"/>
              <a:pPr/>
              <a:t>14</a:t>
            </a:fld>
            <a:endParaRPr lang="en-US" smtClean="0"/>
          </a:p>
        </p:txBody>
      </p:sp>
      <p:sp>
        <p:nvSpPr>
          <p:cNvPr id="39940" name="Rectangle 2"/>
          <p:cNvSpPr>
            <a:spLocks noRot="1" noChangeArrowheads="1" noTextEdit="1"/>
          </p:cNvSpPr>
          <p:nvPr>
            <p:ph type="sldImg"/>
          </p:nvPr>
        </p:nvSpPr>
        <p:spPr>
          <a:ln/>
        </p:spPr>
      </p:sp>
      <p:sp>
        <p:nvSpPr>
          <p:cNvPr id="39941" name="Rectangle 3"/>
          <p:cNvSpPr>
            <a:spLocks noGrp="1" noChangeArrowheads="1"/>
          </p:cNvSpPr>
          <p:nvPr>
            <p:ph type="body" idx="1"/>
          </p:nvPr>
        </p:nvSpPr>
        <p:spPr>
          <a:xfrm>
            <a:off x="701675" y="4343400"/>
            <a:ext cx="5622925" cy="4343400"/>
          </a:xfrm>
          <a:noFill/>
          <a:ln/>
        </p:spPr>
        <p:txBody>
          <a:bodyPr/>
          <a:lstStyle/>
          <a:p>
            <a:pPr eaLnBrk="1" hangingPunct="1"/>
            <a:r>
              <a:rPr lang="en-US" sz="1600" b="1" smtClean="0"/>
              <a:t>Earthquake Preparedness Raffle:</a:t>
            </a:r>
            <a:r>
              <a:rPr lang="en-US" sz="1600" smtClean="0"/>
              <a:t>  For all persons who have completed their inspections by October 21</a:t>
            </a:r>
            <a:r>
              <a:rPr lang="en-US" sz="1600" baseline="30000" smtClean="0"/>
              <a:t>st</a:t>
            </a:r>
            <a:r>
              <a:rPr lang="en-US" sz="1600" smtClean="0"/>
              <a:t>, you will be entered into an Earthquake Preparedness raffle:  </a:t>
            </a:r>
          </a:p>
          <a:p>
            <a:pPr eaLnBrk="1" hangingPunct="1"/>
            <a:r>
              <a:rPr lang="en-US" sz="1600" smtClean="0"/>
              <a:t>-Complete the online version &amp; you will be automatically entered;</a:t>
            </a:r>
          </a:p>
          <a:p>
            <a:pPr eaLnBrk="1" hangingPunct="1">
              <a:buFontTx/>
              <a:buChar char="-"/>
            </a:pPr>
            <a:r>
              <a:rPr lang="en-US" sz="1600" smtClean="0"/>
              <a:t>If you completed a hard copy - Leave your completed inspection checklist at the Earthquake Preparedness booth located in the lobby of 1111 Franklin St. between October 19 and 21; or  </a:t>
            </a:r>
          </a:p>
          <a:p>
            <a:pPr eaLnBrk="1" hangingPunct="1">
              <a:buFontTx/>
              <a:buChar char="-"/>
            </a:pPr>
            <a:r>
              <a:rPr lang="en-US" sz="1600" smtClean="0"/>
              <a:t>If you are at an off-site location, complete the checklist online or complete a hard copy checklist &amp; give it to your Department Safety Officer to be entered into the drawing.  A raffle will be held from all the completed checklists.    </a:t>
            </a:r>
          </a:p>
          <a:p>
            <a:pPr eaLnBrk="1" hangingPunct="1"/>
            <a:r>
              <a:rPr lang="en-US" sz="1600" b="1" smtClean="0"/>
              <a:t>Raffle Winners:</a:t>
            </a:r>
            <a:r>
              <a:rPr lang="en-US" sz="1600" smtClean="0"/>
              <a:t>  Winners of the raffle will be given one of 10 personal earthquake preparedness kits or other safety incentive awards.  </a:t>
            </a:r>
          </a:p>
          <a:p>
            <a:pPr eaLnBrk="1" hangingPunct="1"/>
            <a:endParaRPr lang="en-US" sz="16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xfrm>
            <a:off x="0" y="8831263"/>
            <a:ext cx="4206875" cy="463550"/>
          </a:xfrm>
          <a:noFill/>
        </p:spPr>
        <p:txBody>
          <a:bodyPr/>
          <a:lstStyle/>
          <a:p>
            <a:r>
              <a:rPr lang="en-US" smtClean="0"/>
              <a:t>Earthquake Safety – The Great California ShakeOut</a:t>
            </a:r>
          </a:p>
          <a:p>
            <a:r>
              <a:rPr lang="en-US" smtClean="0"/>
              <a:t>September 2010 UCOP Safety Meeting</a:t>
            </a:r>
          </a:p>
        </p:txBody>
      </p:sp>
      <p:sp>
        <p:nvSpPr>
          <p:cNvPr id="40963" name="Rectangle 7"/>
          <p:cNvSpPr>
            <a:spLocks noGrp="1" noChangeArrowheads="1"/>
          </p:cNvSpPr>
          <p:nvPr>
            <p:ph type="sldNum" sz="quarter" idx="5"/>
          </p:nvPr>
        </p:nvSpPr>
        <p:spPr>
          <a:noFill/>
        </p:spPr>
        <p:txBody>
          <a:bodyPr/>
          <a:lstStyle/>
          <a:p>
            <a:fld id="{15D79AC8-FBED-4660-A234-A9E7019D7477}" type="slidenum">
              <a:rPr lang="en-US" smtClean="0"/>
              <a:pPr/>
              <a:t>15</a:t>
            </a:fld>
            <a:endParaRPr lang="en-US" smtClean="0"/>
          </a:p>
        </p:txBody>
      </p:sp>
      <p:sp>
        <p:nvSpPr>
          <p:cNvPr id="40964" name="Rectangle 2"/>
          <p:cNvSpPr>
            <a:spLocks noRo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pPr eaLnBrk="1" hangingPunct="1"/>
            <a:r>
              <a:rPr lang="en-US" sz="2000" smtClean="0"/>
              <a:t>Next we will discuss earthquake preparedness for our homes.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xfrm>
            <a:off x="0" y="8753475"/>
            <a:ext cx="4595813" cy="541338"/>
          </a:xfrm>
          <a:noFill/>
        </p:spPr>
        <p:txBody>
          <a:bodyPr/>
          <a:lstStyle/>
          <a:p>
            <a:r>
              <a:rPr lang="en-US" smtClean="0"/>
              <a:t>Earthquake Safety – The Great California ShakeOut</a:t>
            </a:r>
          </a:p>
          <a:p>
            <a:r>
              <a:rPr lang="en-US" smtClean="0"/>
              <a:t>September 2010 UCOP Safety Meeting</a:t>
            </a:r>
          </a:p>
        </p:txBody>
      </p:sp>
      <p:sp>
        <p:nvSpPr>
          <p:cNvPr id="41987" name="Rectangle 7"/>
          <p:cNvSpPr>
            <a:spLocks noGrp="1" noChangeArrowheads="1"/>
          </p:cNvSpPr>
          <p:nvPr>
            <p:ph type="sldNum" sz="quarter" idx="5"/>
          </p:nvPr>
        </p:nvSpPr>
        <p:spPr>
          <a:noFill/>
        </p:spPr>
        <p:txBody>
          <a:bodyPr/>
          <a:lstStyle/>
          <a:p>
            <a:fld id="{ED75E7A7-1B28-4E65-B43E-8BFA30AAE562}" type="slidenum">
              <a:rPr lang="en-US" smtClean="0"/>
              <a:pPr/>
              <a:t>16</a:t>
            </a:fld>
            <a:endParaRPr lang="en-US" smtClean="0"/>
          </a:p>
        </p:txBody>
      </p:sp>
      <p:sp>
        <p:nvSpPr>
          <p:cNvPr id="41988" name="Rectangle 2"/>
          <p:cNvSpPr>
            <a:spLocks noRot="1"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r>
              <a:rPr lang="en-US" sz="2000" smtClean="0"/>
              <a:t>We should prepare our homes in anticipation of a major earthquake:  </a:t>
            </a:r>
          </a:p>
          <a:p>
            <a:pPr eaLnBrk="1" hangingPunct="1">
              <a:buFontTx/>
              <a:buChar char="-"/>
            </a:pPr>
            <a:r>
              <a:rPr lang="en-US" sz="2000" smtClean="0"/>
              <a:t>Establish a family earthquake plan and conduct practice drills to determine if the plan works;</a:t>
            </a:r>
          </a:p>
          <a:p>
            <a:pPr eaLnBrk="1" hangingPunct="1">
              <a:buFontTx/>
              <a:buChar char="-"/>
            </a:pPr>
            <a:r>
              <a:rPr lang="en-US" sz="2000" smtClean="0"/>
              <a:t>Choose an out-of-state friend or relative for family members to contact to report conditions and whereabouts of family members in the affected earthquake areas; </a:t>
            </a:r>
          </a:p>
          <a:p>
            <a:pPr eaLnBrk="1" hangingPunct="1">
              <a:buFontTx/>
              <a:buChar char="-"/>
            </a:pPr>
            <a:r>
              <a:rPr lang="en-US" sz="2000" smtClean="0"/>
              <a:t>Learn first aid/CPR; and</a:t>
            </a:r>
          </a:p>
          <a:p>
            <a:pPr eaLnBrk="1" hangingPunct="1">
              <a:buFontTx/>
              <a:buChar char="-"/>
            </a:pPr>
            <a:r>
              <a:rPr lang="en-US" sz="2000" smtClean="0"/>
              <a:t>Prepare earthquake emergency kits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xfrm>
            <a:off x="0" y="8831263"/>
            <a:ext cx="4595813" cy="463550"/>
          </a:xfrm>
          <a:noFill/>
        </p:spPr>
        <p:txBody>
          <a:bodyPr/>
          <a:lstStyle/>
          <a:p>
            <a:r>
              <a:rPr lang="en-US" smtClean="0"/>
              <a:t>Earthquake Safety – The Great California ShakeOut</a:t>
            </a:r>
          </a:p>
          <a:p>
            <a:r>
              <a:rPr lang="en-US" smtClean="0"/>
              <a:t>September 2010 UCOP Safety Meeting</a:t>
            </a:r>
          </a:p>
        </p:txBody>
      </p:sp>
      <p:sp>
        <p:nvSpPr>
          <p:cNvPr id="43011" name="Rectangle 7"/>
          <p:cNvSpPr>
            <a:spLocks noGrp="1" noChangeArrowheads="1"/>
          </p:cNvSpPr>
          <p:nvPr>
            <p:ph type="sldNum" sz="quarter" idx="5"/>
          </p:nvPr>
        </p:nvSpPr>
        <p:spPr>
          <a:noFill/>
        </p:spPr>
        <p:txBody>
          <a:bodyPr/>
          <a:lstStyle/>
          <a:p>
            <a:fld id="{0F3C0102-D60D-4470-8161-77B661EB2F14}" type="slidenum">
              <a:rPr lang="en-US" smtClean="0"/>
              <a:pPr/>
              <a:t>17</a:t>
            </a:fld>
            <a:endParaRPr lang="en-US" smtClean="0"/>
          </a:p>
        </p:txBody>
      </p:sp>
      <p:sp>
        <p:nvSpPr>
          <p:cNvPr id="43012" name="Rectangle 2"/>
          <p:cNvSpPr>
            <a:spLocks noRo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r>
              <a:rPr lang="en-US" sz="1400" smtClean="0"/>
              <a:t>Everyone should have home earthquake emergency kits equipped with several essential items each household would need.  We should plan on possibly being isolated without utilities, water, &amp; access to food and supplies.  The emergency kit would be what each household would rely on for up to 3 days for survival.  At minimum, each home emergency kit should contain:  At least 1 gallon of water per person per day (for up to 3 days); a first aid kit &amp; a first aid book; 3 days of food (can/dehydrated); a non-electric can opener; portable radio, flashlight, &amp; spare batteries; extra cash ($$$); extra eyeglasses &amp; house/car keys; 3 days worth of essential medications; at least one ABC multi-purpose fire extinguisher; blankets or sleeping bags; a water purification kit in case the water supply becomes contaminated;  any essential supplies for infants, elderly persons, or pets;  &amp; instructions on how to turn off the gas, water and electricity for you home.  NOTE:  If the gas supply is interrupted, do not turn on the gas and light the pilot lights.  Wait for the utility company to re-light your pilot lights.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xfrm>
            <a:off x="0" y="8831263"/>
            <a:ext cx="4206875" cy="463550"/>
          </a:xfrm>
          <a:noFill/>
        </p:spPr>
        <p:txBody>
          <a:bodyPr/>
          <a:lstStyle/>
          <a:p>
            <a:r>
              <a:rPr lang="en-US" smtClean="0"/>
              <a:t>Earthquake Safety – The Great California ShakeOut</a:t>
            </a:r>
          </a:p>
          <a:p>
            <a:r>
              <a:rPr lang="en-US" smtClean="0"/>
              <a:t>September 2010 UCOP Safety Meeting</a:t>
            </a:r>
          </a:p>
        </p:txBody>
      </p:sp>
      <p:sp>
        <p:nvSpPr>
          <p:cNvPr id="44035" name="Rectangle 7"/>
          <p:cNvSpPr>
            <a:spLocks noGrp="1" noChangeArrowheads="1"/>
          </p:cNvSpPr>
          <p:nvPr>
            <p:ph type="sldNum" sz="quarter" idx="5"/>
          </p:nvPr>
        </p:nvSpPr>
        <p:spPr>
          <a:noFill/>
        </p:spPr>
        <p:txBody>
          <a:bodyPr/>
          <a:lstStyle/>
          <a:p>
            <a:fld id="{3F7B6B27-EE06-4D64-93A7-ABC8B3E101E9}" type="slidenum">
              <a:rPr lang="en-US" smtClean="0"/>
              <a:pPr/>
              <a:t>18</a:t>
            </a:fld>
            <a:endParaRPr lang="en-US" smtClean="0"/>
          </a:p>
        </p:txBody>
      </p:sp>
      <p:sp>
        <p:nvSpPr>
          <p:cNvPr id="44036" name="Rectangle 2"/>
          <p:cNvSpPr>
            <a:spLocks noRo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r>
              <a:rPr lang="en-US" sz="1400" smtClean="0"/>
              <a:t>What are some of the actions we can take to prepare our homes for a major earthquake?.  </a:t>
            </a:r>
          </a:p>
          <a:p>
            <a:pPr eaLnBrk="1" hangingPunct="1"/>
            <a:r>
              <a:rPr lang="en-US" sz="1400" smtClean="0"/>
              <a:t>Secure pictures/art work on the walls so they will not fall off the “hook”. </a:t>
            </a:r>
          </a:p>
          <a:p>
            <a:pPr eaLnBrk="1" hangingPunct="1"/>
            <a:r>
              <a:rPr lang="en-US" sz="1400" smtClean="0"/>
              <a:t>Secure the hot water heater with two straps</a:t>
            </a:r>
          </a:p>
          <a:p>
            <a:pPr eaLnBrk="1" hangingPunct="1"/>
            <a:r>
              <a:rPr lang="en-US" sz="1400" smtClean="0"/>
              <a:t>Keep a wrench near the gas shut off for your home and be familiar with how to turn the gas off.</a:t>
            </a:r>
          </a:p>
          <a:p>
            <a:pPr eaLnBrk="1" hangingPunct="1"/>
            <a:r>
              <a:rPr lang="en-US" sz="1400" smtClean="0"/>
              <a:t>Secure heavy items to the wall so they will not fall onto you or block your egress.  Items can be secured by bolting bookshelves and cabinets to the studs in the wall. </a:t>
            </a:r>
          </a:p>
          <a:p>
            <a:pPr eaLnBrk="1" hangingPunct="1"/>
            <a:r>
              <a:rPr lang="en-US" sz="1400" smtClean="0"/>
              <a:t>Know where the safe spots in every room are– Where are the sturdy tables and desks where you can Drop! Cover! &amp; Hold On!</a:t>
            </a:r>
          </a:p>
          <a:p>
            <a:pPr eaLnBrk="1" hangingPunct="1"/>
            <a:r>
              <a:rPr lang="en-US" sz="1400" smtClean="0"/>
              <a:t>You should also know where the “dangerous” spots in your home are.  Areas near the windows, where flying glass could injure you, or hanging objects such as pictures or plants.  Near a brick fireplace may be dangerous because the brick masonry may crumble and bricks may fall on you. Avoid the kitchen area, because there are large appliances which may fall and pin you down.</a:t>
            </a:r>
          </a:p>
          <a:p>
            <a:pPr eaLnBrk="1" hangingPunct="1"/>
            <a:endParaRPr lang="en-US" sz="1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xfrm>
            <a:off x="0" y="8753475"/>
            <a:ext cx="4206875" cy="541338"/>
          </a:xfrm>
          <a:noFill/>
        </p:spPr>
        <p:txBody>
          <a:bodyPr/>
          <a:lstStyle/>
          <a:p>
            <a:r>
              <a:rPr lang="en-US" smtClean="0"/>
              <a:t>Earthquake Safety – The Great California ShakeOut</a:t>
            </a:r>
          </a:p>
          <a:p>
            <a:r>
              <a:rPr lang="en-US" smtClean="0"/>
              <a:t>September 2010 UCOP Safety Meeting</a:t>
            </a:r>
          </a:p>
        </p:txBody>
      </p:sp>
      <p:sp>
        <p:nvSpPr>
          <p:cNvPr id="45059" name="Rectangle 7"/>
          <p:cNvSpPr>
            <a:spLocks noGrp="1" noChangeArrowheads="1"/>
          </p:cNvSpPr>
          <p:nvPr>
            <p:ph type="sldNum" sz="quarter" idx="5"/>
          </p:nvPr>
        </p:nvSpPr>
        <p:spPr>
          <a:noFill/>
        </p:spPr>
        <p:txBody>
          <a:bodyPr/>
          <a:lstStyle/>
          <a:p>
            <a:fld id="{6DE7C976-44D9-484A-9DDA-5EB4B31B9463}" type="slidenum">
              <a:rPr lang="en-US" smtClean="0"/>
              <a:pPr/>
              <a:t>19</a:t>
            </a:fld>
            <a:endParaRPr lang="en-US" smtClean="0"/>
          </a:p>
        </p:txBody>
      </p:sp>
      <p:sp>
        <p:nvSpPr>
          <p:cNvPr id="45060" name="Rectangle 2"/>
          <p:cNvSpPr>
            <a:spLocks noRo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r>
              <a:rPr lang="en-US" sz="1600" smtClean="0"/>
              <a:t>In closing, the Great California ShakeOut will take place at 10:21 AM on Thursday, October 21, 2010.  All UCOP locations will be participating.</a:t>
            </a:r>
          </a:p>
          <a:p>
            <a:pPr eaLnBrk="1" hangingPunct="1"/>
            <a:endParaRPr lang="en-US" sz="1600" smtClean="0"/>
          </a:p>
          <a:p>
            <a:pPr eaLnBrk="1" hangingPunct="1"/>
            <a:r>
              <a:rPr lang="en-US" sz="1600" smtClean="0"/>
              <a:t>All UCOP employees should inspect their work area to “secure your space” for potential earthquake hazards, such as overhead items and bookshelves/cabinets which can fall over in the event of a major earthquake.  Each employee should work with their Supervisor, Department Safety Officer, and/or Floor Warden(s) to remove or minimize the identified earthquake hazard(s).</a:t>
            </a:r>
          </a:p>
          <a:p>
            <a:pPr eaLnBrk="1" hangingPunct="1"/>
            <a:endParaRPr lang="en-US" sz="1600" smtClean="0"/>
          </a:p>
          <a:p>
            <a:pPr eaLnBrk="1" hangingPunct="1"/>
            <a:r>
              <a:rPr lang="en-US" sz="1600" smtClean="0"/>
              <a:t>We should all assess the earthquake readiness of our homes to prepare and protect our family members from the next major earthquake.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xfrm>
            <a:off x="0" y="8753475"/>
            <a:ext cx="3894138" cy="541338"/>
          </a:xfrm>
          <a:noFill/>
        </p:spPr>
        <p:txBody>
          <a:bodyPr/>
          <a:lstStyle/>
          <a:p>
            <a:r>
              <a:rPr lang="en-US" smtClean="0"/>
              <a:t>Earthquake Safety – The Great California ShakeOut</a:t>
            </a:r>
          </a:p>
          <a:p>
            <a:r>
              <a:rPr lang="en-US" smtClean="0"/>
              <a:t>September 2010 UCOP Safety Meeting</a:t>
            </a:r>
          </a:p>
        </p:txBody>
      </p:sp>
      <p:sp>
        <p:nvSpPr>
          <p:cNvPr id="27651" name="Rectangle 7"/>
          <p:cNvSpPr>
            <a:spLocks noGrp="1" noChangeArrowheads="1"/>
          </p:cNvSpPr>
          <p:nvPr>
            <p:ph type="sldNum" sz="quarter" idx="5"/>
          </p:nvPr>
        </p:nvSpPr>
        <p:spPr>
          <a:noFill/>
        </p:spPr>
        <p:txBody>
          <a:bodyPr/>
          <a:lstStyle/>
          <a:p>
            <a:fld id="{DDA5F46D-A517-45C9-84FC-72F8866F242B}" type="slidenum">
              <a:rPr lang="en-US" smtClean="0"/>
              <a:pPr/>
              <a:t>2</a:t>
            </a:fld>
            <a:endParaRPr lang="en-US" smtClean="0"/>
          </a:p>
        </p:txBody>
      </p:sp>
      <p:sp>
        <p:nvSpPr>
          <p:cNvPr id="27652" name="Rectangle 2"/>
          <p:cNvSpPr>
            <a:spLocks noRo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r>
              <a:rPr lang="en-US" sz="2400" smtClean="0"/>
              <a:t>The United States Geological Survey (USGS) predicts within the next 30 years, the San Francisco Bay Area has a greater than 63% probability of a 6.7 or greater magnitude earthquake to occur in the greater San Francisco Bay Area.  The Hayward Fault has the highest probability at 31%, and the second highest probability is the San Andreas Fault, at 21%.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xfrm>
            <a:off x="0" y="8831263"/>
            <a:ext cx="4049713" cy="463550"/>
          </a:xfrm>
          <a:noFill/>
        </p:spPr>
        <p:txBody>
          <a:bodyPr/>
          <a:lstStyle/>
          <a:p>
            <a:r>
              <a:rPr lang="en-US" smtClean="0"/>
              <a:t>Earthquake Safety – The Great California ShakeOut</a:t>
            </a:r>
          </a:p>
          <a:p>
            <a:r>
              <a:rPr lang="en-US" smtClean="0"/>
              <a:t>September 2010 UCOP Safety Meeting</a:t>
            </a:r>
          </a:p>
        </p:txBody>
      </p:sp>
      <p:sp>
        <p:nvSpPr>
          <p:cNvPr id="28675" name="Rectangle 7"/>
          <p:cNvSpPr>
            <a:spLocks noGrp="1" noChangeArrowheads="1"/>
          </p:cNvSpPr>
          <p:nvPr>
            <p:ph type="sldNum" sz="quarter" idx="5"/>
          </p:nvPr>
        </p:nvSpPr>
        <p:spPr>
          <a:noFill/>
        </p:spPr>
        <p:txBody>
          <a:bodyPr/>
          <a:lstStyle/>
          <a:p>
            <a:fld id="{0104424E-4867-4B9D-B3C0-97E80E7709E5}" type="slidenum">
              <a:rPr lang="en-US" smtClean="0"/>
              <a:pPr/>
              <a:t>3</a:t>
            </a:fld>
            <a:endParaRPr lang="en-US" smtClean="0"/>
          </a:p>
        </p:txBody>
      </p:sp>
      <p:sp>
        <p:nvSpPr>
          <p:cNvPr id="28676" name="Rectangle 2"/>
          <p:cNvSpPr>
            <a:spLocks noRo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pPr eaLnBrk="1" hangingPunct="1"/>
            <a:r>
              <a:rPr lang="en-US" sz="1800" smtClean="0"/>
              <a:t>Due to the high probability of major quake, which the USGS defines at a magnitude of 6.7+, UCOP staff must prepare to prevent damage and injuries.  </a:t>
            </a:r>
          </a:p>
          <a:p>
            <a:pPr eaLnBrk="1" hangingPunct="1"/>
            <a:endParaRPr lang="en-US" sz="1800" smtClean="0"/>
          </a:p>
          <a:p>
            <a:pPr eaLnBrk="1" hangingPunct="1"/>
            <a:r>
              <a:rPr lang="en-US" sz="1800" smtClean="0"/>
              <a:t>The Loma Prieta Earthquake on October 17, 1989 was a magnitude 6.9 earthquake which resulted in 63 deaths and over $6 billion in damages.</a:t>
            </a:r>
          </a:p>
          <a:p>
            <a:pPr eaLnBrk="1" hangingPunct="1"/>
            <a:endParaRPr lang="en-US" sz="1800" smtClean="0"/>
          </a:p>
          <a:p>
            <a:pPr eaLnBrk="1" hangingPunct="1"/>
            <a:r>
              <a:rPr lang="en-US" sz="1800" smtClean="0"/>
              <a:t>The Northridge Earthquake in 1994 was a 6.7 magnitude earthquake and resulted in 20 deaths and $20 billion in direct losses.</a:t>
            </a:r>
          </a:p>
          <a:p>
            <a:pPr eaLnBrk="1" hangingPunct="1"/>
            <a:endParaRPr lang="en-US" sz="1800" smtClean="0"/>
          </a:p>
          <a:p>
            <a:pPr eaLnBrk="1" hangingPunct="1"/>
            <a:endParaRPr lang="en-US"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xfrm>
            <a:off x="0" y="8831263"/>
            <a:ext cx="3971925" cy="463550"/>
          </a:xfrm>
          <a:noFill/>
        </p:spPr>
        <p:txBody>
          <a:bodyPr/>
          <a:lstStyle/>
          <a:p>
            <a:r>
              <a:rPr lang="en-US" smtClean="0"/>
              <a:t>Earthquake Safety – The Great California ShakeOut</a:t>
            </a:r>
          </a:p>
          <a:p>
            <a:r>
              <a:rPr lang="en-US" smtClean="0"/>
              <a:t>September 2010 UCOP Safety Meeting</a:t>
            </a:r>
          </a:p>
        </p:txBody>
      </p:sp>
      <p:sp>
        <p:nvSpPr>
          <p:cNvPr id="29699" name="Rectangle 7"/>
          <p:cNvSpPr>
            <a:spLocks noGrp="1" noChangeArrowheads="1"/>
          </p:cNvSpPr>
          <p:nvPr>
            <p:ph type="sldNum" sz="quarter" idx="5"/>
          </p:nvPr>
        </p:nvSpPr>
        <p:spPr>
          <a:noFill/>
        </p:spPr>
        <p:txBody>
          <a:bodyPr/>
          <a:lstStyle/>
          <a:p>
            <a:fld id="{F4208C90-55B7-4755-951F-9D84F8E396D9}" type="slidenum">
              <a:rPr lang="en-US" smtClean="0"/>
              <a:pPr/>
              <a:t>4</a:t>
            </a:fld>
            <a:endParaRPr lang="en-US" smtClean="0"/>
          </a:p>
        </p:txBody>
      </p:sp>
      <p:sp>
        <p:nvSpPr>
          <p:cNvPr id="29700" name="Rectangle 2"/>
          <p:cNvSpPr>
            <a:spLocks noRot="1" noChangeArrowheads="1" noTextEdit="1"/>
          </p:cNvSpPr>
          <p:nvPr>
            <p:ph type="sldImg"/>
          </p:nvPr>
        </p:nvSpPr>
        <p:spPr>
          <a:ln/>
        </p:spPr>
      </p:sp>
      <p:sp>
        <p:nvSpPr>
          <p:cNvPr id="29701" name="Rectangle 3"/>
          <p:cNvSpPr>
            <a:spLocks noGrp="1" noChangeArrowheads="1"/>
          </p:cNvSpPr>
          <p:nvPr>
            <p:ph type="body" idx="1"/>
          </p:nvPr>
        </p:nvSpPr>
        <p:spPr>
          <a:noFill/>
          <a:ln/>
        </p:spPr>
        <p:txBody>
          <a:bodyPr/>
          <a:lstStyle/>
          <a:p>
            <a:pPr eaLnBrk="1" hangingPunct="1">
              <a:lnSpc>
                <a:spcPct val="90000"/>
              </a:lnSpc>
            </a:pPr>
            <a:r>
              <a:rPr lang="en-US" sz="1800" smtClean="0"/>
              <a:t>The USGS, California Earthquake Authority, California Emergency Management Agency, the Red Cross, and FEMA are sponsoring the Great California ShakeOut.  This will allow businesses, schools, and individuals to prepare and practice for a major earthquake.  This will be the largest public earthquake drill in history.  At 10:21 AM on October 21</a:t>
            </a:r>
            <a:r>
              <a:rPr lang="en-US" sz="1800" baseline="30000" smtClean="0"/>
              <a:t>st</a:t>
            </a:r>
            <a:r>
              <a:rPr lang="en-US" sz="1800" smtClean="0"/>
              <a:t>, millions of participants will practice “Drop! Cover! Hold On!”.  The Great California ShakeOut will also allow organizations to test and practice other aspects of their emergency plan. </a:t>
            </a:r>
          </a:p>
          <a:p>
            <a:pPr eaLnBrk="1" hangingPunct="1">
              <a:lnSpc>
                <a:spcPct val="90000"/>
              </a:lnSpc>
            </a:pPr>
            <a:r>
              <a:rPr lang="en-US" sz="1800" smtClean="0"/>
              <a:t>UCOP will be a participant in the Great California ShakeOut.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xfrm>
            <a:off x="0" y="8831263"/>
            <a:ext cx="3894138" cy="463550"/>
          </a:xfrm>
          <a:noFill/>
        </p:spPr>
        <p:txBody>
          <a:bodyPr/>
          <a:lstStyle/>
          <a:p>
            <a:r>
              <a:rPr lang="en-US" smtClean="0"/>
              <a:t>Earthquake Safety – The Great California ShakeOut</a:t>
            </a:r>
          </a:p>
          <a:p>
            <a:r>
              <a:rPr lang="en-US" smtClean="0"/>
              <a:t>September 2010 UCOP Safety Meeting</a:t>
            </a:r>
          </a:p>
        </p:txBody>
      </p:sp>
      <p:sp>
        <p:nvSpPr>
          <p:cNvPr id="30723" name="Rectangle 7"/>
          <p:cNvSpPr>
            <a:spLocks noGrp="1" noChangeArrowheads="1"/>
          </p:cNvSpPr>
          <p:nvPr>
            <p:ph type="sldNum" sz="quarter" idx="5"/>
          </p:nvPr>
        </p:nvSpPr>
        <p:spPr>
          <a:noFill/>
        </p:spPr>
        <p:txBody>
          <a:bodyPr/>
          <a:lstStyle/>
          <a:p>
            <a:fld id="{9241B887-A7AA-4241-ACC4-A03C5567D219}" type="slidenum">
              <a:rPr lang="en-US" smtClean="0"/>
              <a:pPr/>
              <a:t>5</a:t>
            </a:fld>
            <a:endParaRPr lang="en-US" smtClean="0"/>
          </a:p>
        </p:txBody>
      </p:sp>
      <p:sp>
        <p:nvSpPr>
          <p:cNvPr id="30724" name="Rectangle 2"/>
          <p:cNvSpPr>
            <a:spLocks noRo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pPr eaLnBrk="1" hangingPunct="1">
              <a:lnSpc>
                <a:spcPct val="90000"/>
              </a:lnSpc>
            </a:pPr>
            <a:r>
              <a:rPr lang="en-US" sz="1600" b="1" smtClean="0"/>
              <a:t>How will UCOP participate in the Great California ShakeOut on October 21</a:t>
            </a:r>
            <a:r>
              <a:rPr lang="en-US" sz="1600" b="1" baseline="30000" smtClean="0"/>
              <a:t>st</a:t>
            </a:r>
            <a:r>
              <a:rPr lang="en-US" sz="1600" b="1" smtClean="0"/>
              <a:t>?  </a:t>
            </a:r>
          </a:p>
          <a:p>
            <a:pPr eaLnBrk="1" hangingPunct="1">
              <a:lnSpc>
                <a:spcPct val="90000"/>
              </a:lnSpc>
            </a:pPr>
            <a:endParaRPr lang="en-US" sz="1600" b="1" smtClean="0"/>
          </a:p>
          <a:p>
            <a:pPr eaLnBrk="1" hangingPunct="1">
              <a:lnSpc>
                <a:spcPct val="90000"/>
              </a:lnSpc>
            </a:pPr>
            <a:r>
              <a:rPr lang="en-US" sz="1600" smtClean="0"/>
              <a:t>At 1111 Franklin Street and the Kaiser Building – At 10:21 AM, the PA system will announce “Earthquake Drill”.  UCOP staff will practice “Drop! Cover! Hold On!”  for 60 seconds.  </a:t>
            </a:r>
          </a:p>
          <a:p>
            <a:pPr eaLnBrk="1" hangingPunct="1">
              <a:lnSpc>
                <a:spcPct val="90000"/>
              </a:lnSpc>
            </a:pPr>
            <a:endParaRPr lang="en-US" sz="1600" smtClean="0"/>
          </a:p>
          <a:p>
            <a:pPr eaLnBrk="1" hangingPunct="1">
              <a:lnSpc>
                <a:spcPct val="90000"/>
              </a:lnSpc>
            </a:pPr>
            <a:r>
              <a:rPr lang="en-US" sz="1600" smtClean="0"/>
              <a:t>Other UCOP Sites at Leased Facilities – The Floor Wardens and/or the Department Safety Officers will announce “Earthquake Drill” at 10:21AM and UCOP staff will practice “Drop, Cover, and Hold On”  for 60 seconds.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xfrm>
            <a:off x="0" y="8831263"/>
            <a:ext cx="4129088" cy="463550"/>
          </a:xfrm>
          <a:noFill/>
        </p:spPr>
        <p:txBody>
          <a:bodyPr/>
          <a:lstStyle/>
          <a:p>
            <a:r>
              <a:rPr lang="en-US" smtClean="0"/>
              <a:t>Earthquake Safety – The Great California ShakeOut</a:t>
            </a:r>
          </a:p>
          <a:p>
            <a:r>
              <a:rPr lang="en-US" smtClean="0"/>
              <a:t>September 2010 UCOP Safety Meeting</a:t>
            </a:r>
          </a:p>
        </p:txBody>
      </p:sp>
      <p:sp>
        <p:nvSpPr>
          <p:cNvPr id="31747" name="Rectangle 7"/>
          <p:cNvSpPr>
            <a:spLocks noGrp="1" noChangeArrowheads="1"/>
          </p:cNvSpPr>
          <p:nvPr>
            <p:ph type="sldNum" sz="quarter" idx="5"/>
          </p:nvPr>
        </p:nvSpPr>
        <p:spPr>
          <a:noFill/>
        </p:spPr>
        <p:txBody>
          <a:bodyPr/>
          <a:lstStyle/>
          <a:p>
            <a:fld id="{D097ED3B-1708-4125-B60E-EB46A43BC335}" type="slidenum">
              <a:rPr lang="en-US" smtClean="0"/>
              <a:pPr/>
              <a:t>6</a:t>
            </a:fld>
            <a:endParaRPr lang="en-US" smtClean="0"/>
          </a:p>
        </p:txBody>
      </p:sp>
      <p:sp>
        <p:nvSpPr>
          <p:cNvPr id="31748" name="Rectangle 2"/>
          <p:cNvSpPr>
            <a:spLocks noRo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pPr eaLnBrk="1" hangingPunct="1"/>
            <a:r>
              <a:rPr lang="en-US" sz="2000" smtClean="0"/>
              <a:t>What are the steps in the Drop!  Cover! Hold On! Drill?</a:t>
            </a:r>
          </a:p>
          <a:p>
            <a:pPr eaLnBrk="1" hangingPunct="1"/>
            <a:endParaRPr lang="en-US" sz="2000" smtClean="0"/>
          </a:p>
          <a:p>
            <a:pPr eaLnBrk="1" hangingPunct="1">
              <a:buFontTx/>
              <a:buChar char="-"/>
            </a:pPr>
            <a:r>
              <a:rPr lang="en-US" sz="2000" smtClean="0"/>
              <a:t>You DROP to the ground before the earthquake drops you;</a:t>
            </a:r>
          </a:p>
          <a:p>
            <a:pPr eaLnBrk="1" hangingPunct="1">
              <a:buFontTx/>
              <a:buChar char="-"/>
            </a:pPr>
            <a:r>
              <a:rPr lang="en-US" sz="2000" smtClean="0"/>
              <a:t>Take COVER by getting under a sturdy desk or table; </a:t>
            </a:r>
          </a:p>
          <a:p>
            <a:pPr eaLnBrk="1" hangingPunct="1">
              <a:buFontTx/>
              <a:buChar char="-"/>
            </a:pPr>
            <a:r>
              <a:rPr lang="en-US" sz="2000" smtClean="0"/>
              <a:t>Then you HOLD ON to it until the shaking stops</a:t>
            </a:r>
            <a:r>
              <a:rPr lang="en-US"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xfrm>
            <a:off x="0" y="8753475"/>
            <a:ext cx="4129088" cy="541338"/>
          </a:xfrm>
          <a:noFill/>
        </p:spPr>
        <p:txBody>
          <a:bodyPr/>
          <a:lstStyle/>
          <a:p>
            <a:r>
              <a:rPr lang="en-US" smtClean="0"/>
              <a:t>Earthquake Safety – The Great California ShakeOut</a:t>
            </a:r>
          </a:p>
          <a:p>
            <a:r>
              <a:rPr lang="en-US" smtClean="0"/>
              <a:t>September 2010 UCOP Safety Meeting</a:t>
            </a:r>
          </a:p>
        </p:txBody>
      </p:sp>
      <p:sp>
        <p:nvSpPr>
          <p:cNvPr id="32771" name="Rectangle 7"/>
          <p:cNvSpPr>
            <a:spLocks noGrp="1" noChangeArrowheads="1"/>
          </p:cNvSpPr>
          <p:nvPr>
            <p:ph type="sldNum" sz="quarter" idx="5"/>
          </p:nvPr>
        </p:nvSpPr>
        <p:spPr>
          <a:noFill/>
        </p:spPr>
        <p:txBody>
          <a:bodyPr/>
          <a:lstStyle/>
          <a:p>
            <a:fld id="{305BD91B-0D7F-4522-A7EE-62181ED01B6A}" type="slidenum">
              <a:rPr lang="en-US" smtClean="0"/>
              <a:pPr/>
              <a:t>7</a:t>
            </a:fld>
            <a:endParaRPr lang="en-US" smtClean="0"/>
          </a:p>
        </p:txBody>
      </p:sp>
      <p:sp>
        <p:nvSpPr>
          <p:cNvPr id="32772" name="Rectangle 2"/>
          <p:cNvSpPr>
            <a:spLocks noRo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pPr eaLnBrk="1" hangingPunct="1"/>
            <a:r>
              <a:rPr lang="en-US" sz="2000" smtClean="0"/>
              <a:t>What if there is no desk or table near you?</a:t>
            </a:r>
          </a:p>
          <a:p>
            <a:pPr eaLnBrk="1" hangingPunct="1">
              <a:buFontTx/>
              <a:buChar char="-"/>
            </a:pPr>
            <a:r>
              <a:rPr lang="en-US" sz="2000" smtClean="0"/>
              <a:t> Cover your face and head with your arms and crouch in a corner of the room.  Do not attempt to run into another room to find a table.</a:t>
            </a:r>
          </a:p>
          <a:p>
            <a:pPr eaLnBrk="1" hangingPunct="1">
              <a:buFontTx/>
              <a:buChar char="-"/>
            </a:pPr>
            <a:r>
              <a:rPr lang="en-US" sz="2000" smtClean="0"/>
              <a:t>Try to immediately protect yourself.  Earthquakes usually occur violently without any warning.  There is a high probability you will be knocked down if you attempt to run to another room.</a:t>
            </a:r>
          </a:p>
          <a:p>
            <a:pPr eaLnBrk="1" hangingPunct="1">
              <a:buFontTx/>
              <a:buChar char="-"/>
            </a:pPr>
            <a:r>
              <a:rPr lang="en-US" sz="2000" smtClean="0"/>
              <a:t> If you attempt to run to another room, you are more than likely to be injured either by falling or flying objects.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xfrm>
            <a:off x="0" y="8831263"/>
            <a:ext cx="4284663" cy="463550"/>
          </a:xfrm>
          <a:noFill/>
        </p:spPr>
        <p:txBody>
          <a:bodyPr/>
          <a:lstStyle/>
          <a:p>
            <a:r>
              <a:rPr lang="en-US" smtClean="0"/>
              <a:t>Earthquake Safety – The Great California ShakeOut</a:t>
            </a:r>
          </a:p>
          <a:p>
            <a:r>
              <a:rPr lang="en-US" smtClean="0"/>
              <a:t>September 2010 UCOP Safety Meeting</a:t>
            </a:r>
          </a:p>
        </p:txBody>
      </p:sp>
      <p:sp>
        <p:nvSpPr>
          <p:cNvPr id="33795" name="Rectangle 7"/>
          <p:cNvSpPr>
            <a:spLocks noGrp="1" noChangeArrowheads="1"/>
          </p:cNvSpPr>
          <p:nvPr>
            <p:ph type="sldNum" sz="quarter" idx="5"/>
          </p:nvPr>
        </p:nvSpPr>
        <p:spPr>
          <a:noFill/>
        </p:spPr>
        <p:txBody>
          <a:bodyPr/>
          <a:lstStyle/>
          <a:p>
            <a:fld id="{2D420E50-F291-40E6-A558-4E48043F0169}" type="slidenum">
              <a:rPr lang="en-US" smtClean="0"/>
              <a:pPr/>
              <a:t>8</a:t>
            </a:fld>
            <a:endParaRPr lang="en-US" smtClean="0"/>
          </a:p>
        </p:txBody>
      </p:sp>
      <p:sp>
        <p:nvSpPr>
          <p:cNvPr id="33796" name="Rectangle 2"/>
          <p:cNvSpPr>
            <a:spLocks noRo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eaLnBrk="1" hangingPunct="1"/>
            <a:r>
              <a:rPr lang="en-US" sz="1600" smtClean="0"/>
              <a:t>What are some actions you should </a:t>
            </a:r>
            <a:r>
              <a:rPr lang="en-US" sz="1600" b="1" u="sng" smtClean="0"/>
              <a:t>not</a:t>
            </a:r>
            <a:r>
              <a:rPr lang="en-US" sz="1600" smtClean="0"/>
              <a:t> do during the initial stages of a major earthquake?</a:t>
            </a:r>
          </a:p>
          <a:p>
            <a:pPr eaLnBrk="1" hangingPunct="1">
              <a:buFontTx/>
              <a:buChar char="-"/>
            </a:pPr>
            <a:r>
              <a:rPr lang="en-US" sz="1600" smtClean="0"/>
              <a:t>Do </a:t>
            </a:r>
            <a:r>
              <a:rPr lang="en-US" sz="1600" b="1" u="sng" smtClean="0"/>
              <a:t>not</a:t>
            </a:r>
            <a:r>
              <a:rPr lang="en-US" sz="1600" smtClean="0"/>
              <a:t> face windows – You can be struck by flying glass</a:t>
            </a:r>
          </a:p>
          <a:p>
            <a:pPr eaLnBrk="1" hangingPunct="1">
              <a:buFontTx/>
              <a:buChar char="-"/>
            </a:pPr>
            <a:r>
              <a:rPr lang="en-US" sz="1600" smtClean="0"/>
              <a:t>Do </a:t>
            </a:r>
            <a:r>
              <a:rPr lang="en-US" sz="1600" b="1" u="sng" smtClean="0"/>
              <a:t>not</a:t>
            </a:r>
            <a:r>
              <a:rPr lang="en-US" sz="1600" smtClean="0"/>
              <a:t> stand in a doorway – You will not be protected from falling debris or flying glass if you are standing in a doorway</a:t>
            </a:r>
          </a:p>
          <a:p>
            <a:pPr eaLnBrk="1" hangingPunct="1">
              <a:buFontTx/>
              <a:buChar char="-"/>
            </a:pPr>
            <a:r>
              <a:rPr lang="en-US" sz="1600" smtClean="0"/>
              <a:t>Do </a:t>
            </a:r>
            <a:r>
              <a:rPr lang="en-US" sz="1600" b="1" u="sng" smtClean="0"/>
              <a:t>not</a:t>
            </a:r>
            <a:r>
              <a:rPr lang="en-US" sz="1600" smtClean="0"/>
              <a:t> run outside – You can be hit by falling debris or flying glass.  It is safer to stay indoors under a sturdy table or desk</a:t>
            </a:r>
          </a:p>
          <a:p>
            <a:pPr eaLnBrk="1" hangingPunct="1">
              <a:buFontTx/>
              <a:buChar char="-"/>
            </a:pPr>
            <a:r>
              <a:rPr lang="en-US" sz="1600" smtClean="0"/>
              <a:t>Do </a:t>
            </a:r>
            <a:r>
              <a:rPr lang="en-US" sz="1600" b="1" u="sng" smtClean="0"/>
              <a:t>not</a:t>
            </a:r>
            <a:r>
              <a:rPr lang="en-US" sz="1600" smtClean="0"/>
              <a:t> believe the “Triangle of Life” response to an earthquake, which recommends finding a void space &amp; getting into the fetal position rather than taking cover.   These recommendations have been discredited by emergency agencies.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xfrm>
            <a:off x="0" y="8831263"/>
            <a:ext cx="4440238" cy="463550"/>
          </a:xfrm>
          <a:noFill/>
        </p:spPr>
        <p:txBody>
          <a:bodyPr/>
          <a:lstStyle/>
          <a:p>
            <a:r>
              <a:rPr lang="en-US" smtClean="0"/>
              <a:t>Earthquake Safety – The Great California ShakeOut</a:t>
            </a:r>
          </a:p>
          <a:p>
            <a:r>
              <a:rPr lang="en-US" smtClean="0"/>
              <a:t>September 2010 UCOP Safety Meeting</a:t>
            </a:r>
          </a:p>
        </p:txBody>
      </p:sp>
      <p:sp>
        <p:nvSpPr>
          <p:cNvPr id="34819" name="Rectangle 7"/>
          <p:cNvSpPr>
            <a:spLocks noGrp="1" noChangeArrowheads="1"/>
          </p:cNvSpPr>
          <p:nvPr>
            <p:ph type="sldNum" sz="quarter" idx="5"/>
          </p:nvPr>
        </p:nvSpPr>
        <p:spPr>
          <a:noFill/>
        </p:spPr>
        <p:txBody>
          <a:bodyPr/>
          <a:lstStyle/>
          <a:p>
            <a:fld id="{E876CEEB-3C2E-4B9B-A900-7B1A8602FAEC}" type="slidenum">
              <a:rPr lang="en-US" smtClean="0"/>
              <a:pPr/>
              <a:t>9</a:t>
            </a:fld>
            <a:endParaRPr lang="en-US" smtClean="0"/>
          </a:p>
        </p:txBody>
      </p:sp>
      <p:sp>
        <p:nvSpPr>
          <p:cNvPr id="34820" name="Rectangle 2"/>
          <p:cNvSpPr>
            <a:spLocks noRo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r>
              <a:rPr lang="en-US" sz="2000" smtClean="0"/>
              <a:t>- What should you do after the initial shock has subsided?  Remain calm and be prepared for smaller aftershocks.  </a:t>
            </a:r>
          </a:p>
          <a:p>
            <a:pPr eaLnBrk="1" hangingPunct="1"/>
            <a:r>
              <a:rPr lang="en-US" sz="2000" smtClean="0"/>
              <a:t>- Check the area for injuries and if trained, administer first aid, or seek persons on your floor who are trained in first aid.</a:t>
            </a:r>
          </a:p>
          <a:p>
            <a:pPr eaLnBrk="1" hangingPunct="1"/>
            <a:r>
              <a:rPr lang="en-US" sz="2000" smtClean="0"/>
              <a:t>- Follow the directions from your floor wardens or the Building PA system.  </a:t>
            </a:r>
          </a:p>
          <a:p>
            <a:pPr eaLnBrk="1" hangingPunct="1"/>
            <a:r>
              <a:rPr lang="en-US" sz="2000" smtClean="0"/>
              <a:t>- The building cannot be immediately evacuated.  Building engineers must inspect the stairways to make sure they are safe to use and outside hazards must be evaluated.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2355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8734F4-F1D2-4F16-AD05-5208CD571C3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B7B1D0-83FA-4FA1-B547-F5EDA7795D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2C556-7D1B-4163-8D07-F1FF161B5F7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r>
              <a:rPr lang="en-US"/>
              <a:t>UCOP September 2009 Safety Meeting</a:t>
            </a:r>
          </a:p>
        </p:txBody>
      </p:sp>
      <p:sp>
        <p:nvSpPr>
          <p:cNvPr id="7" name="Rectangle 26"/>
          <p:cNvSpPr>
            <a:spLocks noGrp="1" noChangeArrowheads="1"/>
          </p:cNvSpPr>
          <p:nvPr>
            <p:ph type="sldNum" sz="quarter" idx="12"/>
          </p:nvPr>
        </p:nvSpPr>
        <p:spPr/>
        <p:txBody>
          <a:bodyPr/>
          <a:lstStyle>
            <a:lvl1pPr>
              <a:defRPr/>
            </a:lvl1pPr>
          </a:lstStyle>
          <a:p>
            <a:pPr>
              <a:defRPr/>
            </a:pPr>
            <a:fld id="{85FA9C92-675C-4256-BA2C-E230F9F037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30723"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9E49EC7-CCCF-4C3A-9680-3C698CEADC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487BFA4-9B2A-4A41-AE1B-C82A1AD1F17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A6E7D82-7F27-4DA4-814C-1FC81DD3048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86C5317-820A-4E5D-BEDC-74DB15739DC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6C3729C-618D-4F9D-97B4-8E38631AA85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5C6A4C4-CE27-468B-B216-5B112B6478E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8C63DC1-0D12-4E80-9481-BA120D1F7C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2EF17-42B2-4317-9A83-C345B65D29D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E2908D6-D86F-4D92-88FD-055AD793F56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ED5A0F6-250F-4738-BB95-D94ADC446DF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93BD3BE-5A40-4BDE-BD22-3B0506C3B2A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6D32EE2-0EF2-4601-9E4E-D568F3D11F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517FA4-D8AF-475E-A4E1-CB72E12D74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5B3DA-FE9F-407E-A23D-13F254F3D23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FAFCCC-5A1E-41C4-87DD-A8556D39AC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34CB72-3A77-46B8-A400-47CFDB6201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018596-AF2E-46D0-8337-5EB259086E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0634D4-011B-4888-923E-8F1B5A9A32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BF76D-F2D5-4105-A99A-7CC1BECA00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4"/>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5"/>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613996-489B-454E-ABCC-1DFA29477A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8"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4009" r:id="rId12"/>
  </p:sldLayoutIdLst>
  <p:txStyles>
    <p:titleStyle>
      <a:lvl1pPr algn="l" rtl="0" eaLnBrk="0" fontAlgn="base" hangingPunct="0">
        <a:spcBef>
          <a:spcPct val="0"/>
        </a:spcBef>
        <a:spcAft>
          <a:spcPct val="0"/>
        </a:spcAft>
        <a:buClr>
          <a:schemeClr val="tx1"/>
        </a:buClr>
        <a:defRPr sz="3200">
          <a:solidFill>
            <a:schemeClr val="tx1"/>
          </a:solidFill>
          <a:latin typeface="+mj-lt"/>
          <a:ea typeface="ＭＳ Ｐゴシック" charset="-128"/>
          <a:cs typeface="+mj-cs"/>
        </a:defRPr>
      </a:lvl1pPr>
      <a:lvl2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2pPr>
      <a:lvl3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3pPr>
      <a:lvl4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4pPr>
      <a:lvl5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6pPr>
      <a:lvl7pPr marL="29718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7pPr>
      <a:lvl8pPr marL="34290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8pPr>
      <a:lvl9pPr marL="38862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AC4AA5-D3F7-44A7-A4EC-B770FD199A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0"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ＭＳ Ｐゴシック" charset="-128"/>
          <a:cs typeface="+mj-cs"/>
        </a:defRPr>
      </a:lvl1pPr>
      <a:lvl2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2pPr>
      <a:lvl3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3pPr>
      <a:lvl4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4pPr>
      <a:lvl5pPr algn="l" rtl="0" eaLnBrk="0" fontAlgn="base" hangingPunct="0">
        <a:spcBef>
          <a:spcPct val="0"/>
        </a:spcBef>
        <a:spcAft>
          <a:spcPct val="0"/>
        </a:spcAft>
        <a:buClr>
          <a:schemeClr val="tx1"/>
        </a:buClr>
        <a:defRPr sz="3200">
          <a:solidFill>
            <a:schemeClr val="tx1"/>
          </a:solidFill>
          <a:latin typeface="Arial" charset="0"/>
          <a:ea typeface="ＭＳ Ｐゴシック" charset="-128"/>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6pPr>
      <a:lvl7pPr marL="29718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7pPr>
      <a:lvl8pPr marL="34290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8pPr>
      <a:lvl9pPr marL="3886200" indent="-228600" algn="l" rtl="0" fontAlgn="base">
        <a:spcBef>
          <a:spcPct val="20000"/>
        </a:spcBef>
        <a:spcAft>
          <a:spcPct val="0"/>
        </a:spcAft>
        <a:buClr>
          <a:schemeClr val="tx1"/>
        </a:buClr>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shakeout.org/downloads/ShakeOut_GetReady_160x600.gi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hakeout.org/downloads/DropCoverHoldOnFlyer.pdf" TargetMode="External"/><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shakeout.org/downloads/ShakeOut_GetReady_300x250.gif"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7.wmf"/><Relationship Id="rId7" Type="http://schemas.openxmlformats.org/officeDocument/2006/relationships/hyperlink" Target="http://www.shakeout.org/downloads/ShakeOut_GetReady_728x90.gi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www.shakeout.org/downloads/ShakeOut_GetReady_120x90.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hakeout.org/downloads/ShakeOut_DontFreak_160x600.gif" TargetMode="Externa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www.shakeout.org/downloads/ShakeOut_JoinUs_300x250.gif" TargetMode="Externa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hyperlink" Target="http://www.shakeout.org/downloads/ShakeOut_JoinUs_160x600.gif" TargetMode="External"/><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hyperlink" Target="http://www.sfgate.com/chronicle/special/quakes/images/b071.html" TargetMode="External"/><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4.wmf"/><Relationship Id="rId7" Type="http://schemas.openxmlformats.org/officeDocument/2006/relationships/hyperlink" Target="http://www.shakeout.org/downloads/ShakeOut_GetReady_728x90.gi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3" Type="http://schemas.openxmlformats.org/officeDocument/2006/relationships/image" Target="../media/image48.gif"/><Relationship Id="rId7" Type="http://schemas.openxmlformats.org/officeDocument/2006/relationships/image" Target="../media/image52.wmf"/><Relationship Id="rId12" Type="http://schemas.openxmlformats.org/officeDocument/2006/relationships/image" Target="../media/image57.gif"/><Relationship Id="rId2" Type="http://schemas.openxmlformats.org/officeDocument/2006/relationships/notesSlide" Target="../notesSlides/notesSlide17.xml"/><Relationship Id="rId16"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hyperlink" Target="http://www.shakeout.org/downloads/ShakeOut_JoinUs_120x90.gif" TargetMode="External"/><Relationship Id="rId10" Type="http://schemas.openxmlformats.org/officeDocument/2006/relationships/image" Target="../media/image55.wmf"/><Relationship Id="rId4" Type="http://schemas.openxmlformats.org/officeDocument/2006/relationships/image" Target="../media/image49.gif"/><Relationship Id="rId9" Type="http://schemas.openxmlformats.org/officeDocument/2006/relationships/image" Target="../media/image54.wmf"/><Relationship Id="rId14" Type="http://schemas.openxmlformats.org/officeDocument/2006/relationships/image" Target="../media/image59.wmf"/></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14.png"/><Relationship Id="rId4" Type="http://schemas.openxmlformats.org/officeDocument/2006/relationships/image" Target="../media/image62.wmf"/><Relationship Id="rId9" Type="http://schemas.openxmlformats.org/officeDocument/2006/relationships/hyperlink" Target="http://www.shakeout.org/downloads/ShakeOut_JoinUs_728x90.gi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shakeout.org/downloads/ShakeOut_DontFreak_160x600.gif" TargetMode="External"/><Relationship Id="rId3" Type="http://schemas.openxmlformats.org/officeDocument/2006/relationships/image" Target="../media/image67.wmf"/><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shakeout.org/" TargetMode="External"/><Relationship Id="rId4" Type="http://schemas.openxmlformats.org/officeDocument/2006/relationships/image" Target="../media/image6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earthquake.usgs.gov/regional/nca/ucerf/images/2008probabilities-lrg.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www.usgs.gov/"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en.wikipedia.org/wiki/Image:Northridge_earthquake_10_frwy2.png" TargetMode="External"/><Relationship Id="rId7" Type="http://schemas.openxmlformats.org/officeDocument/2006/relationships/hyperlink" Target="http://en.wikipedia.org/wiki/File:Cypress_structure.jpe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shakeout.org/downloads/ShakeOut_DontFreak_120x90.gif"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shakeou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shakeout.org/downloads/ShakeOut_JoinUs_728x90.gif" TargetMode="Externa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hyperlink" Target="http://www.dropcoverhold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shakeout.org/downloads/ShakeOut_DontFreak_160x600.gif" TargetMode="Externa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hakeout.org/downloads/ShakeOut_GetReady_160x600.gif" TargetMode="External"/><Relationship Id="rId5" Type="http://schemas.openxmlformats.org/officeDocument/2006/relationships/image" Target="../media/image23.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1676400"/>
            <a:ext cx="6248400" cy="1371600"/>
          </a:xfrm>
        </p:spPr>
        <p:txBody>
          <a:bodyPr/>
          <a:lstStyle/>
          <a:p>
            <a:pPr eaLnBrk="1" hangingPunct="1"/>
            <a:r>
              <a:rPr lang="en-US" sz="4800" b="1" smtClean="0"/>
              <a:t>Earthquake Safety </a:t>
            </a:r>
            <a:r>
              <a:rPr lang="en-US" sz="2900" smtClean="0"/>
              <a:t/>
            </a:r>
            <a:br>
              <a:rPr lang="en-US" sz="2900" smtClean="0"/>
            </a:br>
            <a:r>
              <a:rPr lang="en-US" i="1" smtClean="0"/>
              <a:t>The Great California ShakeOut</a:t>
            </a:r>
          </a:p>
        </p:txBody>
      </p:sp>
      <p:sp>
        <p:nvSpPr>
          <p:cNvPr id="6147" name="Rectangle 3"/>
          <p:cNvSpPr>
            <a:spLocks noGrp="1" noChangeArrowheads="1"/>
          </p:cNvSpPr>
          <p:nvPr>
            <p:ph type="subTitle" idx="1"/>
          </p:nvPr>
        </p:nvSpPr>
        <p:spPr/>
        <p:txBody>
          <a:bodyPr/>
          <a:lstStyle/>
          <a:p>
            <a:pPr eaLnBrk="1" hangingPunct="1"/>
            <a:r>
              <a:rPr lang="en-US" smtClean="0"/>
              <a:t>UCOP September 2010 Safety Meeting</a:t>
            </a:r>
          </a:p>
          <a:p>
            <a:pPr eaLnBrk="1" hangingPunct="1"/>
            <a:endParaRPr lang="en-US" smtClean="0"/>
          </a:p>
        </p:txBody>
      </p:sp>
      <p:pic>
        <p:nvPicPr>
          <p:cNvPr id="6148" name="Picture 6" descr="The Great California ShakeOut"/>
          <p:cNvPicPr>
            <a:picLocks noChangeAspect="1" noChangeArrowheads="1"/>
          </p:cNvPicPr>
          <p:nvPr/>
        </p:nvPicPr>
        <p:blipFill>
          <a:blip r:embed="rId3"/>
          <a:srcRect/>
          <a:stretch>
            <a:fillRect/>
          </a:stretch>
        </p:blipFill>
        <p:spPr bwMode="auto">
          <a:xfrm>
            <a:off x="0" y="0"/>
            <a:ext cx="9144000" cy="1638300"/>
          </a:xfrm>
          <a:prstGeom prst="rect">
            <a:avLst/>
          </a:prstGeom>
          <a:noFill/>
          <a:ln w="9525">
            <a:noFill/>
            <a:miter lim="800000"/>
            <a:headEnd/>
            <a:tailEnd/>
          </a:ln>
        </p:spPr>
      </p:pic>
      <p:pic>
        <p:nvPicPr>
          <p:cNvPr id="6149" name="Picture 7" descr="http://www.shakeout.org/downloads/ShakeOut_GetReady_160x600.gif">
            <a:hlinkClick r:id="rId4"/>
          </p:cNvPr>
          <p:cNvPicPr>
            <a:picLocks noChangeAspect="1" noChangeArrowheads="1"/>
          </p:cNvPicPr>
          <p:nvPr/>
        </p:nvPicPr>
        <p:blipFill>
          <a:blip r:embed="rId5"/>
          <a:srcRect/>
          <a:stretch>
            <a:fillRect/>
          </a:stretch>
        </p:blipFill>
        <p:spPr bwMode="auto">
          <a:xfrm>
            <a:off x="7924800" y="2286000"/>
            <a:ext cx="1219200" cy="4572000"/>
          </a:xfrm>
          <a:prstGeom prst="rect">
            <a:avLst/>
          </a:prstGeom>
          <a:noFill/>
          <a:ln w="9525">
            <a:noFill/>
            <a:miter lim="800000"/>
            <a:headEnd/>
            <a:tailEnd/>
          </a:ln>
        </p:spPr>
      </p:pic>
      <p:sp>
        <p:nvSpPr>
          <p:cNvPr id="6150" name="TextBox 6"/>
          <p:cNvSpPr txBox="1">
            <a:spLocks noChangeArrowheads="1"/>
          </p:cNvSpPr>
          <p:nvPr/>
        </p:nvSpPr>
        <p:spPr bwMode="auto">
          <a:xfrm>
            <a:off x="2590800" y="6248400"/>
            <a:ext cx="5105400" cy="338138"/>
          </a:xfrm>
          <a:prstGeom prst="rect">
            <a:avLst/>
          </a:prstGeom>
          <a:noFill/>
          <a:ln w="9525">
            <a:noFill/>
            <a:miter lim="800000"/>
            <a:headEnd/>
            <a:tailEnd/>
          </a:ln>
        </p:spPr>
        <p:txBody>
          <a:bodyPr>
            <a:spAutoFit/>
          </a:bodyPr>
          <a:lstStyle/>
          <a:p>
            <a:pPr algn="r">
              <a:buClr>
                <a:schemeClr val="accent1"/>
              </a:buClr>
              <a:buSzPct val="70000"/>
              <a:buFont typeface="Wingdings 2" pitchFamily="18" charset="2"/>
              <a:buNone/>
            </a:pPr>
            <a:r>
              <a:rPr lang="fr-CA" sz="1600">
                <a:cs typeface="Arial" charset="0"/>
              </a:rPr>
              <a:t>Developed by Karen Hsi, UCOP EH&amp;S Student Intern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xfrm>
            <a:off x="2667000" y="6477000"/>
            <a:ext cx="3581400" cy="381000"/>
          </a:xfrm>
          <a:noFill/>
        </p:spPr>
        <p:txBody>
          <a:bodyPr/>
          <a:lstStyle/>
          <a:p>
            <a:r>
              <a:rPr lang="en-US" smtClean="0"/>
              <a:t>UCOP September 2010 Safety Meeting</a:t>
            </a:r>
          </a:p>
        </p:txBody>
      </p:sp>
      <p:sp>
        <p:nvSpPr>
          <p:cNvPr id="15363" name="Rectangle 2"/>
          <p:cNvSpPr>
            <a:spLocks noGrp="1" noChangeArrowheads="1"/>
          </p:cNvSpPr>
          <p:nvPr>
            <p:ph type="title"/>
          </p:nvPr>
        </p:nvSpPr>
        <p:spPr>
          <a:xfrm>
            <a:off x="1447800" y="304800"/>
            <a:ext cx="6316663" cy="1143000"/>
          </a:xfrm>
        </p:spPr>
        <p:txBody>
          <a:bodyPr/>
          <a:lstStyle/>
          <a:p>
            <a:pPr eaLnBrk="1" hangingPunct="1"/>
            <a:r>
              <a:rPr lang="en-US" sz="4000" smtClean="0"/>
              <a:t>UCOP Great California </a:t>
            </a:r>
            <a:br>
              <a:rPr lang="en-US" sz="4000" smtClean="0"/>
            </a:br>
            <a:r>
              <a:rPr lang="en-US" sz="4000" smtClean="0"/>
              <a:t>ShakeOut Preparation</a:t>
            </a:r>
          </a:p>
        </p:txBody>
      </p:sp>
      <p:sp>
        <p:nvSpPr>
          <p:cNvPr id="15364" name="Rectangle 3"/>
          <p:cNvSpPr>
            <a:spLocks noGrp="1" noChangeArrowheads="1"/>
          </p:cNvSpPr>
          <p:nvPr>
            <p:ph type="body" idx="1"/>
          </p:nvPr>
        </p:nvSpPr>
        <p:spPr>
          <a:xfrm>
            <a:off x="457200" y="1600200"/>
            <a:ext cx="7543800" cy="4495800"/>
          </a:xfrm>
        </p:spPr>
        <p:txBody>
          <a:bodyPr/>
          <a:lstStyle/>
          <a:p>
            <a:pPr eaLnBrk="1" hangingPunct="1"/>
            <a:r>
              <a:rPr lang="en-US" smtClean="0"/>
              <a:t>Great ShakeOut/Earthquake Preparation Posters &amp; Literature – Distributed to All UCOP Locations</a:t>
            </a:r>
          </a:p>
          <a:p>
            <a:pPr eaLnBrk="1" hangingPunct="1"/>
            <a:r>
              <a:rPr lang="en-US" smtClean="0"/>
              <a:t>1111 Franklin Street  Lobby - Earthquake Preparedness Booth </a:t>
            </a:r>
          </a:p>
          <a:p>
            <a:pPr lvl="1" eaLnBrk="1" hangingPunct="1"/>
            <a:r>
              <a:rPr lang="en-US" smtClean="0"/>
              <a:t>October 19 to 21</a:t>
            </a:r>
          </a:p>
          <a:p>
            <a:pPr lvl="1" eaLnBrk="1" hangingPunct="1"/>
            <a:r>
              <a:rPr lang="en-US" smtClean="0"/>
              <a:t>Information/Literature/Posters </a:t>
            </a:r>
          </a:p>
          <a:p>
            <a:pPr eaLnBrk="1" hangingPunct="1"/>
            <a:r>
              <a:rPr lang="en-US" smtClean="0"/>
              <a:t>Other UCOP Locations</a:t>
            </a:r>
          </a:p>
          <a:p>
            <a:pPr lvl="1" eaLnBrk="1" hangingPunct="1"/>
            <a:r>
              <a:rPr lang="en-US" smtClean="0"/>
              <a:t>Earthquake Preparedness Informational Materials Available Either At an Informational Table or Sent Directly to Employees via e-mail</a:t>
            </a:r>
          </a:p>
        </p:txBody>
      </p:sp>
      <p:pic>
        <p:nvPicPr>
          <p:cNvPr id="15365" name="Picture 8" descr="Drop, Cover, and Hold On Flyer">
            <a:hlinkClick r:id="rId3"/>
          </p:cNvPr>
          <p:cNvPicPr>
            <a:picLocks noChangeAspect="1" noChangeArrowheads="1"/>
          </p:cNvPicPr>
          <p:nvPr/>
        </p:nvPicPr>
        <p:blipFill>
          <a:blip r:embed="rId4"/>
          <a:srcRect/>
          <a:stretch>
            <a:fillRect/>
          </a:stretch>
        </p:blipFill>
        <p:spPr bwMode="auto">
          <a:xfrm>
            <a:off x="7086600" y="0"/>
            <a:ext cx="1212850" cy="1574800"/>
          </a:xfrm>
          <a:prstGeom prst="rect">
            <a:avLst/>
          </a:prstGeom>
          <a:noFill/>
          <a:ln w="9525">
            <a:noFill/>
            <a:miter lim="800000"/>
            <a:headEnd/>
            <a:tailEnd/>
          </a:ln>
        </p:spPr>
      </p:pic>
      <p:pic>
        <p:nvPicPr>
          <p:cNvPr id="15366" name="Picture 10" descr="Jeff Keaton, MACTEC Engineering and Consulting, Inc."/>
          <p:cNvPicPr>
            <a:picLocks noChangeAspect="1" noChangeArrowheads="1"/>
          </p:cNvPicPr>
          <p:nvPr/>
        </p:nvPicPr>
        <p:blipFill>
          <a:blip r:embed="rId5"/>
          <a:srcRect/>
          <a:stretch>
            <a:fillRect/>
          </a:stretch>
        </p:blipFill>
        <p:spPr bwMode="auto">
          <a:xfrm>
            <a:off x="6477000" y="2362200"/>
            <a:ext cx="2438400" cy="1828800"/>
          </a:xfrm>
          <a:prstGeom prst="rect">
            <a:avLst/>
          </a:prstGeom>
          <a:noFill/>
          <a:ln w="9525">
            <a:noFill/>
            <a:miter lim="800000"/>
            <a:headEnd/>
            <a:tailEnd/>
          </a:ln>
        </p:spPr>
      </p:pic>
      <p:pic>
        <p:nvPicPr>
          <p:cNvPr id="15367" name="Picture 10" descr="http://www.shakeout.org/downloads/ShakeOut_GetReady_300x250.gif">
            <a:hlinkClick r:id="rId6"/>
          </p:cNvPr>
          <p:cNvPicPr>
            <a:picLocks noChangeAspect="1" noChangeArrowheads="1"/>
          </p:cNvPicPr>
          <p:nvPr/>
        </p:nvPicPr>
        <p:blipFill>
          <a:blip r:embed="rId7"/>
          <a:srcRect/>
          <a:stretch>
            <a:fillRect/>
          </a:stretch>
        </p:blipFill>
        <p:spPr bwMode="auto">
          <a:xfrm>
            <a:off x="7589838" y="5562600"/>
            <a:ext cx="155416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xfrm>
            <a:off x="3886200" y="6477000"/>
            <a:ext cx="3733800" cy="381000"/>
          </a:xfrm>
          <a:noFill/>
        </p:spPr>
        <p:txBody>
          <a:bodyPr/>
          <a:lstStyle/>
          <a:p>
            <a:r>
              <a:rPr lang="en-US" smtClean="0"/>
              <a:t>UCOP September 2010 Safety Meeting</a:t>
            </a:r>
          </a:p>
        </p:txBody>
      </p:sp>
      <p:sp>
        <p:nvSpPr>
          <p:cNvPr id="16387" name="Rectangle 2"/>
          <p:cNvSpPr>
            <a:spLocks noGrp="1" noChangeArrowheads="1"/>
          </p:cNvSpPr>
          <p:nvPr>
            <p:ph type="title"/>
          </p:nvPr>
        </p:nvSpPr>
        <p:spPr>
          <a:xfrm>
            <a:off x="304800" y="228600"/>
            <a:ext cx="8229600" cy="990600"/>
          </a:xfrm>
        </p:spPr>
        <p:txBody>
          <a:bodyPr/>
          <a:lstStyle/>
          <a:p>
            <a:pPr eaLnBrk="1" hangingPunct="1"/>
            <a:r>
              <a:rPr lang="en-US" sz="4000" smtClean="0"/>
              <a:t>Inspect Your Work Area</a:t>
            </a:r>
          </a:p>
        </p:txBody>
      </p:sp>
      <p:sp>
        <p:nvSpPr>
          <p:cNvPr id="16388" name="Rectangle 3"/>
          <p:cNvSpPr>
            <a:spLocks noGrp="1" noChangeArrowheads="1"/>
          </p:cNvSpPr>
          <p:nvPr>
            <p:ph type="body" idx="1"/>
          </p:nvPr>
        </p:nvSpPr>
        <p:spPr>
          <a:xfrm>
            <a:off x="2362200" y="1295400"/>
            <a:ext cx="6477000" cy="5181600"/>
          </a:xfrm>
        </p:spPr>
        <p:txBody>
          <a:bodyPr/>
          <a:lstStyle/>
          <a:p>
            <a:pPr eaLnBrk="1" hangingPunct="1">
              <a:lnSpc>
                <a:spcPct val="90000"/>
              </a:lnSpc>
            </a:pPr>
            <a:r>
              <a:rPr lang="en-US" b="1" smtClean="0"/>
              <a:t>Secure Your Space</a:t>
            </a:r>
          </a:p>
          <a:p>
            <a:pPr lvl="1" eaLnBrk="1" hangingPunct="1">
              <a:lnSpc>
                <a:spcPct val="90000"/>
              </a:lnSpc>
            </a:pPr>
            <a:r>
              <a:rPr lang="en-US" smtClean="0"/>
              <a:t>Overhead Items Above Immediate Work Area - Remove or Secure with Earthquake Putty</a:t>
            </a:r>
          </a:p>
          <a:p>
            <a:pPr lvl="1" eaLnBrk="1" hangingPunct="1">
              <a:lnSpc>
                <a:spcPct val="90000"/>
              </a:lnSpc>
            </a:pPr>
            <a:r>
              <a:rPr lang="en-US" smtClean="0"/>
              <a:t>Overhead Shelves/Cabinets Closed or Locked</a:t>
            </a:r>
          </a:p>
          <a:p>
            <a:pPr lvl="1" eaLnBrk="1" hangingPunct="1">
              <a:lnSpc>
                <a:spcPct val="90000"/>
              </a:lnSpc>
            </a:pPr>
            <a:r>
              <a:rPr lang="en-US" smtClean="0"/>
              <a:t>Heavy Items Stored in Lower or Middle Shelves</a:t>
            </a:r>
          </a:p>
          <a:p>
            <a:pPr lvl="1" eaLnBrk="1" hangingPunct="1">
              <a:lnSpc>
                <a:spcPct val="90000"/>
              </a:lnSpc>
            </a:pPr>
            <a:r>
              <a:rPr lang="en-US" smtClean="0"/>
              <a:t>Breakables on Lower Shelves/Closed Cabinets</a:t>
            </a:r>
          </a:p>
          <a:p>
            <a:pPr lvl="1" eaLnBrk="1" hangingPunct="1">
              <a:lnSpc>
                <a:spcPct val="90000"/>
              </a:lnSpc>
            </a:pPr>
            <a:r>
              <a:rPr lang="en-US" smtClean="0"/>
              <a:t>Pictures Secured to Not Fall off Hooks</a:t>
            </a:r>
          </a:p>
          <a:p>
            <a:pPr lvl="1" eaLnBrk="1" hangingPunct="1">
              <a:lnSpc>
                <a:spcPct val="90000"/>
              </a:lnSpc>
            </a:pPr>
            <a:r>
              <a:rPr lang="en-US" smtClean="0"/>
              <a:t>Clear Exit Pathway Maintained</a:t>
            </a:r>
          </a:p>
          <a:p>
            <a:pPr lvl="1" eaLnBrk="1" hangingPunct="1">
              <a:lnSpc>
                <a:spcPct val="90000"/>
              </a:lnSpc>
            </a:pPr>
            <a:r>
              <a:rPr lang="en-US" smtClean="0"/>
              <a:t>Brace Bookshelves/Cabinets &gt; 6 Feet Tall </a:t>
            </a:r>
          </a:p>
        </p:txBody>
      </p:sp>
      <p:pic>
        <p:nvPicPr>
          <p:cNvPr id="16389" name="Picture 10" descr="j0192373[1]"/>
          <p:cNvPicPr>
            <a:picLocks noChangeAspect="1" noChangeArrowheads="1"/>
          </p:cNvPicPr>
          <p:nvPr/>
        </p:nvPicPr>
        <p:blipFill>
          <a:blip r:embed="rId3"/>
          <a:srcRect/>
          <a:stretch>
            <a:fillRect/>
          </a:stretch>
        </p:blipFill>
        <p:spPr bwMode="auto">
          <a:xfrm>
            <a:off x="8315325" y="533400"/>
            <a:ext cx="828675" cy="1143000"/>
          </a:xfrm>
          <a:prstGeom prst="rect">
            <a:avLst/>
          </a:prstGeom>
          <a:noFill/>
          <a:ln w="9525">
            <a:noFill/>
            <a:miter lim="800000"/>
            <a:headEnd/>
            <a:tailEnd/>
          </a:ln>
        </p:spPr>
      </p:pic>
      <p:pic>
        <p:nvPicPr>
          <p:cNvPr id="16390" name="Picture 11"/>
          <p:cNvPicPr>
            <a:picLocks noChangeAspect="1" noChangeArrowheads="1"/>
          </p:cNvPicPr>
          <p:nvPr/>
        </p:nvPicPr>
        <p:blipFill>
          <a:blip r:embed="rId4"/>
          <a:srcRect/>
          <a:stretch>
            <a:fillRect/>
          </a:stretch>
        </p:blipFill>
        <p:spPr bwMode="auto">
          <a:xfrm>
            <a:off x="7924800" y="990600"/>
            <a:ext cx="822325" cy="838200"/>
          </a:xfrm>
          <a:prstGeom prst="rect">
            <a:avLst/>
          </a:prstGeom>
          <a:noFill/>
          <a:ln w="9525">
            <a:noFill/>
            <a:miter lim="800000"/>
            <a:headEnd/>
            <a:tailEnd/>
          </a:ln>
        </p:spPr>
      </p:pic>
      <p:pic>
        <p:nvPicPr>
          <p:cNvPr id="16391" name="Picture 12" descr="j0232684[1]"/>
          <p:cNvPicPr>
            <a:picLocks noChangeAspect="1" noChangeArrowheads="1"/>
          </p:cNvPicPr>
          <p:nvPr/>
        </p:nvPicPr>
        <p:blipFill>
          <a:blip r:embed="rId5"/>
          <a:srcRect/>
          <a:stretch>
            <a:fillRect/>
          </a:stretch>
        </p:blipFill>
        <p:spPr bwMode="auto">
          <a:xfrm>
            <a:off x="8564563" y="0"/>
            <a:ext cx="579437" cy="609600"/>
          </a:xfrm>
          <a:prstGeom prst="rect">
            <a:avLst/>
          </a:prstGeom>
          <a:noFill/>
          <a:ln w="9525">
            <a:noFill/>
            <a:miter lim="800000"/>
            <a:headEnd/>
            <a:tailEnd/>
          </a:ln>
        </p:spPr>
      </p:pic>
      <p:pic>
        <p:nvPicPr>
          <p:cNvPr id="16392" name="Picture 13"/>
          <p:cNvPicPr>
            <a:picLocks noChangeAspect="1" noChangeArrowheads="1"/>
          </p:cNvPicPr>
          <p:nvPr/>
        </p:nvPicPr>
        <p:blipFill>
          <a:blip r:embed="rId6"/>
          <a:srcRect/>
          <a:stretch>
            <a:fillRect/>
          </a:stretch>
        </p:blipFill>
        <p:spPr bwMode="auto">
          <a:xfrm>
            <a:off x="0" y="2932113"/>
            <a:ext cx="2847975" cy="3925887"/>
          </a:xfrm>
          <a:prstGeom prst="rect">
            <a:avLst/>
          </a:prstGeom>
          <a:noFill/>
          <a:ln w="9525">
            <a:noFill/>
            <a:miter lim="800000"/>
            <a:headEnd/>
            <a:tailEnd/>
          </a:ln>
        </p:spPr>
      </p:pic>
      <p:pic>
        <p:nvPicPr>
          <p:cNvPr id="16393" name="Picture 10" descr="http://www.shakeout.org/downloads/ShakeOut_GetReady_728x90.gif">
            <a:hlinkClick r:id="rId7"/>
          </p:cNvPr>
          <p:cNvPicPr>
            <a:picLocks noChangeAspect="1" noChangeArrowheads="1"/>
          </p:cNvPicPr>
          <p:nvPr/>
        </p:nvPicPr>
        <p:blipFill>
          <a:blip r:embed="rId8"/>
          <a:srcRect/>
          <a:stretch>
            <a:fillRect/>
          </a:stretch>
        </p:blipFill>
        <p:spPr bwMode="auto">
          <a:xfrm>
            <a:off x="0" y="0"/>
            <a:ext cx="431482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xfrm>
            <a:off x="2971800" y="6477000"/>
            <a:ext cx="3962400" cy="381000"/>
          </a:xfrm>
          <a:noFill/>
        </p:spPr>
        <p:txBody>
          <a:bodyPr/>
          <a:lstStyle/>
          <a:p>
            <a:r>
              <a:rPr lang="en-US" smtClean="0"/>
              <a:t>UCOP September 2010 Safety Meeting</a:t>
            </a:r>
          </a:p>
        </p:txBody>
      </p:sp>
      <p:sp>
        <p:nvSpPr>
          <p:cNvPr id="17411" name="Rectangle 2"/>
          <p:cNvSpPr>
            <a:spLocks noGrp="1" noChangeArrowheads="1"/>
          </p:cNvSpPr>
          <p:nvPr>
            <p:ph type="title"/>
          </p:nvPr>
        </p:nvSpPr>
        <p:spPr>
          <a:xfrm>
            <a:off x="304800" y="228600"/>
            <a:ext cx="8229600" cy="990600"/>
          </a:xfrm>
        </p:spPr>
        <p:txBody>
          <a:bodyPr/>
          <a:lstStyle/>
          <a:p>
            <a:pPr algn="ctr" eaLnBrk="1" hangingPunct="1"/>
            <a:r>
              <a:rPr lang="en-US" sz="4000" smtClean="0"/>
              <a:t>Personal Preparedness</a:t>
            </a:r>
          </a:p>
        </p:txBody>
      </p:sp>
      <p:sp>
        <p:nvSpPr>
          <p:cNvPr id="17412" name="Rectangle 3"/>
          <p:cNvSpPr>
            <a:spLocks noGrp="1" noChangeArrowheads="1"/>
          </p:cNvSpPr>
          <p:nvPr>
            <p:ph type="body" idx="1"/>
          </p:nvPr>
        </p:nvSpPr>
        <p:spPr>
          <a:xfrm>
            <a:off x="1981200" y="1295400"/>
            <a:ext cx="6858000" cy="5181600"/>
          </a:xfrm>
        </p:spPr>
        <p:txBody>
          <a:bodyPr/>
          <a:lstStyle/>
          <a:p>
            <a:r>
              <a:rPr lang="en-US" smtClean="0"/>
              <a:t>Comfortable Athletic-Type Shoes or Other Closed-Toe, Low/Flat Heel Shoes To Wear </a:t>
            </a:r>
          </a:p>
          <a:p>
            <a:r>
              <a:rPr lang="en-US" smtClean="0"/>
              <a:t>Emergency Self-Charging Flashlight</a:t>
            </a:r>
          </a:p>
          <a:p>
            <a:r>
              <a:rPr lang="en-US" smtClean="0"/>
              <a:t>Personal Items</a:t>
            </a:r>
          </a:p>
          <a:p>
            <a:pPr lvl="1"/>
            <a:r>
              <a:rPr lang="en-US" smtClean="0"/>
              <a:t>Up to 3 Days of Essential Medications</a:t>
            </a:r>
          </a:p>
          <a:p>
            <a:pPr lvl="1"/>
            <a:r>
              <a:rPr lang="en-US" smtClean="0"/>
              <a:t>Food/Water</a:t>
            </a:r>
          </a:p>
          <a:p>
            <a:r>
              <a:rPr lang="en-US" smtClean="0"/>
              <a:t>Plan on How to Get Home</a:t>
            </a:r>
          </a:p>
          <a:p>
            <a:pPr lvl="1"/>
            <a:r>
              <a:rPr lang="en-US" smtClean="0"/>
              <a:t>Public Transportation/BART Probably Not Operational</a:t>
            </a:r>
          </a:p>
          <a:p>
            <a:pPr lvl="1"/>
            <a:r>
              <a:rPr lang="en-US" smtClean="0"/>
              <a:t>Roads/Bridges/Freeways – Either Closed Or Gridlock</a:t>
            </a:r>
          </a:p>
          <a:p>
            <a:pPr lvl="1" eaLnBrk="1" hangingPunct="1">
              <a:lnSpc>
                <a:spcPct val="90000"/>
              </a:lnSpc>
            </a:pPr>
            <a:endParaRPr lang="en-US" smtClean="0"/>
          </a:p>
        </p:txBody>
      </p:sp>
      <p:pic>
        <p:nvPicPr>
          <p:cNvPr id="17413" name="Picture 2" descr="http://www.shakeout.org/downloads/ShakeOut_DontFreak_728x90.gif"/>
          <p:cNvPicPr>
            <a:picLocks noChangeAspect="1" noChangeArrowheads="1"/>
          </p:cNvPicPr>
          <p:nvPr/>
        </p:nvPicPr>
        <p:blipFill>
          <a:blip r:embed="rId3"/>
          <a:srcRect/>
          <a:stretch>
            <a:fillRect/>
          </a:stretch>
        </p:blipFill>
        <p:spPr bwMode="auto">
          <a:xfrm>
            <a:off x="63500" y="0"/>
            <a:ext cx="4508500" cy="557213"/>
          </a:xfrm>
          <a:prstGeom prst="rect">
            <a:avLst/>
          </a:prstGeom>
          <a:noFill/>
          <a:ln w="9525">
            <a:noFill/>
            <a:miter lim="800000"/>
            <a:headEnd/>
            <a:tailEnd/>
          </a:ln>
        </p:spPr>
      </p:pic>
      <p:pic>
        <p:nvPicPr>
          <p:cNvPr id="17414" name="Picture 4" descr="http://www.shakeout.org/downloads/ShakeOut_GetReady_120x90.gif">
            <a:hlinkClick r:id="rId4"/>
          </p:cNvPr>
          <p:cNvPicPr>
            <a:picLocks noChangeAspect="1" noChangeArrowheads="1"/>
          </p:cNvPicPr>
          <p:nvPr/>
        </p:nvPicPr>
        <p:blipFill>
          <a:blip r:embed="rId5"/>
          <a:srcRect/>
          <a:stretch>
            <a:fillRect/>
          </a:stretch>
        </p:blipFill>
        <p:spPr bwMode="auto">
          <a:xfrm>
            <a:off x="7772400" y="58293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xfrm>
            <a:off x="2743200" y="6400800"/>
            <a:ext cx="3733800" cy="457200"/>
          </a:xfrm>
          <a:noFill/>
        </p:spPr>
        <p:txBody>
          <a:bodyPr/>
          <a:lstStyle/>
          <a:p>
            <a:r>
              <a:rPr lang="en-US" smtClean="0"/>
              <a:t>UCOP September 2010 Safety Meeting</a:t>
            </a:r>
          </a:p>
        </p:txBody>
      </p:sp>
      <p:sp>
        <p:nvSpPr>
          <p:cNvPr id="18435" name="Rectangle 2"/>
          <p:cNvSpPr>
            <a:spLocks noGrp="1" noChangeArrowheads="1"/>
          </p:cNvSpPr>
          <p:nvPr>
            <p:ph type="title"/>
          </p:nvPr>
        </p:nvSpPr>
        <p:spPr>
          <a:xfrm>
            <a:off x="304800" y="228600"/>
            <a:ext cx="8458200" cy="1143000"/>
          </a:xfrm>
        </p:spPr>
        <p:txBody>
          <a:bodyPr/>
          <a:lstStyle/>
          <a:p>
            <a:pPr eaLnBrk="1" hangingPunct="1"/>
            <a:r>
              <a:rPr lang="en-US" sz="4000" smtClean="0"/>
              <a:t>“Secure Your Space” </a:t>
            </a:r>
            <a:br>
              <a:rPr lang="en-US" sz="4000" smtClean="0"/>
            </a:br>
            <a:r>
              <a:rPr lang="en-US" sz="4000" smtClean="0"/>
              <a:t>Inspection Checklist</a:t>
            </a:r>
          </a:p>
        </p:txBody>
      </p:sp>
      <p:sp>
        <p:nvSpPr>
          <p:cNvPr id="18436" name="Rectangle 3"/>
          <p:cNvSpPr>
            <a:spLocks noGrp="1" noChangeArrowheads="1"/>
          </p:cNvSpPr>
          <p:nvPr>
            <p:ph type="body" idx="1"/>
          </p:nvPr>
        </p:nvSpPr>
        <p:spPr>
          <a:xfrm>
            <a:off x="2438400" y="1600200"/>
            <a:ext cx="5257800" cy="4648200"/>
          </a:xfrm>
        </p:spPr>
        <p:txBody>
          <a:bodyPr/>
          <a:lstStyle/>
          <a:p>
            <a:pPr eaLnBrk="1" hangingPunct="1"/>
            <a:r>
              <a:rPr lang="en-US" smtClean="0"/>
              <a:t>Web-Based Version Will Be Sent to All UCOP Employees </a:t>
            </a:r>
          </a:p>
          <a:p>
            <a:pPr eaLnBrk="1" hangingPunct="1"/>
            <a:r>
              <a:rPr lang="en-US" smtClean="0"/>
              <a:t>Hard Copy From Your Department Safety Officer</a:t>
            </a:r>
          </a:p>
          <a:p>
            <a:pPr eaLnBrk="1" hangingPunct="1"/>
            <a:r>
              <a:rPr lang="en-US" smtClean="0"/>
              <a:t>UCOP Be Smart About Safety Webpage</a:t>
            </a:r>
          </a:p>
          <a:p>
            <a:pPr eaLnBrk="1" hangingPunct="1"/>
            <a:r>
              <a:rPr lang="en-US" smtClean="0"/>
              <a:t>Complete Inspection ASAP, No Later Than October 21, 2010</a:t>
            </a:r>
          </a:p>
          <a:p>
            <a:pPr lvl="1" eaLnBrk="1" hangingPunct="1"/>
            <a:endParaRPr lang="en-US" smtClean="0"/>
          </a:p>
        </p:txBody>
      </p:sp>
      <p:pic>
        <p:nvPicPr>
          <p:cNvPr id="18437" name="Picture 4" descr="j0441471[1]"/>
          <p:cNvPicPr>
            <a:picLocks noChangeAspect="1" noChangeArrowheads="1"/>
          </p:cNvPicPr>
          <p:nvPr/>
        </p:nvPicPr>
        <p:blipFill>
          <a:blip r:embed="rId3"/>
          <a:srcRect/>
          <a:stretch>
            <a:fillRect/>
          </a:stretch>
        </p:blipFill>
        <p:spPr bwMode="auto">
          <a:xfrm>
            <a:off x="6934200" y="3124200"/>
            <a:ext cx="1295400" cy="1295400"/>
          </a:xfrm>
          <a:prstGeom prst="rect">
            <a:avLst/>
          </a:prstGeom>
          <a:noFill/>
          <a:ln w="9525">
            <a:noFill/>
            <a:miter lim="800000"/>
            <a:headEnd/>
            <a:tailEnd/>
          </a:ln>
        </p:spPr>
      </p:pic>
      <p:pic>
        <p:nvPicPr>
          <p:cNvPr id="18438" name="Picture 5" descr="j0439824[1]"/>
          <p:cNvPicPr>
            <a:picLocks noChangeAspect="1" noChangeArrowheads="1"/>
          </p:cNvPicPr>
          <p:nvPr/>
        </p:nvPicPr>
        <p:blipFill>
          <a:blip r:embed="rId4"/>
          <a:srcRect/>
          <a:stretch>
            <a:fillRect/>
          </a:stretch>
        </p:blipFill>
        <p:spPr bwMode="auto">
          <a:xfrm>
            <a:off x="6096000" y="4876800"/>
            <a:ext cx="1981200" cy="1981200"/>
          </a:xfrm>
          <a:prstGeom prst="rect">
            <a:avLst/>
          </a:prstGeom>
          <a:noFill/>
          <a:ln w="9525">
            <a:noFill/>
            <a:miter lim="800000"/>
            <a:headEnd/>
            <a:tailEnd/>
          </a:ln>
        </p:spPr>
      </p:pic>
      <p:pic>
        <p:nvPicPr>
          <p:cNvPr id="18439" name="Picture 6"/>
          <p:cNvPicPr>
            <a:picLocks noChangeAspect="1" noChangeArrowheads="1"/>
          </p:cNvPicPr>
          <p:nvPr/>
        </p:nvPicPr>
        <p:blipFill>
          <a:blip r:embed="rId5"/>
          <a:srcRect/>
          <a:stretch>
            <a:fillRect/>
          </a:stretch>
        </p:blipFill>
        <p:spPr bwMode="auto">
          <a:xfrm>
            <a:off x="6096000" y="0"/>
            <a:ext cx="2171700" cy="1477963"/>
          </a:xfrm>
          <a:prstGeom prst="rect">
            <a:avLst/>
          </a:prstGeom>
          <a:noFill/>
          <a:ln w="9525">
            <a:noFill/>
            <a:miter lim="800000"/>
            <a:headEnd/>
            <a:tailEnd/>
          </a:ln>
        </p:spPr>
      </p:pic>
      <p:pic>
        <p:nvPicPr>
          <p:cNvPr id="18440" name="Picture 9" descr="http://www.shakeout.org/downloads/ShakeOut_DontFreak_160x600.gif">
            <a:hlinkClick r:id="rId6"/>
          </p:cNvPr>
          <p:cNvPicPr>
            <a:picLocks noChangeAspect="1" noChangeArrowheads="1"/>
          </p:cNvPicPr>
          <p:nvPr/>
        </p:nvPicPr>
        <p:blipFill>
          <a:blip r:embed="rId7"/>
          <a:srcRect/>
          <a:stretch>
            <a:fillRect/>
          </a:stretch>
        </p:blipFill>
        <p:spPr bwMode="auto">
          <a:xfrm>
            <a:off x="8229600" y="3429000"/>
            <a:ext cx="914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xfrm>
            <a:off x="2667000" y="6400800"/>
            <a:ext cx="3733800" cy="457200"/>
          </a:xfrm>
          <a:noFill/>
        </p:spPr>
        <p:txBody>
          <a:bodyPr/>
          <a:lstStyle/>
          <a:p>
            <a:r>
              <a:rPr lang="en-US" smtClean="0"/>
              <a:t>UCOP September 2010 Safety Meeting</a:t>
            </a:r>
          </a:p>
        </p:txBody>
      </p:sp>
      <p:sp>
        <p:nvSpPr>
          <p:cNvPr id="19459" name="Rectangle 2"/>
          <p:cNvSpPr>
            <a:spLocks noGrp="1" noChangeArrowheads="1"/>
          </p:cNvSpPr>
          <p:nvPr>
            <p:ph type="title"/>
          </p:nvPr>
        </p:nvSpPr>
        <p:spPr>
          <a:xfrm>
            <a:off x="304800" y="457200"/>
            <a:ext cx="8382000" cy="838200"/>
          </a:xfrm>
        </p:spPr>
        <p:txBody>
          <a:bodyPr/>
          <a:lstStyle/>
          <a:p>
            <a:pPr eaLnBrk="1" hangingPunct="1"/>
            <a:r>
              <a:rPr lang="en-US" smtClean="0"/>
              <a:t>Earthquake Preparedness Raffle </a:t>
            </a:r>
          </a:p>
        </p:txBody>
      </p:sp>
      <p:sp>
        <p:nvSpPr>
          <p:cNvPr id="19460" name="Rectangle 3"/>
          <p:cNvSpPr>
            <a:spLocks noGrp="1" noChangeArrowheads="1"/>
          </p:cNvSpPr>
          <p:nvPr>
            <p:ph type="body" idx="1"/>
          </p:nvPr>
        </p:nvSpPr>
        <p:spPr>
          <a:xfrm>
            <a:off x="304800" y="1371600"/>
            <a:ext cx="8610600" cy="4724400"/>
          </a:xfrm>
        </p:spPr>
        <p:txBody>
          <a:bodyPr/>
          <a:lstStyle/>
          <a:p>
            <a:pPr eaLnBrk="1" hangingPunct="1"/>
            <a:r>
              <a:rPr lang="en-US" sz="2800" smtClean="0"/>
              <a:t>Complete Inspection No Later Than October 21, 2010 and Be Entered into an Earthquake Preparedness Incentive Raffle</a:t>
            </a:r>
          </a:p>
          <a:p>
            <a:pPr lvl="1" eaLnBrk="1" hangingPunct="1"/>
            <a:r>
              <a:rPr lang="en-US" smtClean="0"/>
              <a:t>Complete Inspection Checklist Online; or </a:t>
            </a:r>
          </a:p>
          <a:p>
            <a:pPr lvl="1" eaLnBrk="1" hangingPunct="1"/>
            <a:r>
              <a:rPr lang="en-US" smtClean="0"/>
              <a:t>Drop Off Completed Hard Copy Checklist at the Earthquake Preparedness Booth Between Oct. 19 - 21</a:t>
            </a:r>
          </a:p>
          <a:p>
            <a:pPr lvl="1" eaLnBrk="1" hangingPunct="1"/>
            <a:r>
              <a:rPr lang="en-US" smtClean="0"/>
              <a:t>If at Off-Site Location – Complete Inspection Checklist Online or Give a Hard Copy Checklist to Your Department Safety Officer</a:t>
            </a:r>
          </a:p>
          <a:p>
            <a:pPr eaLnBrk="1" hangingPunct="1"/>
            <a:r>
              <a:rPr lang="en-US" sz="2800" smtClean="0"/>
              <a:t>Raffle – 10 Personal Earthquake Preparedness Kits or Other Safety Incentive Awards</a:t>
            </a:r>
          </a:p>
        </p:txBody>
      </p:sp>
      <p:pic>
        <p:nvPicPr>
          <p:cNvPr id="19461" name="Picture 4" descr="so02221_[1]"/>
          <p:cNvPicPr>
            <a:picLocks noChangeAspect="1" noChangeArrowheads="1"/>
          </p:cNvPicPr>
          <p:nvPr/>
        </p:nvPicPr>
        <p:blipFill>
          <a:blip r:embed="rId3"/>
          <a:srcRect/>
          <a:stretch>
            <a:fillRect/>
          </a:stretch>
        </p:blipFill>
        <p:spPr bwMode="auto">
          <a:xfrm>
            <a:off x="7924800" y="1905000"/>
            <a:ext cx="927100" cy="1143000"/>
          </a:xfrm>
          <a:prstGeom prst="rect">
            <a:avLst/>
          </a:prstGeom>
          <a:noFill/>
          <a:ln w="9525">
            <a:noFill/>
            <a:miter lim="800000"/>
            <a:headEnd/>
            <a:tailEnd/>
          </a:ln>
        </p:spPr>
      </p:pic>
      <p:pic>
        <p:nvPicPr>
          <p:cNvPr id="19462" name="Picture 6" descr="EVAC%20PACK"/>
          <p:cNvPicPr>
            <a:picLocks noChangeAspect="1" noChangeArrowheads="1"/>
          </p:cNvPicPr>
          <p:nvPr/>
        </p:nvPicPr>
        <p:blipFill>
          <a:blip r:embed="rId4"/>
          <a:srcRect/>
          <a:stretch>
            <a:fillRect/>
          </a:stretch>
        </p:blipFill>
        <p:spPr bwMode="auto">
          <a:xfrm>
            <a:off x="7924800" y="5715000"/>
            <a:ext cx="923925" cy="1143000"/>
          </a:xfrm>
          <a:prstGeom prst="rect">
            <a:avLst/>
          </a:prstGeom>
          <a:noFill/>
          <a:ln w="9525">
            <a:noFill/>
            <a:miter lim="800000"/>
            <a:headEnd/>
            <a:tailEnd/>
          </a:ln>
        </p:spPr>
      </p:pic>
      <p:pic>
        <p:nvPicPr>
          <p:cNvPr id="19463" name="Picture 8" descr="http://www.shakeout.org/downloads/ShakeOut_JoinUs_300x250.gif">
            <a:hlinkClick r:id="rId5"/>
          </p:cNvPr>
          <p:cNvPicPr>
            <a:picLocks noChangeAspect="1" noChangeArrowheads="1"/>
          </p:cNvPicPr>
          <p:nvPr/>
        </p:nvPicPr>
        <p:blipFill>
          <a:blip r:embed="rId6"/>
          <a:srcRect/>
          <a:stretch>
            <a:fillRect/>
          </a:stretch>
        </p:blipFill>
        <p:spPr bwMode="auto">
          <a:xfrm>
            <a:off x="7589838" y="0"/>
            <a:ext cx="155416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6"/>
          <p:cNvSpPr>
            <a:spLocks noGrp="1" noChangeArrowheads="1"/>
          </p:cNvSpPr>
          <p:nvPr>
            <p:ph type="ftr" sz="quarter" idx="11"/>
          </p:nvPr>
        </p:nvSpPr>
        <p:spPr>
          <a:xfrm>
            <a:off x="2057400" y="6400800"/>
            <a:ext cx="4876800" cy="304800"/>
          </a:xfrm>
          <a:noFill/>
        </p:spPr>
        <p:txBody>
          <a:bodyPr/>
          <a:lstStyle/>
          <a:p>
            <a:r>
              <a:rPr lang="en-US" smtClean="0"/>
              <a:t>UCOP September 2010 Safety Meeting</a:t>
            </a:r>
          </a:p>
        </p:txBody>
      </p:sp>
      <p:sp>
        <p:nvSpPr>
          <p:cNvPr id="20483" name="Rectangle 5"/>
          <p:cNvSpPr>
            <a:spLocks noGrp="1" noChangeArrowheads="1"/>
          </p:cNvSpPr>
          <p:nvPr>
            <p:ph type="ctrTitle"/>
          </p:nvPr>
        </p:nvSpPr>
        <p:spPr>
          <a:xfrm>
            <a:off x="533400" y="762000"/>
            <a:ext cx="8229600" cy="2209800"/>
          </a:xfrm>
        </p:spPr>
        <p:txBody>
          <a:bodyPr/>
          <a:lstStyle/>
          <a:p>
            <a:pPr eaLnBrk="1" hangingPunct="1"/>
            <a:r>
              <a:rPr lang="en-US" sz="4000" smtClean="0"/>
              <a:t>Home Earthquake Preparedness</a:t>
            </a:r>
          </a:p>
        </p:txBody>
      </p:sp>
      <p:sp>
        <p:nvSpPr>
          <p:cNvPr id="20484" name="Rectangle 6"/>
          <p:cNvSpPr>
            <a:spLocks noGrp="1" noChangeArrowheads="1"/>
          </p:cNvSpPr>
          <p:nvPr>
            <p:ph type="subTitle" idx="1"/>
          </p:nvPr>
        </p:nvSpPr>
        <p:spPr>
          <a:xfrm>
            <a:off x="1371600" y="3886200"/>
            <a:ext cx="6400800" cy="1295400"/>
          </a:xfrm>
        </p:spPr>
        <p:txBody>
          <a:bodyPr/>
          <a:lstStyle/>
          <a:p>
            <a:pPr eaLnBrk="1" hangingPunct="1"/>
            <a:endParaRPr lang="en-US" smtClean="0"/>
          </a:p>
        </p:txBody>
      </p:sp>
      <p:pic>
        <p:nvPicPr>
          <p:cNvPr id="20485" name="Picture 7" descr="Image of a house that was damaged by an earthquake"/>
          <p:cNvPicPr>
            <a:picLocks noChangeAspect="1" noChangeArrowheads="1"/>
          </p:cNvPicPr>
          <p:nvPr/>
        </p:nvPicPr>
        <p:blipFill>
          <a:blip r:embed="rId3"/>
          <a:srcRect/>
          <a:stretch>
            <a:fillRect/>
          </a:stretch>
        </p:blipFill>
        <p:spPr bwMode="auto">
          <a:xfrm>
            <a:off x="304800" y="304800"/>
            <a:ext cx="2971800" cy="1971675"/>
          </a:xfrm>
          <a:prstGeom prst="rect">
            <a:avLst/>
          </a:prstGeom>
          <a:noFill/>
          <a:ln w="9525">
            <a:noFill/>
            <a:miter lim="800000"/>
            <a:headEnd/>
            <a:tailEnd/>
          </a:ln>
        </p:spPr>
      </p:pic>
      <p:pic>
        <p:nvPicPr>
          <p:cNvPr id="20486" name="Picture 8" descr="a071">
            <a:hlinkClick r:id="rId4"/>
          </p:cNvPr>
          <p:cNvPicPr>
            <a:picLocks noChangeAspect="1" noChangeArrowheads="1"/>
          </p:cNvPicPr>
          <p:nvPr/>
        </p:nvPicPr>
        <p:blipFill>
          <a:blip r:embed="rId5"/>
          <a:srcRect/>
          <a:stretch>
            <a:fillRect/>
          </a:stretch>
        </p:blipFill>
        <p:spPr bwMode="auto">
          <a:xfrm>
            <a:off x="6705600" y="0"/>
            <a:ext cx="1651000" cy="2362200"/>
          </a:xfrm>
          <a:prstGeom prst="rect">
            <a:avLst/>
          </a:prstGeom>
          <a:noFill/>
          <a:ln w="9525">
            <a:noFill/>
            <a:miter lim="800000"/>
            <a:headEnd/>
            <a:tailEnd/>
          </a:ln>
        </p:spPr>
      </p:pic>
      <p:pic>
        <p:nvPicPr>
          <p:cNvPr id="20487" name="Picture 9"/>
          <p:cNvPicPr>
            <a:picLocks noChangeAspect="1" noChangeArrowheads="1"/>
          </p:cNvPicPr>
          <p:nvPr/>
        </p:nvPicPr>
        <p:blipFill>
          <a:blip r:embed="rId6"/>
          <a:srcRect/>
          <a:stretch>
            <a:fillRect/>
          </a:stretch>
        </p:blipFill>
        <p:spPr bwMode="auto">
          <a:xfrm>
            <a:off x="4038600" y="762000"/>
            <a:ext cx="1905000" cy="1298575"/>
          </a:xfrm>
          <a:prstGeom prst="rect">
            <a:avLst/>
          </a:prstGeom>
          <a:noFill/>
          <a:ln w="9525">
            <a:noFill/>
            <a:miter lim="800000"/>
            <a:headEnd/>
            <a:tailEnd/>
          </a:ln>
        </p:spPr>
      </p:pic>
      <p:pic>
        <p:nvPicPr>
          <p:cNvPr id="20488" name="Picture 7"/>
          <p:cNvPicPr>
            <a:picLocks noChangeAspect="1"/>
          </p:cNvPicPr>
          <p:nvPr/>
        </p:nvPicPr>
        <p:blipFill>
          <a:blip r:embed="rId7"/>
          <a:srcRect/>
          <a:stretch>
            <a:fillRect/>
          </a:stretch>
        </p:blipFill>
        <p:spPr bwMode="auto">
          <a:xfrm>
            <a:off x="2819400" y="2971800"/>
            <a:ext cx="3459163" cy="3336925"/>
          </a:xfrm>
          <a:prstGeom prst="rect">
            <a:avLst/>
          </a:prstGeom>
          <a:noFill/>
          <a:ln w="9525">
            <a:noFill/>
            <a:miter lim="800000"/>
            <a:headEnd/>
            <a:tailEnd/>
          </a:ln>
        </p:spPr>
      </p:pic>
      <p:pic>
        <p:nvPicPr>
          <p:cNvPr id="20489" name="Picture 11" descr="http://www.shakeout.org/downloads/ShakeOut_JoinUs_160x600.gif">
            <a:hlinkClick r:id="rId8"/>
          </p:cNvPr>
          <p:cNvPicPr>
            <a:picLocks noChangeAspect="1" noChangeArrowheads="1"/>
          </p:cNvPicPr>
          <p:nvPr/>
        </p:nvPicPr>
        <p:blipFill>
          <a:blip r:embed="rId9"/>
          <a:srcRect/>
          <a:stretch>
            <a:fillRect/>
          </a:stretch>
        </p:blipFill>
        <p:spPr bwMode="auto">
          <a:xfrm>
            <a:off x="8107363" y="2971800"/>
            <a:ext cx="1036637"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xfrm>
            <a:off x="2895600" y="6477000"/>
            <a:ext cx="3657600" cy="381000"/>
          </a:xfrm>
          <a:noFill/>
        </p:spPr>
        <p:txBody>
          <a:bodyPr/>
          <a:lstStyle/>
          <a:p>
            <a:r>
              <a:rPr lang="en-US" smtClean="0"/>
              <a:t>UCOP September 2010 Safety Meeting</a:t>
            </a:r>
          </a:p>
        </p:txBody>
      </p:sp>
      <p:sp>
        <p:nvSpPr>
          <p:cNvPr id="21507" name="Rectangle 2"/>
          <p:cNvSpPr>
            <a:spLocks noGrp="1" noChangeArrowheads="1"/>
          </p:cNvSpPr>
          <p:nvPr>
            <p:ph type="title"/>
          </p:nvPr>
        </p:nvSpPr>
        <p:spPr>
          <a:xfrm>
            <a:off x="304800" y="609600"/>
            <a:ext cx="8382000" cy="762000"/>
          </a:xfrm>
        </p:spPr>
        <p:txBody>
          <a:bodyPr/>
          <a:lstStyle/>
          <a:p>
            <a:pPr eaLnBrk="1" hangingPunct="1"/>
            <a:r>
              <a:rPr lang="en-US" smtClean="0"/>
              <a:t>Home Earthquake Preparedness</a:t>
            </a:r>
          </a:p>
        </p:txBody>
      </p:sp>
      <p:sp>
        <p:nvSpPr>
          <p:cNvPr id="21508" name="Rectangle 3"/>
          <p:cNvSpPr>
            <a:spLocks noGrp="1" noChangeArrowheads="1"/>
          </p:cNvSpPr>
          <p:nvPr>
            <p:ph type="body" idx="1"/>
          </p:nvPr>
        </p:nvSpPr>
        <p:spPr>
          <a:xfrm>
            <a:off x="2590800" y="1676400"/>
            <a:ext cx="6324600" cy="4343400"/>
          </a:xfrm>
        </p:spPr>
        <p:txBody>
          <a:bodyPr/>
          <a:lstStyle/>
          <a:p>
            <a:pPr eaLnBrk="1" hangingPunct="1"/>
            <a:r>
              <a:rPr lang="en-US" smtClean="0"/>
              <a:t>Establish Family Earthquake Plan</a:t>
            </a:r>
          </a:p>
          <a:p>
            <a:pPr lvl="1" eaLnBrk="1" hangingPunct="1"/>
            <a:r>
              <a:rPr lang="en-US" smtClean="0"/>
              <a:t>Practice Drills </a:t>
            </a:r>
          </a:p>
          <a:p>
            <a:pPr eaLnBrk="1" hangingPunct="1"/>
            <a:r>
              <a:rPr lang="en-US" smtClean="0"/>
              <a:t>Choose Out-of-State Friend/Relative</a:t>
            </a:r>
          </a:p>
          <a:p>
            <a:pPr lvl="1" eaLnBrk="1" hangingPunct="1"/>
            <a:r>
              <a:rPr lang="en-US" smtClean="0"/>
              <a:t>Person Family Members Can Contact to Report Whereabouts &amp; Conditions</a:t>
            </a:r>
          </a:p>
          <a:p>
            <a:pPr eaLnBrk="1" hangingPunct="1"/>
            <a:r>
              <a:rPr lang="en-US" smtClean="0"/>
              <a:t>Learn First Aid/CPR</a:t>
            </a:r>
          </a:p>
          <a:p>
            <a:pPr eaLnBrk="1" hangingPunct="1"/>
            <a:r>
              <a:rPr lang="en-US" smtClean="0"/>
              <a:t>Prepare Earthquake Emergency Kit</a:t>
            </a:r>
          </a:p>
        </p:txBody>
      </p:sp>
      <p:pic>
        <p:nvPicPr>
          <p:cNvPr id="21509" name="Picture 5" descr="pe04100_[1]"/>
          <p:cNvPicPr>
            <a:picLocks noChangeAspect="1" noChangeArrowheads="1"/>
          </p:cNvPicPr>
          <p:nvPr/>
        </p:nvPicPr>
        <p:blipFill>
          <a:blip r:embed="rId3"/>
          <a:srcRect/>
          <a:stretch>
            <a:fillRect/>
          </a:stretch>
        </p:blipFill>
        <p:spPr bwMode="auto">
          <a:xfrm>
            <a:off x="6553200" y="4953000"/>
            <a:ext cx="1905000" cy="1797050"/>
          </a:xfrm>
          <a:prstGeom prst="rect">
            <a:avLst/>
          </a:prstGeom>
          <a:noFill/>
          <a:ln w="9525">
            <a:noFill/>
            <a:miter lim="800000"/>
            <a:headEnd/>
            <a:tailEnd/>
          </a:ln>
        </p:spPr>
      </p:pic>
      <p:pic>
        <p:nvPicPr>
          <p:cNvPr id="21510" name="Picture 7" descr="j0361734[1]"/>
          <p:cNvPicPr>
            <a:picLocks noChangeAspect="1" noChangeArrowheads="1"/>
          </p:cNvPicPr>
          <p:nvPr/>
        </p:nvPicPr>
        <p:blipFill>
          <a:blip r:embed="rId4"/>
          <a:srcRect/>
          <a:stretch>
            <a:fillRect/>
          </a:stretch>
        </p:blipFill>
        <p:spPr bwMode="auto">
          <a:xfrm>
            <a:off x="7772400" y="1219200"/>
            <a:ext cx="1146175" cy="723900"/>
          </a:xfrm>
          <a:prstGeom prst="rect">
            <a:avLst/>
          </a:prstGeom>
          <a:noFill/>
          <a:ln w="9525">
            <a:noFill/>
            <a:miter lim="800000"/>
            <a:headEnd/>
            <a:tailEnd/>
          </a:ln>
        </p:spPr>
      </p:pic>
      <p:pic>
        <p:nvPicPr>
          <p:cNvPr id="21511" name="Picture 8" descr="j0287313[1]"/>
          <p:cNvPicPr>
            <a:picLocks noChangeAspect="1" noChangeArrowheads="1"/>
          </p:cNvPicPr>
          <p:nvPr/>
        </p:nvPicPr>
        <p:blipFill>
          <a:blip r:embed="rId5"/>
          <a:srcRect/>
          <a:stretch>
            <a:fillRect/>
          </a:stretch>
        </p:blipFill>
        <p:spPr bwMode="auto">
          <a:xfrm>
            <a:off x="8153400" y="3505200"/>
            <a:ext cx="990600" cy="803275"/>
          </a:xfrm>
          <a:prstGeom prst="rect">
            <a:avLst/>
          </a:prstGeom>
          <a:noFill/>
          <a:ln w="9525">
            <a:noFill/>
            <a:miter lim="800000"/>
            <a:headEnd/>
            <a:tailEnd/>
          </a:ln>
        </p:spPr>
      </p:pic>
      <p:pic>
        <p:nvPicPr>
          <p:cNvPr id="21512" name="Picture 8"/>
          <p:cNvPicPr>
            <a:picLocks noChangeAspect="1"/>
          </p:cNvPicPr>
          <p:nvPr/>
        </p:nvPicPr>
        <p:blipFill>
          <a:blip r:embed="rId6"/>
          <a:srcRect/>
          <a:stretch>
            <a:fillRect/>
          </a:stretch>
        </p:blipFill>
        <p:spPr bwMode="auto">
          <a:xfrm>
            <a:off x="0" y="2895600"/>
            <a:ext cx="2667000" cy="3962400"/>
          </a:xfrm>
          <a:prstGeom prst="rect">
            <a:avLst/>
          </a:prstGeom>
          <a:noFill/>
          <a:ln w="9525">
            <a:noFill/>
            <a:miter lim="800000"/>
            <a:headEnd/>
            <a:tailEnd/>
          </a:ln>
        </p:spPr>
      </p:pic>
      <p:pic>
        <p:nvPicPr>
          <p:cNvPr id="21513" name="Picture 10" descr="http://www.shakeout.org/downloads/ShakeOut_GetReady_728x90.gif">
            <a:hlinkClick r:id="rId7"/>
          </p:cNvPr>
          <p:cNvPicPr>
            <a:picLocks noChangeAspect="1" noChangeArrowheads="1"/>
          </p:cNvPicPr>
          <p:nvPr/>
        </p:nvPicPr>
        <p:blipFill>
          <a:blip r:embed="rId8"/>
          <a:srcRect/>
          <a:stretch>
            <a:fillRect/>
          </a:stretch>
        </p:blipFill>
        <p:spPr bwMode="auto">
          <a:xfrm>
            <a:off x="0" y="0"/>
            <a:ext cx="493077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1"/>
          </p:nvPr>
        </p:nvSpPr>
        <p:spPr>
          <a:xfrm>
            <a:off x="2667000" y="6400800"/>
            <a:ext cx="3352800" cy="457200"/>
          </a:xfrm>
          <a:noFill/>
        </p:spPr>
        <p:txBody>
          <a:bodyPr/>
          <a:lstStyle/>
          <a:p>
            <a:r>
              <a:rPr lang="en-US" smtClean="0"/>
              <a:t>UCOP September 2010 Safety Meeting</a:t>
            </a:r>
          </a:p>
        </p:txBody>
      </p:sp>
      <p:sp>
        <p:nvSpPr>
          <p:cNvPr id="22531" name="Rectangle 2"/>
          <p:cNvSpPr>
            <a:spLocks noGrp="1" noChangeArrowheads="1"/>
          </p:cNvSpPr>
          <p:nvPr>
            <p:ph type="title"/>
          </p:nvPr>
        </p:nvSpPr>
        <p:spPr>
          <a:xfrm>
            <a:off x="228600" y="277813"/>
            <a:ext cx="8610600" cy="865187"/>
          </a:xfrm>
        </p:spPr>
        <p:txBody>
          <a:bodyPr/>
          <a:lstStyle/>
          <a:p>
            <a:pPr eaLnBrk="1" hangingPunct="1"/>
            <a:r>
              <a:rPr lang="en-US" smtClean="0"/>
              <a:t>Home Earthquake Emergency Kit</a:t>
            </a:r>
          </a:p>
        </p:txBody>
      </p:sp>
      <p:sp>
        <p:nvSpPr>
          <p:cNvPr id="22532" name="Rectangle 3"/>
          <p:cNvSpPr>
            <a:spLocks noGrp="1" noChangeArrowheads="1"/>
          </p:cNvSpPr>
          <p:nvPr>
            <p:ph type="body" sz="half" idx="1"/>
          </p:nvPr>
        </p:nvSpPr>
        <p:spPr>
          <a:xfrm>
            <a:off x="228600" y="1066800"/>
            <a:ext cx="3657600" cy="5257800"/>
          </a:xfrm>
        </p:spPr>
        <p:txBody>
          <a:bodyPr/>
          <a:lstStyle/>
          <a:p>
            <a:pPr eaLnBrk="1" hangingPunct="1"/>
            <a:r>
              <a:rPr lang="en-US" smtClean="0"/>
              <a:t>1 Gallon of Water per Person per Day (3 Day Minimum)</a:t>
            </a:r>
          </a:p>
          <a:p>
            <a:pPr eaLnBrk="1" hangingPunct="1"/>
            <a:r>
              <a:rPr lang="en-US" smtClean="0"/>
              <a:t>First Aid Kit/Book</a:t>
            </a:r>
          </a:p>
          <a:p>
            <a:pPr eaLnBrk="1" hangingPunct="1"/>
            <a:r>
              <a:rPr lang="en-US" smtClean="0"/>
              <a:t>3 Days of Food</a:t>
            </a:r>
          </a:p>
          <a:p>
            <a:pPr eaLnBrk="1" hangingPunct="1"/>
            <a:r>
              <a:rPr lang="en-US" smtClean="0"/>
              <a:t>Non-Electric Can Opener</a:t>
            </a:r>
          </a:p>
          <a:p>
            <a:pPr eaLnBrk="1" hangingPunct="1"/>
            <a:r>
              <a:rPr lang="en-US" smtClean="0"/>
              <a:t>Portable Radio, Flashlights, &amp; Batteries</a:t>
            </a:r>
          </a:p>
          <a:p>
            <a:pPr eaLnBrk="1" hangingPunct="1"/>
            <a:r>
              <a:rPr lang="en-US" smtClean="0"/>
              <a:t>Cash ($$$)</a:t>
            </a:r>
          </a:p>
          <a:p>
            <a:pPr eaLnBrk="1" hangingPunct="1"/>
            <a:endParaRPr lang="en-US" smtClean="0"/>
          </a:p>
        </p:txBody>
      </p:sp>
      <p:sp>
        <p:nvSpPr>
          <p:cNvPr id="22533" name="Rectangle 4"/>
          <p:cNvSpPr>
            <a:spLocks noGrp="1" noChangeArrowheads="1"/>
          </p:cNvSpPr>
          <p:nvPr>
            <p:ph type="body" sz="half" idx="2"/>
          </p:nvPr>
        </p:nvSpPr>
        <p:spPr>
          <a:xfrm>
            <a:off x="4191000" y="1371600"/>
            <a:ext cx="4953000" cy="5334000"/>
          </a:xfrm>
        </p:spPr>
        <p:txBody>
          <a:bodyPr/>
          <a:lstStyle/>
          <a:p>
            <a:pPr eaLnBrk="1" hangingPunct="1"/>
            <a:r>
              <a:rPr lang="en-US" smtClean="0"/>
              <a:t>Extra Glasses, House/Car Keys</a:t>
            </a:r>
          </a:p>
          <a:p>
            <a:pPr eaLnBrk="1" hangingPunct="1"/>
            <a:r>
              <a:rPr lang="en-US" smtClean="0"/>
              <a:t>Essential Medications</a:t>
            </a:r>
          </a:p>
          <a:p>
            <a:pPr eaLnBrk="1" hangingPunct="1"/>
            <a:r>
              <a:rPr lang="en-US" smtClean="0"/>
              <a:t>ABC Fire Extinguisher</a:t>
            </a:r>
          </a:p>
          <a:p>
            <a:pPr eaLnBrk="1" hangingPunct="1"/>
            <a:r>
              <a:rPr lang="en-US" smtClean="0"/>
              <a:t>Blankets/Sleeping Bag</a:t>
            </a:r>
          </a:p>
          <a:p>
            <a:pPr eaLnBrk="1" hangingPunct="1"/>
            <a:r>
              <a:rPr lang="en-US" smtClean="0"/>
              <a:t>Water Purification Kit</a:t>
            </a:r>
          </a:p>
          <a:p>
            <a:pPr eaLnBrk="1" hangingPunct="1"/>
            <a:r>
              <a:rPr lang="en-US" smtClean="0"/>
              <a:t>Essentials for Infants, Elderly, or Pets</a:t>
            </a:r>
          </a:p>
          <a:p>
            <a:pPr eaLnBrk="1" hangingPunct="1"/>
            <a:r>
              <a:rPr lang="en-US" smtClean="0"/>
              <a:t>How to Turn Off:  Gas, Water, and Electricity</a:t>
            </a:r>
          </a:p>
        </p:txBody>
      </p:sp>
      <p:pic>
        <p:nvPicPr>
          <p:cNvPr id="22534" name="Picture 6"/>
          <p:cNvPicPr>
            <a:picLocks noChangeAspect="1" noChangeArrowheads="1"/>
          </p:cNvPicPr>
          <p:nvPr/>
        </p:nvPicPr>
        <p:blipFill>
          <a:blip r:embed="rId3"/>
          <a:srcRect/>
          <a:stretch>
            <a:fillRect/>
          </a:stretch>
        </p:blipFill>
        <p:spPr bwMode="auto">
          <a:xfrm>
            <a:off x="3505200" y="4191000"/>
            <a:ext cx="327025" cy="419100"/>
          </a:xfrm>
          <a:prstGeom prst="rect">
            <a:avLst/>
          </a:prstGeom>
          <a:noFill/>
          <a:ln w="9525">
            <a:noFill/>
            <a:miter lim="800000"/>
            <a:headEnd/>
            <a:tailEnd/>
          </a:ln>
        </p:spPr>
      </p:pic>
      <p:pic>
        <p:nvPicPr>
          <p:cNvPr id="22535" name="Picture 8"/>
          <p:cNvPicPr>
            <a:picLocks noChangeAspect="1" noChangeArrowheads="1"/>
          </p:cNvPicPr>
          <p:nvPr/>
        </p:nvPicPr>
        <p:blipFill>
          <a:blip r:embed="rId4"/>
          <a:srcRect/>
          <a:stretch>
            <a:fillRect/>
          </a:stretch>
        </p:blipFill>
        <p:spPr bwMode="auto">
          <a:xfrm>
            <a:off x="7848600" y="1828800"/>
            <a:ext cx="638175" cy="511175"/>
          </a:xfrm>
          <a:prstGeom prst="rect">
            <a:avLst/>
          </a:prstGeom>
          <a:noFill/>
          <a:ln w="9525">
            <a:noFill/>
            <a:miter lim="800000"/>
            <a:headEnd/>
            <a:tailEnd/>
          </a:ln>
        </p:spPr>
      </p:pic>
      <p:pic>
        <p:nvPicPr>
          <p:cNvPr id="22536" name="Picture 9" descr="j0319236[1]"/>
          <p:cNvPicPr>
            <a:picLocks noChangeAspect="1" noChangeArrowheads="1"/>
          </p:cNvPicPr>
          <p:nvPr/>
        </p:nvPicPr>
        <p:blipFill>
          <a:blip r:embed="rId5"/>
          <a:srcRect/>
          <a:stretch>
            <a:fillRect/>
          </a:stretch>
        </p:blipFill>
        <p:spPr bwMode="auto">
          <a:xfrm>
            <a:off x="3657600" y="2743200"/>
            <a:ext cx="441325" cy="452438"/>
          </a:xfrm>
          <a:prstGeom prst="rect">
            <a:avLst/>
          </a:prstGeom>
          <a:noFill/>
          <a:ln w="9525">
            <a:noFill/>
            <a:miter lim="800000"/>
            <a:headEnd/>
            <a:tailEnd/>
          </a:ln>
        </p:spPr>
      </p:pic>
      <p:pic>
        <p:nvPicPr>
          <p:cNvPr id="22537" name="Picture 10" descr="j0398031[1]"/>
          <p:cNvPicPr>
            <a:picLocks noChangeAspect="1" noChangeArrowheads="1"/>
          </p:cNvPicPr>
          <p:nvPr/>
        </p:nvPicPr>
        <p:blipFill>
          <a:blip r:embed="rId6"/>
          <a:srcRect/>
          <a:stretch>
            <a:fillRect/>
          </a:stretch>
        </p:blipFill>
        <p:spPr bwMode="auto">
          <a:xfrm>
            <a:off x="3276600" y="4876800"/>
            <a:ext cx="519113" cy="533400"/>
          </a:xfrm>
          <a:prstGeom prst="rect">
            <a:avLst/>
          </a:prstGeom>
          <a:noFill/>
          <a:ln w="9525">
            <a:noFill/>
            <a:miter lim="800000"/>
            <a:headEnd/>
            <a:tailEnd/>
          </a:ln>
        </p:spPr>
      </p:pic>
      <p:pic>
        <p:nvPicPr>
          <p:cNvPr id="22538" name="Picture 11" descr="j0404037[1]"/>
          <p:cNvPicPr>
            <a:picLocks noChangeAspect="1" noChangeArrowheads="1"/>
          </p:cNvPicPr>
          <p:nvPr/>
        </p:nvPicPr>
        <p:blipFill>
          <a:blip r:embed="rId7"/>
          <a:srcRect/>
          <a:stretch>
            <a:fillRect/>
          </a:stretch>
        </p:blipFill>
        <p:spPr bwMode="auto">
          <a:xfrm>
            <a:off x="2743200" y="5410200"/>
            <a:ext cx="838200" cy="442913"/>
          </a:xfrm>
          <a:prstGeom prst="rect">
            <a:avLst/>
          </a:prstGeom>
          <a:noFill/>
          <a:ln w="9525">
            <a:noFill/>
            <a:miter lim="800000"/>
            <a:headEnd/>
            <a:tailEnd/>
          </a:ln>
        </p:spPr>
      </p:pic>
      <p:pic>
        <p:nvPicPr>
          <p:cNvPr id="22539" name="Picture 12" descr="j0215335[1]"/>
          <p:cNvPicPr>
            <a:picLocks noChangeAspect="1" noChangeArrowheads="1"/>
          </p:cNvPicPr>
          <p:nvPr/>
        </p:nvPicPr>
        <p:blipFill>
          <a:blip r:embed="rId8"/>
          <a:srcRect/>
          <a:stretch>
            <a:fillRect/>
          </a:stretch>
        </p:blipFill>
        <p:spPr bwMode="auto">
          <a:xfrm>
            <a:off x="3505200" y="5334000"/>
            <a:ext cx="477838" cy="546100"/>
          </a:xfrm>
          <a:prstGeom prst="rect">
            <a:avLst/>
          </a:prstGeom>
          <a:noFill/>
          <a:ln w="9525">
            <a:noFill/>
            <a:miter lim="800000"/>
            <a:headEnd/>
            <a:tailEnd/>
          </a:ln>
        </p:spPr>
      </p:pic>
      <p:pic>
        <p:nvPicPr>
          <p:cNvPr id="22540" name="Picture 13" descr="j0215778[1]"/>
          <p:cNvPicPr>
            <a:picLocks noChangeAspect="1" noChangeArrowheads="1"/>
          </p:cNvPicPr>
          <p:nvPr/>
        </p:nvPicPr>
        <p:blipFill>
          <a:blip r:embed="rId9"/>
          <a:srcRect/>
          <a:stretch>
            <a:fillRect/>
          </a:stretch>
        </p:blipFill>
        <p:spPr bwMode="auto">
          <a:xfrm>
            <a:off x="3276600" y="3276600"/>
            <a:ext cx="501650" cy="609600"/>
          </a:xfrm>
          <a:prstGeom prst="rect">
            <a:avLst/>
          </a:prstGeom>
          <a:noFill/>
          <a:ln w="9525">
            <a:noFill/>
            <a:miter lim="800000"/>
            <a:headEnd/>
            <a:tailEnd/>
          </a:ln>
        </p:spPr>
      </p:pic>
      <p:pic>
        <p:nvPicPr>
          <p:cNvPr id="22541" name="Picture 14" descr="j0398055[1]"/>
          <p:cNvPicPr>
            <a:picLocks noChangeAspect="1" noChangeArrowheads="1"/>
          </p:cNvPicPr>
          <p:nvPr/>
        </p:nvPicPr>
        <p:blipFill>
          <a:blip r:embed="rId10"/>
          <a:srcRect/>
          <a:stretch>
            <a:fillRect/>
          </a:stretch>
        </p:blipFill>
        <p:spPr bwMode="auto">
          <a:xfrm>
            <a:off x="8305800" y="2133600"/>
            <a:ext cx="530225" cy="533400"/>
          </a:xfrm>
          <a:prstGeom prst="rect">
            <a:avLst/>
          </a:prstGeom>
          <a:noFill/>
          <a:ln w="9525">
            <a:noFill/>
            <a:miter lim="800000"/>
            <a:headEnd/>
            <a:tailEnd/>
          </a:ln>
        </p:spPr>
      </p:pic>
      <p:pic>
        <p:nvPicPr>
          <p:cNvPr id="22542" name="Picture 15" descr="j0397865[1]"/>
          <p:cNvPicPr>
            <a:picLocks noChangeAspect="1" noChangeArrowheads="1"/>
          </p:cNvPicPr>
          <p:nvPr/>
        </p:nvPicPr>
        <p:blipFill>
          <a:blip r:embed="rId11"/>
          <a:srcRect/>
          <a:stretch>
            <a:fillRect/>
          </a:stretch>
        </p:blipFill>
        <p:spPr bwMode="auto">
          <a:xfrm>
            <a:off x="8077200" y="5943600"/>
            <a:ext cx="522288" cy="541338"/>
          </a:xfrm>
          <a:prstGeom prst="rect">
            <a:avLst/>
          </a:prstGeom>
          <a:noFill/>
          <a:ln w="9525">
            <a:noFill/>
            <a:miter lim="800000"/>
            <a:headEnd/>
            <a:tailEnd/>
          </a:ln>
        </p:spPr>
      </p:pic>
      <p:pic>
        <p:nvPicPr>
          <p:cNvPr id="22543" name="Picture 16"/>
          <p:cNvPicPr>
            <a:picLocks noChangeAspect="1" noChangeArrowheads="1"/>
          </p:cNvPicPr>
          <p:nvPr/>
        </p:nvPicPr>
        <p:blipFill>
          <a:blip r:embed="rId12"/>
          <a:srcRect/>
          <a:stretch>
            <a:fillRect/>
          </a:stretch>
        </p:blipFill>
        <p:spPr bwMode="auto">
          <a:xfrm>
            <a:off x="8642350" y="3505200"/>
            <a:ext cx="501650" cy="523875"/>
          </a:xfrm>
          <a:prstGeom prst="rect">
            <a:avLst/>
          </a:prstGeom>
          <a:noFill/>
          <a:ln w="9525">
            <a:noFill/>
            <a:miter lim="800000"/>
            <a:headEnd/>
            <a:tailEnd/>
          </a:ln>
        </p:spPr>
      </p:pic>
      <p:pic>
        <p:nvPicPr>
          <p:cNvPr id="22544" name="Picture 17" descr="j0340286[1]"/>
          <p:cNvPicPr>
            <a:picLocks noChangeAspect="1" noChangeArrowheads="1"/>
          </p:cNvPicPr>
          <p:nvPr/>
        </p:nvPicPr>
        <p:blipFill>
          <a:blip r:embed="rId13"/>
          <a:srcRect/>
          <a:stretch>
            <a:fillRect/>
          </a:stretch>
        </p:blipFill>
        <p:spPr bwMode="auto">
          <a:xfrm>
            <a:off x="8501063" y="2743200"/>
            <a:ext cx="642937" cy="762000"/>
          </a:xfrm>
          <a:prstGeom prst="rect">
            <a:avLst/>
          </a:prstGeom>
          <a:noFill/>
          <a:ln w="9525">
            <a:noFill/>
            <a:miter lim="800000"/>
            <a:headEnd/>
            <a:tailEnd/>
          </a:ln>
        </p:spPr>
      </p:pic>
      <p:pic>
        <p:nvPicPr>
          <p:cNvPr id="22545" name="Picture 18" descr="j0410879[1]"/>
          <p:cNvPicPr>
            <a:picLocks noChangeAspect="1" noChangeArrowheads="1"/>
          </p:cNvPicPr>
          <p:nvPr/>
        </p:nvPicPr>
        <p:blipFill>
          <a:blip r:embed="rId14"/>
          <a:srcRect/>
          <a:stretch>
            <a:fillRect/>
          </a:stretch>
        </p:blipFill>
        <p:spPr bwMode="auto">
          <a:xfrm>
            <a:off x="8305800" y="4419600"/>
            <a:ext cx="574675" cy="528638"/>
          </a:xfrm>
          <a:prstGeom prst="rect">
            <a:avLst/>
          </a:prstGeom>
          <a:noFill/>
          <a:ln w="9525">
            <a:noFill/>
            <a:miter lim="800000"/>
            <a:headEnd/>
            <a:tailEnd/>
          </a:ln>
        </p:spPr>
      </p:pic>
      <p:pic>
        <p:nvPicPr>
          <p:cNvPr id="22546" name="Picture 19" descr="http://www.shakeout.org/downloads/ShakeOut_JoinUs_120x90.gif">
            <a:hlinkClick r:id="rId15"/>
          </p:cNvPr>
          <p:cNvPicPr>
            <a:picLocks noChangeAspect="1" noChangeArrowheads="1"/>
          </p:cNvPicPr>
          <p:nvPr/>
        </p:nvPicPr>
        <p:blipFill>
          <a:blip r:embed="rId16"/>
          <a:srcRect/>
          <a:stretch>
            <a:fillRect/>
          </a:stretch>
        </p:blipFill>
        <p:spPr bwMode="auto">
          <a:xfrm>
            <a:off x="7823200" y="0"/>
            <a:ext cx="1320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xfrm>
            <a:off x="2895600" y="6400800"/>
            <a:ext cx="3733800" cy="457200"/>
          </a:xfrm>
          <a:noFill/>
        </p:spPr>
        <p:txBody>
          <a:bodyPr/>
          <a:lstStyle/>
          <a:p>
            <a:r>
              <a:rPr lang="en-US" smtClean="0"/>
              <a:t>UCOP September 2010 Safety Meeting</a:t>
            </a:r>
          </a:p>
        </p:txBody>
      </p:sp>
      <p:sp>
        <p:nvSpPr>
          <p:cNvPr id="23555" name="Rectangle 2"/>
          <p:cNvSpPr>
            <a:spLocks noGrp="1" noChangeArrowheads="1"/>
          </p:cNvSpPr>
          <p:nvPr>
            <p:ph type="title"/>
          </p:nvPr>
        </p:nvSpPr>
        <p:spPr>
          <a:xfrm>
            <a:off x="2438400" y="304800"/>
            <a:ext cx="6553200" cy="990600"/>
          </a:xfrm>
        </p:spPr>
        <p:txBody>
          <a:bodyPr/>
          <a:lstStyle/>
          <a:p>
            <a:pPr eaLnBrk="1" hangingPunct="1"/>
            <a:r>
              <a:rPr lang="en-US" smtClean="0"/>
              <a:t>Home Earthquake Preparedness</a:t>
            </a:r>
          </a:p>
        </p:txBody>
      </p:sp>
      <p:sp>
        <p:nvSpPr>
          <p:cNvPr id="23556" name="Rectangle 3"/>
          <p:cNvSpPr>
            <a:spLocks noGrp="1" noChangeArrowheads="1"/>
          </p:cNvSpPr>
          <p:nvPr>
            <p:ph type="body" idx="1"/>
          </p:nvPr>
        </p:nvSpPr>
        <p:spPr>
          <a:xfrm>
            <a:off x="2438400" y="1600200"/>
            <a:ext cx="6477000" cy="4953000"/>
          </a:xfrm>
        </p:spPr>
        <p:txBody>
          <a:bodyPr/>
          <a:lstStyle/>
          <a:p>
            <a:pPr eaLnBrk="1" hangingPunct="1"/>
            <a:r>
              <a:rPr lang="en-US" smtClean="0"/>
              <a:t>Secure Pictures/Art</a:t>
            </a:r>
          </a:p>
          <a:p>
            <a:pPr eaLnBrk="1" hangingPunct="1"/>
            <a:r>
              <a:rPr lang="en-US" smtClean="0"/>
              <a:t>Secure Hot Water Heater</a:t>
            </a:r>
          </a:p>
          <a:p>
            <a:pPr eaLnBrk="1" hangingPunct="1"/>
            <a:r>
              <a:rPr lang="en-US" smtClean="0"/>
              <a:t>Wrench Near Emergency Gas Shut Off</a:t>
            </a:r>
          </a:p>
          <a:p>
            <a:pPr eaLnBrk="1" hangingPunct="1"/>
            <a:r>
              <a:rPr lang="en-US" smtClean="0"/>
              <a:t>Secure Heavy Items</a:t>
            </a:r>
          </a:p>
          <a:p>
            <a:pPr eaLnBrk="1" hangingPunct="1"/>
            <a:r>
              <a:rPr lang="en-US" smtClean="0"/>
              <a:t>Know Safe Spots in Every Room</a:t>
            </a:r>
          </a:p>
          <a:p>
            <a:pPr lvl="1" eaLnBrk="1" hangingPunct="1"/>
            <a:r>
              <a:rPr lang="en-US" smtClean="0"/>
              <a:t>Sturdy Tables, Desks</a:t>
            </a:r>
          </a:p>
          <a:p>
            <a:pPr eaLnBrk="1" hangingPunct="1"/>
            <a:r>
              <a:rPr lang="en-US" smtClean="0"/>
              <a:t>Know Dangerous Spots in Every Room</a:t>
            </a:r>
          </a:p>
          <a:p>
            <a:pPr lvl="1" eaLnBrk="1" hangingPunct="1"/>
            <a:r>
              <a:rPr lang="en-US" smtClean="0"/>
              <a:t>Windows, Hanging Objects, Fireplace, Appliances</a:t>
            </a:r>
          </a:p>
        </p:txBody>
      </p:sp>
      <p:pic>
        <p:nvPicPr>
          <p:cNvPr id="23557" name="Picture 4" descr="j0185672[1]"/>
          <p:cNvPicPr>
            <a:picLocks noChangeAspect="1" noChangeArrowheads="1"/>
          </p:cNvPicPr>
          <p:nvPr/>
        </p:nvPicPr>
        <p:blipFill>
          <a:blip r:embed="rId3"/>
          <a:srcRect/>
          <a:stretch>
            <a:fillRect/>
          </a:stretch>
        </p:blipFill>
        <p:spPr bwMode="auto">
          <a:xfrm>
            <a:off x="8372475" y="2209800"/>
            <a:ext cx="771525" cy="769938"/>
          </a:xfrm>
          <a:prstGeom prst="rect">
            <a:avLst/>
          </a:prstGeom>
          <a:noFill/>
          <a:ln w="9525">
            <a:noFill/>
            <a:miter lim="800000"/>
            <a:headEnd/>
            <a:tailEnd/>
          </a:ln>
        </p:spPr>
      </p:pic>
      <p:pic>
        <p:nvPicPr>
          <p:cNvPr id="23558" name="Picture 6" descr="j0280970[1]"/>
          <p:cNvPicPr>
            <a:picLocks noChangeAspect="1" noChangeArrowheads="1"/>
          </p:cNvPicPr>
          <p:nvPr/>
        </p:nvPicPr>
        <p:blipFill>
          <a:blip r:embed="rId4"/>
          <a:srcRect/>
          <a:stretch>
            <a:fillRect/>
          </a:stretch>
        </p:blipFill>
        <p:spPr bwMode="auto">
          <a:xfrm>
            <a:off x="6324600" y="1371600"/>
            <a:ext cx="1222375" cy="1257300"/>
          </a:xfrm>
          <a:prstGeom prst="rect">
            <a:avLst/>
          </a:prstGeom>
          <a:noFill/>
          <a:ln w="9525">
            <a:noFill/>
            <a:miter lim="800000"/>
            <a:headEnd/>
            <a:tailEnd/>
          </a:ln>
        </p:spPr>
      </p:pic>
      <p:pic>
        <p:nvPicPr>
          <p:cNvPr id="23559" name="Picture 7" descr="j0215167[1]"/>
          <p:cNvPicPr>
            <a:picLocks noChangeAspect="1" noChangeArrowheads="1"/>
          </p:cNvPicPr>
          <p:nvPr/>
        </p:nvPicPr>
        <p:blipFill>
          <a:blip r:embed="rId5"/>
          <a:srcRect/>
          <a:stretch>
            <a:fillRect/>
          </a:stretch>
        </p:blipFill>
        <p:spPr bwMode="auto">
          <a:xfrm>
            <a:off x="7620000" y="3429000"/>
            <a:ext cx="1360488" cy="1090613"/>
          </a:xfrm>
          <a:prstGeom prst="rect">
            <a:avLst/>
          </a:prstGeom>
          <a:noFill/>
          <a:ln w="9525">
            <a:noFill/>
            <a:miter lim="800000"/>
            <a:headEnd/>
            <a:tailEnd/>
          </a:ln>
        </p:spPr>
      </p:pic>
      <p:pic>
        <p:nvPicPr>
          <p:cNvPr id="23560" name="Picture 8" descr="j0198982[1]"/>
          <p:cNvPicPr>
            <a:picLocks noChangeAspect="1" noChangeArrowheads="1"/>
          </p:cNvPicPr>
          <p:nvPr/>
        </p:nvPicPr>
        <p:blipFill>
          <a:blip r:embed="rId6"/>
          <a:srcRect/>
          <a:stretch>
            <a:fillRect/>
          </a:stretch>
        </p:blipFill>
        <p:spPr bwMode="auto">
          <a:xfrm>
            <a:off x="8247063" y="5257800"/>
            <a:ext cx="896937" cy="1066800"/>
          </a:xfrm>
          <a:prstGeom prst="rect">
            <a:avLst/>
          </a:prstGeom>
          <a:noFill/>
          <a:ln w="9525">
            <a:noFill/>
            <a:miter lim="800000"/>
            <a:headEnd/>
            <a:tailEnd/>
          </a:ln>
        </p:spPr>
      </p:pic>
      <p:pic>
        <p:nvPicPr>
          <p:cNvPr id="23561" name="Picture 9" descr="hh01587_[1]"/>
          <p:cNvPicPr>
            <a:picLocks noChangeAspect="1" noChangeArrowheads="1"/>
          </p:cNvPicPr>
          <p:nvPr/>
        </p:nvPicPr>
        <p:blipFill>
          <a:blip r:embed="rId7"/>
          <a:srcRect/>
          <a:stretch>
            <a:fillRect/>
          </a:stretch>
        </p:blipFill>
        <p:spPr bwMode="auto">
          <a:xfrm>
            <a:off x="6348413" y="5257800"/>
            <a:ext cx="1289050" cy="1143000"/>
          </a:xfrm>
          <a:prstGeom prst="rect">
            <a:avLst/>
          </a:prstGeom>
          <a:noFill/>
          <a:ln w="9525">
            <a:noFill/>
            <a:miter lim="800000"/>
            <a:headEnd/>
            <a:tailEnd/>
          </a:ln>
        </p:spPr>
      </p:pic>
      <p:pic>
        <p:nvPicPr>
          <p:cNvPr id="23562" name="Picture 14"/>
          <p:cNvPicPr>
            <a:picLocks noChangeAspect="1"/>
          </p:cNvPicPr>
          <p:nvPr/>
        </p:nvPicPr>
        <p:blipFill>
          <a:blip r:embed="rId8"/>
          <a:srcRect/>
          <a:stretch>
            <a:fillRect/>
          </a:stretch>
        </p:blipFill>
        <p:spPr bwMode="auto">
          <a:xfrm>
            <a:off x="0" y="2260600"/>
            <a:ext cx="2763838" cy="4597400"/>
          </a:xfrm>
          <a:prstGeom prst="rect">
            <a:avLst/>
          </a:prstGeom>
          <a:noFill/>
          <a:ln w="9525">
            <a:noFill/>
            <a:miter lim="800000"/>
            <a:headEnd/>
            <a:tailEnd/>
          </a:ln>
        </p:spPr>
      </p:pic>
      <p:pic>
        <p:nvPicPr>
          <p:cNvPr id="23563" name="Picture 12" descr="http://www.shakeout.org/downloads/ShakeOut_JoinUs_728x90.gif">
            <a:hlinkClick r:id="rId9"/>
          </p:cNvPr>
          <p:cNvPicPr>
            <a:picLocks noChangeAspect="1" noChangeArrowheads="1"/>
          </p:cNvPicPr>
          <p:nvPr/>
        </p:nvPicPr>
        <p:blipFill>
          <a:blip r:embed="rId10"/>
          <a:srcRect/>
          <a:stretch>
            <a:fillRect/>
          </a:stretch>
        </p:blipFill>
        <p:spPr bwMode="auto">
          <a:xfrm>
            <a:off x="0" y="0"/>
            <a:ext cx="4343400"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xfrm>
            <a:off x="2590800" y="6400800"/>
            <a:ext cx="3429000" cy="457200"/>
          </a:xfrm>
          <a:noFill/>
        </p:spPr>
        <p:txBody>
          <a:bodyPr/>
          <a:lstStyle/>
          <a:p>
            <a:r>
              <a:rPr lang="en-US" smtClean="0"/>
              <a:t>UCOP September 2010 Safety Meeting</a:t>
            </a:r>
          </a:p>
        </p:txBody>
      </p:sp>
      <p:sp>
        <p:nvSpPr>
          <p:cNvPr id="24579" name="Rectangle 2"/>
          <p:cNvSpPr>
            <a:spLocks noGrp="1" noChangeArrowheads="1"/>
          </p:cNvSpPr>
          <p:nvPr>
            <p:ph type="title"/>
          </p:nvPr>
        </p:nvSpPr>
        <p:spPr>
          <a:xfrm>
            <a:off x="2438400" y="381000"/>
            <a:ext cx="6248400" cy="762000"/>
          </a:xfrm>
        </p:spPr>
        <p:txBody>
          <a:bodyPr/>
          <a:lstStyle/>
          <a:p>
            <a:pPr eaLnBrk="1" hangingPunct="1"/>
            <a:r>
              <a:rPr lang="en-US" smtClean="0"/>
              <a:t>In Closing</a:t>
            </a:r>
          </a:p>
        </p:txBody>
      </p:sp>
      <p:sp>
        <p:nvSpPr>
          <p:cNvPr id="24580" name="Rectangle 5"/>
          <p:cNvSpPr>
            <a:spLocks noGrp="1" noChangeArrowheads="1"/>
          </p:cNvSpPr>
          <p:nvPr>
            <p:ph type="body" idx="1"/>
          </p:nvPr>
        </p:nvSpPr>
        <p:spPr>
          <a:xfrm>
            <a:off x="2362200" y="1295400"/>
            <a:ext cx="6477000" cy="4724400"/>
          </a:xfrm>
        </p:spPr>
        <p:txBody>
          <a:bodyPr/>
          <a:lstStyle/>
          <a:p>
            <a:pPr eaLnBrk="1" hangingPunct="1"/>
            <a:r>
              <a:rPr lang="en-US" smtClean="0"/>
              <a:t>The Great California ShakeOut – 10:21AM on Thursday, October 21, 2010</a:t>
            </a:r>
          </a:p>
          <a:p>
            <a:pPr lvl="1" eaLnBrk="1" hangingPunct="1"/>
            <a:r>
              <a:rPr lang="en-US" smtClean="0"/>
              <a:t>UCOP Locations will Be Participating</a:t>
            </a:r>
          </a:p>
          <a:p>
            <a:pPr eaLnBrk="1" hangingPunct="1"/>
            <a:r>
              <a:rPr lang="en-US" smtClean="0"/>
              <a:t>All UCOP Employees  – Inspect Your Work Area for Potential Earthquake Hazards and Remove/Minimize Hazards</a:t>
            </a:r>
          </a:p>
          <a:p>
            <a:pPr eaLnBrk="1" hangingPunct="1"/>
            <a:r>
              <a:rPr lang="en-US" smtClean="0"/>
              <a:t>Assess the Earthquake Readiness of Our Homes – Prepare &amp; Protect Family Members</a:t>
            </a:r>
          </a:p>
        </p:txBody>
      </p:sp>
      <p:pic>
        <p:nvPicPr>
          <p:cNvPr id="24581" name="Picture 8" descr="bd06922_[1]"/>
          <p:cNvPicPr>
            <a:picLocks noChangeAspect="1" noChangeArrowheads="1"/>
          </p:cNvPicPr>
          <p:nvPr/>
        </p:nvPicPr>
        <p:blipFill>
          <a:blip r:embed="rId3"/>
          <a:srcRect/>
          <a:stretch>
            <a:fillRect/>
          </a:stretch>
        </p:blipFill>
        <p:spPr bwMode="auto">
          <a:xfrm>
            <a:off x="381000" y="442913"/>
            <a:ext cx="1814513" cy="2147887"/>
          </a:xfrm>
          <a:prstGeom prst="rect">
            <a:avLst/>
          </a:prstGeom>
          <a:noFill/>
          <a:ln w="9525">
            <a:noFill/>
            <a:miter lim="800000"/>
            <a:headEnd/>
            <a:tailEnd/>
          </a:ln>
        </p:spPr>
      </p:pic>
      <p:pic>
        <p:nvPicPr>
          <p:cNvPr id="24582" name="Picture 9" descr="j0441310[1]"/>
          <p:cNvPicPr>
            <a:picLocks noChangeAspect="1" noChangeArrowheads="1"/>
          </p:cNvPicPr>
          <p:nvPr/>
        </p:nvPicPr>
        <p:blipFill>
          <a:blip r:embed="rId4"/>
          <a:srcRect/>
          <a:stretch>
            <a:fillRect/>
          </a:stretch>
        </p:blipFill>
        <p:spPr bwMode="auto">
          <a:xfrm>
            <a:off x="7620000" y="4114800"/>
            <a:ext cx="838200" cy="838200"/>
          </a:xfrm>
          <a:prstGeom prst="rect">
            <a:avLst/>
          </a:prstGeom>
          <a:noFill/>
          <a:ln w="9525">
            <a:noFill/>
            <a:miter lim="800000"/>
            <a:headEnd/>
            <a:tailEnd/>
          </a:ln>
        </p:spPr>
      </p:pic>
      <p:pic>
        <p:nvPicPr>
          <p:cNvPr id="24583" name="Picture 9" descr="http://www.earthquakecountry.info/images/ca_shake_icon.gif">
            <a:hlinkClick r:id="rId5"/>
          </p:cNvPr>
          <p:cNvPicPr>
            <a:picLocks noChangeAspect="1" noChangeArrowheads="1"/>
          </p:cNvPicPr>
          <p:nvPr/>
        </p:nvPicPr>
        <p:blipFill>
          <a:blip r:embed="rId6"/>
          <a:srcRect/>
          <a:stretch>
            <a:fillRect/>
          </a:stretch>
        </p:blipFill>
        <p:spPr bwMode="auto">
          <a:xfrm>
            <a:off x="7239000" y="0"/>
            <a:ext cx="1371600" cy="1371600"/>
          </a:xfrm>
          <a:prstGeom prst="rect">
            <a:avLst/>
          </a:prstGeom>
          <a:noFill/>
          <a:ln w="9525">
            <a:noFill/>
            <a:miter lim="800000"/>
            <a:headEnd/>
            <a:tailEnd/>
          </a:ln>
        </p:spPr>
      </p:pic>
      <p:pic>
        <p:nvPicPr>
          <p:cNvPr id="24584" name="Picture 7"/>
          <p:cNvPicPr>
            <a:picLocks noChangeAspect="1"/>
          </p:cNvPicPr>
          <p:nvPr/>
        </p:nvPicPr>
        <p:blipFill>
          <a:blip r:embed="rId7"/>
          <a:srcRect/>
          <a:stretch>
            <a:fillRect/>
          </a:stretch>
        </p:blipFill>
        <p:spPr bwMode="auto">
          <a:xfrm>
            <a:off x="6019800" y="4545013"/>
            <a:ext cx="1739900" cy="2312987"/>
          </a:xfrm>
          <a:prstGeom prst="rect">
            <a:avLst/>
          </a:prstGeom>
          <a:noFill/>
          <a:ln w="9525">
            <a:noFill/>
            <a:miter lim="800000"/>
            <a:headEnd/>
            <a:tailEnd/>
          </a:ln>
        </p:spPr>
      </p:pic>
      <p:pic>
        <p:nvPicPr>
          <p:cNvPr id="24585" name="Picture 12" descr="http://www.shakeout.org/downloads/ShakeOut_DontFreak_160x600.gif">
            <a:hlinkClick r:id="rId8"/>
          </p:cNvPr>
          <p:cNvPicPr>
            <a:picLocks noChangeAspect="1" noChangeArrowheads="1"/>
          </p:cNvPicPr>
          <p:nvPr/>
        </p:nvPicPr>
        <p:blipFill>
          <a:blip r:embed="rId9"/>
          <a:srcRect/>
          <a:stretch>
            <a:fillRect/>
          </a:stretch>
        </p:blipFill>
        <p:spPr bwMode="auto">
          <a:xfrm>
            <a:off x="8412163" y="4114800"/>
            <a:ext cx="731837"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5"/>
          <p:cNvSpPr>
            <a:spLocks noGrp="1"/>
          </p:cNvSpPr>
          <p:nvPr>
            <p:ph type="ftr" sz="quarter" idx="11"/>
          </p:nvPr>
        </p:nvSpPr>
        <p:spPr>
          <a:xfrm>
            <a:off x="2819400" y="6400800"/>
            <a:ext cx="3505200" cy="457200"/>
          </a:xfrm>
          <a:noFill/>
        </p:spPr>
        <p:txBody>
          <a:bodyPr/>
          <a:lstStyle/>
          <a:p>
            <a:r>
              <a:rPr lang="en-US" smtClean="0"/>
              <a:t>UCOP September 2010 Safety Meeting</a:t>
            </a:r>
          </a:p>
        </p:txBody>
      </p:sp>
      <p:sp>
        <p:nvSpPr>
          <p:cNvPr id="7171" name="Rectangle 4"/>
          <p:cNvSpPr>
            <a:spLocks noGrp="1" noChangeArrowheads="1"/>
          </p:cNvSpPr>
          <p:nvPr>
            <p:ph type="title"/>
          </p:nvPr>
        </p:nvSpPr>
        <p:spPr>
          <a:xfrm>
            <a:off x="457200" y="228600"/>
            <a:ext cx="8229600" cy="914400"/>
          </a:xfrm>
        </p:spPr>
        <p:txBody>
          <a:bodyPr/>
          <a:lstStyle/>
          <a:p>
            <a:pPr eaLnBrk="1" hangingPunct="1"/>
            <a:r>
              <a:rPr lang="en-US" smtClean="0"/>
              <a:t>    </a:t>
            </a:r>
          </a:p>
        </p:txBody>
      </p:sp>
      <p:sp>
        <p:nvSpPr>
          <p:cNvPr id="7172" name="Rectangle 5"/>
          <p:cNvSpPr>
            <a:spLocks noGrp="1" noChangeArrowheads="1"/>
          </p:cNvSpPr>
          <p:nvPr>
            <p:ph type="body" sz="half" idx="1"/>
          </p:nvPr>
        </p:nvSpPr>
        <p:spPr>
          <a:xfrm>
            <a:off x="228600" y="1295400"/>
            <a:ext cx="4343400" cy="4800600"/>
          </a:xfrm>
        </p:spPr>
        <p:txBody>
          <a:bodyPr/>
          <a:lstStyle/>
          <a:p>
            <a:pPr eaLnBrk="1" hangingPunct="1">
              <a:lnSpc>
                <a:spcPct val="90000"/>
              </a:lnSpc>
            </a:pPr>
            <a:r>
              <a:rPr lang="en-US" sz="2800" smtClean="0"/>
              <a:t>Over the Next 30 Years, the U.S. Geological Survey (USGS) Predicts for the San Francisco Bay Area :</a:t>
            </a:r>
          </a:p>
          <a:p>
            <a:pPr lvl="1" eaLnBrk="1" hangingPunct="1">
              <a:lnSpc>
                <a:spcPct val="90000"/>
              </a:lnSpc>
            </a:pPr>
            <a:r>
              <a:rPr lang="en-US" smtClean="0"/>
              <a:t>&gt;63% Probability of a 6.7+Magnitude Earthquake </a:t>
            </a:r>
          </a:p>
          <a:p>
            <a:pPr lvl="2" eaLnBrk="1" hangingPunct="1">
              <a:lnSpc>
                <a:spcPct val="90000"/>
              </a:lnSpc>
            </a:pPr>
            <a:r>
              <a:rPr lang="en-US" sz="2000" smtClean="0"/>
              <a:t>Probability is Highest for the Hayward Fault - 31%</a:t>
            </a:r>
          </a:p>
          <a:p>
            <a:pPr lvl="2" eaLnBrk="1" hangingPunct="1">
              <a:lnSpc>
                <a:spcPct val="90000"/>
              </a:lnSpc>
            </a:pPr>
            <a:r>
              <a:rPr lang="en-US" sz="2000" smtClean="0"/>
              <a:t>Second Highest is the San Andreas Fault - 21%</a:t>
            </a:r>
          </a:p>
          <a:p>
            <a:pPr eaLnBrk="1" hangingPunct="1">
              <a:lnSpc>
                <a:spcPct val="90000"/>
              </a:lnSpc>
            </a:pPr>
            <a:endParaRPr lang="en-US" sz="2800" smtClean="0"/>
          </a:p>
        </p:txBody>
      </p:sp>
      <p:pic>
        <p:nvPicPr>
          <p:cNvPr id="7173" name="Picture 11" descr="2008 Bay Area Probability map">
            <a:hlinkClick r:id="rId3"/>
          </p:cNvPr>
          <p:cNvPicPr>
            <a:picLocks noGrp="1" noChangeAspect="1" noChangeArrowheads="1"/>
          </p:cNvPicPr>
          <p:nvPr>
            <p:ph type="clipArt" sz="half" idx="2"/>
          </p:nvPr>
        </p:nvPicPr>
        <p:blipFill>
          <a:blip r:embed="rId4"/>
          <a:srcRect/>
          <a:stretch>
            <a:fillRect/>
          </a:stretch>
        </p:blipFill>
        <p:spPr>
          <a:xfrm>
            <a:off x="4695825" y="228600"/>
            <a:ext cx="4448175" cy="6019800"/>
          </a:xfrm>
        </p:spPr>
      </p:pic>
      <p:pic>
        <p:nvPicPr>
          <p:cNvPr id="7174" name="Picture 13" descr="USGS - science for a changing world">
            <a:hlinkClick r:id="rId5"/>
          </p:cNvPr>
          <p:cNvPicPr>
            <a:picLocks noChangeAspect="1" noChangeArrowheads="1"/>
          </p:cNvPicPr>
          <p:nvPr/>
        </p:nvPicPr>
        <p:blipFill>
          <a:blip r:embed="rId6"/>
          <a:srcRect/>
          <a:stretch>
            <a:fillRect/>
          </a:stretch>
        </p:blipFill>
        <p:spPr bwMode="auto">
          <a:xfrm>
            <a:off x="1066800" y="228600"/>
            <a:ext cx="22860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xfrm>
            <a:off x="2743200" y="6400800"/>
            <a:ext cx="3657600" cy="457200"/>
          </a:xfrm>
          <a:noFill/>
        </p:spPr>
        <p:txBody>
          <a:bodyPr/>
          <a:lstStyle/>
          <a:p>
            <a:r>
              <a:rPr lang="en-US" smtClean="0"/>
              <a:t>UCOP September 2010 Safety Meeting</a:t>
            </a:r>
          </a:p>
        </p:txBody>
      </p:sp>
      <p:sp>
        <p:nvSpPr>
          <p:cNvPr id="8195" name="Rectangle 2"/>
          <p:cNvSpPr>
            <a:spLocks noGrp="1" noChangeArrowheads="1"/>
          </p:cNvSpPr>
          <p:nvPr>
            <p:ph type="title"/>
          </p:nvPr>
        </p:nvSpPr>
        <p:spPr/>
        <p:txBody>
          <a:bodyPr/>
          <a:lstStyle/>
          <a:p>
            <a:pPr eaLnBrk="1" hangingPunct="1"/>
            <a:r>
              <a:rPr lang="en-US" smtClean="0"/>
              <a:t>Prepare</a:t>
            </a:r>
          </a:p>
        </p:txBody>
      </p:sp>
      <p:sp>
        <p:nvSpPr>
          <p:cNvPr id="8196" name="Rectangle 3"/>
          <p:cNvSpPr>
            <a:spLocks noGrp="1" noChangeArrowheads="1"/>
          </p:cNvSpPr>
          <p:nvPr>
            <p:ph type="body" idx="1"/>
          </p:nvPr>
        </p:nvSpPr>
        <p:spPr>
          <a:xfrm>
            <a:off x="2438400" y="1905000"/>
            <a:ext cx="6581775" cy="4221163"/>
          </a:xfrm>
        </p:spPr>
        <p:txBody>
          <a:bodyPr/>
          <a:lstStyle/>
          <a:p>
            <a:pPr eaLnBrk="1" hangingPunct="1"/>
            <a:r>
              <a:rPr lang="en-US" smtClean="0"/>
              <a:t>UCOP Staff Must Prepare for the Next Major Earthquake</a:t>
            </a:r>
          </a:p>
          <a:p>
            <a:pPr lvl="1" eaLnBrk="1" hangingPunct="1"/>
            <a:r>
              <a:rPr lang="en-US" smtClean="0"/>
              <a:t>Magnitude 6.7+ Considered a Major Earthquake by USGS</a:t>
            </a:r>
          </a:p>
          <a:p>
            <a:pPr eaLnBrk="1" hangingPunct="1"/>
            <a:r>
              <a:rPr lang="en-US" smtClean="0"/>
              <a:t>Loma Prieta (Oct. 17, 1989) – 6.9 Magnitude</a:t>
            </a:r>
          </a:p>
          <a:p>
            <a:pPr lvl="1" eaLnBrk="1" hangingPunct="1"/>
            <a:r>
              <a:rPr lang="en-US" smtClean="0"/>
              <a:t>63 Deaths, 3700 Injuries, and &gt;$6 Billion in Damages</a:t>
            </a:r>
          </a:p>
          <a:p>
            <a:pPr eaLnBrk="1" hangingPunct="1"/>
            <a:r>
              <a:rPr lang="en-US" smtClean="0"/>
              <a:t>Northridge (1994) – 6.7 Magnitude</a:t>
            </a:r>
          </a:p>
          <a:p>
            <a:pPr lvl="1" eaLnBrk="1" hangingPunct="1"/>
            <a:r>
              <a:rPr lang="en-US" smtClean="0"/>
              <a:t>20 Deaths and $20 Billion in Damages</a:t>
            </a:r>
          </a:p>
          <a:p>
            <a:pPr eaLnBrk="1" hangingPunct="1"/>
            <a:endParaRPr lang="en-US" smtClean="0"/>
          </a:p>
        </p:txBody>
      </p:sp>
      <p:pic>
        <p:nvPicPr>
          <p:cNvPr id="8197" name="Picture 4" descr="The underpass of the 10 Freeway at La Cienega Blvd. This image shows the collapsed section of the freeway.">
            <a:hlinkClick r:id="rId3" tooltip="The underpass of the 10 Freeway at La Cienega Blvd. This image shows the collapsed section of the freeway."/>
          </p:cNvPr>
          <p:cNvPicPr>
            <a:picLocks noChangeAspect="1" noChangeArrowheads="1"/>
          </p:cNvPicPr>
          <p:nvPr/>
        </p:nvPicPr>
        <p:blipFill>
          <a:blip r:embed="rId4"/>
          <a:srcRect/>
          <a:stretch>
            <a:fillRect/>
          </a:stretch>
        </p:blipFill>
        <p:spPr bwMode="auto">
          <a:xfrm>
            <a:off x="6972300" y="0"/>
            <a:ext cx="2171700" cy="1454150"/>
          </a:xfrm>
          <a:prstGeom prst="rect">
            <a:avLst/>
          </a:prstGeom>
          <a:noFill/>
          <a:ln w="9525">
            <a:noFill/>
            <a:miter lim="800000"/>
            <a:headEnd/>
            <a:tailEnd/>
          </a:ln>
        </p:spPr>
      </p:pic>
      <p:pic>
        <p:nvPicPr>
          <p:cNvPr id="8198" name="Picture 8" descr="http://www.shakeout.org/downloads/ShakeOut_DontFreak_120x90.gif">
            <a:hlinkClick r:id="rId5"/>
          </p:cNvPr>
          <p:cNvPicPr>
            <a:picLocks noChangeAspect="1" noChangeArrowheads="1"/>
          </p:cNvPicPr>
          <p:nvPr/>
        </p:nvPicPr>
        <p:blipFill>
          <a:blip r:embed="rId6"/>
          <a:srcRect/>
          <a:stretch>
            <a:fillRect/>
          </a:stretch>
        </p:blipFill>
        <p:spPr bwMode="auto">
          <a:xfrm>
            <a:off x="8001000" y="6000750"/>
            <a:ext cx="1143000" cy="857250"/>
          </a:xfrm>
          <a:prstGeom prst="rect">
            <a:avLst/>
          </a:prstGeom>
          <a:noFill/>
          <a:ln w="9525">
            <a:noFill/>
            <a:miter lim="800000"/>
            <a:headEnd/>
            <a:tailEnd/>
          </a:ln>
        </p:spPr>
      </p:pic>
      <p:pic>
        <p:nvPicPr>
          <p:cNvPr id="8199" name="Picture 5" descr="240px-Cypress_structure">
            <a:hlinkClick r:id="rId7" tooltip="Cypress structure.jpeg"/>
          </p:cNvPr>
          <p:cNvPicPr>
            <a:picLocks noChangeAspect="1" noChangeArrowheads="1"/>
          </p:cNvPicPr>
          <p:nvPr/>
        </p:nvPicPr>
        <p:blipFill>
          <a:blip r:embed="rId8"/>
          <a:srcRect/>
          <a:stretch>
            <a:fillRect/>
          </a:stretch>
        </p:blipFill>
        <p:spPr bwMode="auto">
          <a:xfrm>
            <a:off x="0" y="0"/>
            <a:ext cx="2209800" cy="148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xfrm>
            <a:off x="2819400" y="6400800"/>
            <a:ext cx="3429000" cy="457200"/>
          </a:xfrm>
          <a:noFill/>
        </p:spPr>
        <p:txBody>
          <a:bodyPr/>
          <a:lstStyle/>
          <a:p>
            <a:r>
              <a:rPr lang="en-US" smtClean="0"/>
              <a:t>UCOP September 2010 Safety Meeting</a:t>
            </a:r>
          </a:p>
        </p:txBody>
      </p:sp>
      <p:sp>
        <p:nvSpPr>
          <p:cNvPr id="9219" name="Rectangle 2"/>
          <p:cNvSpPr>
            <a:spLocks noGrp="1" noChangeArrowheads="1"/>
          </p:cNvSpPr>
          <p:nvPr>
            <p:ph type="title"/>
          </p:nvPr>
        </p:nvSpPr>
        <p:spPr>
          <a:xfrm>
            <a:off x="457200" y="228600"/>
            <a:ext cx="8229600" cy="990600"/>
          </a:xfrm>
        </p:spPr>
        <p:txBody>
          <a:bodyPr/>
          <a:lstStyle/>
          <a:p>
            <a:pPr eaLnBrk="1" hangingPunct="1"/>
            <a:r>
              <a:rPr lang="en-US" smtClean="0"/>
              <a:t>The Great California ShakeOut</a:t>
            </a:r>
          </a:p>
        </p:txBody>
      </p:sp>
      <p:sp>
        <p:nvSpPr>
          <p:cNvPr id="9220" name="Rectangle 3"/>
          <p:cNvSpPr>
            <a:spLocks noGrp="1" noChangeArrowheads="1"/>
          </p:cNvSpPr>
          <p:nvPr>
            <p:ph type="body" idx="1"/>
          </p:nvPr>
        </p:nvSpPr>
        <p:spPr>
          <a:xfrm>
            <a:off x="2209800" y="1447800"/>
            <a:ext cx="6705600" cy="4648200"/>
          </a:xfrm>
        </p:spPr>
        <p:txBody>
          <a:bodyPr/>
          <a:lstStyle/>
          <a:p>
            <a:pPr eaLnBrk="1" hangingPunct="1"/>
            <a:r>
              <a:rPr lang="en-US" smtClean="0"/>
              <a:t>October 21, 2010 at 10:21 AM</a:t>
            </a:r>
          </a:p>
          <a:p>
            <a:pPr eaLnBrk="1" hangingPunct="1"/>
            <a:r>
              <a:rPr lang="en-US" smtClean="0"/>
              <a:t>Millions of Californians – Participate in the Largest Public Earthquake Drill</a:t>
            </a:r>
          </a:p>
          <a:p>
            <a:pPr lvl="1" eaLnBrk="1" hangingPunct="1"/>
            <a:r>
              <a:rPr lang="en-US" smtClean="0"/>
              <a:t>Prepare Ourselves for an Earthquake at:</a:t>
            </a:r>
          </a:p>
          <a:p>
            <a:pPr lvl="2" eaLnBrk="1" hangingPunct="1"/>
            <a:r>
              <a:rPr lang="en-US" smtClean="0"/>
              <a:t>Work, School, &amp; Home</a:t>
            </a:r>
          </a:p>
          <a:p>
            <a:pPr lvl="1" eaLnBrk="1" hangingPunct="1"/>
            <a:r>
              <a:rPr lang="en-US" smtClean="0"/>
              <a:t>Participants:   Practice Drop! Cover!  Hold On!</a:t>
            </a:r>
          </a:p>
          <a:p>
            <a:pPr lvl="1" eaLnBrk="1" hangingPunct="1"/>
            <a:r>
              <a:rPr lang="en-US" smtClean="0"/>
              <a:t>Organizations:  Practice Other Aspects of Emergency Plan </a:t>
            </a:r>
          </a:p>
          <a:p>
            <a:pPr eaLnBrk="1" hangingPunct="1"/>
            <a:r>
              <a:rPr lang="en-US" smtClean="0"/>
              <a:t>UCOP – Will Be A Participant</a:t>
            </a:r>
          </a:p>
        </p:txBody>
      </p:sp>
      <p:sp>
        <p:nvSpPr>
          <p:cNvPr id="9221" name="Text Box 5"/>
          <p:cNvSpPr txBox="1">
            <a:spLocks noChangeArrowheads="1"/>
          </p:cNvSpPr>
          <p:nvPr/>
        </p:nvSpPr>
        <p:spPr bwMode="auto">
          <a:xfrm>
            <a:off x="6400800" y="228600"/>
            <a:ext cx="2514600" cy="1200150"/>
          </a:xfrm>
          <a:prstGeom prst="rect">
            <a:avLst/>
          </a:prstGeom>
          <a:noFill/>
          <a:ln w="9525">
            <a:noFill/>
            <a:miter lim="800000"/>
            <a:headEnd/>
            <a:tailEnd/>
          </a:ln>
        </p:spPr>
        <p:txBody>
          <a:bodyPr>
            <a:spAutoFit/>
          </a:bodyPr>
          <a:lstStyle/>
          <a:p>
            <a:r>
              <a:rPr lang="en-US" sz="3600">
                <a:solidFill>
                  <a:srgbClr val="FFFF00"/>
                </a:solidFill>
                <a:latin typeface="Bauhaus 93" pitchFamily="82" charset="0"/>
              </a:rPr>
              <a:t>10/21@</a:t>
            </a:r>
          </a:p>
          <a:p>
            <a:r>
              <a:rPr lang="en-US" sz="3600">
                <a:solidFill>
                  <a:srgbClr val="FFFF00"/>
                </a:solidFill>
                <a:latin typeface="Bauhaus 93" pitchFamily="82" charset="0"/>
              </a:rPr>
              <a:t>10:21 AM</a:t>
            </a:r>
          </a:p>
        </p:txBody>
      </p:sp>
      <p:pic>
        <p:nvPicPr>
          <p:cNvPr id="9222" name="Picture 8" descr="http://www.earthquakecountry.info/images/ca_shake_icon.gif">
            <a:hlinkClick r:id="rId3"/>
          </p:cNvPr>
          <p:cNvPicPr>
            <a:picLocks noChangeAspect="1" noChangeArrowheads="1"/>
          </p:cNvPicPr>
          <p:nvPr/>
        </p:nvPicPr>
        <p:blipFill>
          <a:blip r:embed="rId4"/>
          <a:srcRect/>
          <a:stretch>
            <a:fillRect/>
          </a:stretch>
        </p:blipFill>
        <p:spPr bwMode="auto">
          <a:xfrm>
            <a:off x="7772400" y="5791200"/>
            <a:ext cx="1066800" cy="1066800"/>
          </a:xfrm>
          <a:prstGeom prst="rect">
            <a:avLst/>
          </a:prstGeom>
          <a:noFill/>
          <a:ln w="9525">
            <a:noFill/>
            <a:miter lim="800000"/>
            <a:headEnd/>
            <a:tailEnd/>
          </a:ln>
        </p:spPr>
      </p:pic>
      <p:pic>
        <p:nvPicPr>
          <p:cNvPr id="9223" name="Picture 8" descr="http://www.shakeout.org/downloads/ShakeOut_GetReady_728x90.gif"/>
          <p:cNvPicPr>
            <a:picLocks noChangeAspect="1" noChangeArrowheads="1"/>
          </p:cNvPicPr>
          <p:nvPr/>
        </p:nvPicPr>
        <p:blipFill>
          <a:blip r:embed="rId5"/>
          <a:srcRect/>
          <a:stretch>
            <a:fillRect/>
          </a:stretch>
        </p:blipFill>
        <p:spPr bwMode="auto">
          <a:xfrm>
            <a:off x="63500" y="41275"/>
            <a:ext cx="4600575" cy="56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xfrm>
            <a:off x="2743200" y="6400800"/>
            <a:ext cx="3657600" cy="457200"/>
          </a:xfrm>
          <a:noFill/>
        </p:spPr>
        <p:txBody>
          <a:bodyPr/>
          <a:lstStyle/>
          <a:p>
            <a:r>
              <a:rPr lang="en-US" smtClean="0"/>
              <a:t>UCOP September 2010 Safety Meeting</a:t>
            </a:r>
          </a:p>
        </p:txBody>
      </p:sp>
      <p:sp>
        <p:nvSpPr>
          <p:cNvPr id="10243" name="Rectangle 2"/>
          <p:cNvSpPr>
            <a:spLocks noGrp="1" noChangeArrowheads="1"/>
          </p:cNvSpPr>
          <p:nvPr>
            <p:ph type="title"/>
          </p:nvPr>
        </p:nvSpPr>
        <p:spPr>
          <a:xfrm>
            <a:off x="2590800" y="0"/>
            <a:ext cx="6316663" cy="1143000"/>
          </a:xfrm>
        </p:spPr>
        <p:txBody>
          <a:bodyPr/>
          <a:lstStyle/>
          <a:p>
            <a:pPr eaLnBrk="1" hangingPunct="1"/>
            <a:r>
              <a:rPr lang="en-US" sz="3600" u="sng" smtClean="0"/>
              <a:t>October 21, 2010 at 10:21 AM</a:t>
            </a:r>
          </a:p>
        </p:txBody>
      </p:sp>
      <p:sp>
        <p:nvSpPr>
          <p:cNvPr id="10244" name="Rectangle 3"/>
          <p:cNvSpPr>
            <a:spLocks noGrp="1" noChangeArrowheads="1"/>
          </p:cNvSpPr>
          <p:nvPr>
            <p:ph type="body" idx="1"/>
          </p:nvPr>
        </p:nvSpPr>
        <p:spPr>
          <a:xfrm>
            <a:off x="1981200" y="1524000"/>
            <a:ext cx="7162800" cy="4343400"/>
          </a:xfrm>
        </p:spPr>
        <p:txBody>
          <a:bodyPr/>
          <a:lstStyle/>
          <a:p>
            <a:pPr eaLnBrk="1" hangingPunct="1"/>
            <a:r>
              <a:rPr lang="en-US" smtClean="0"/>
              <a:t>At 1111 Franklin Street and the Kaiser Building</a:t>
            </a:r>
          </a:p>
          <a:p>
            <a:pPr lvl="1" eaLnBrk="1" hangingPunct="1"/>
            <a:r>
              <a:rPr lang="en-US" smtClean="0"/>
              <a:t>PA System will Announce “Earthquake Drill”</a:t>
            </a:r>
          </a:p>
          <a:p>
            <a:pPr lvl="1" eaLnBrk="1" hangingPunct="1"/>
            <a:r>
              <a:rPr lang="en-US" smtClean="0"/>
              <a:t>UCOP Staff will “Drop! Cover! Hold On!”</a:t>
            </a:r>
          </a:p>
          <a:p>
            <a:pPr eaLnBrk="1" hangingPunct="1"/>
            <a:endParaRPr lang="en-US" smtClean="0"/>
          </a:p>
          <a:p>
            <a:pPr eaLnBrk="1" hangingPunct="1"/>
            <a:r>
              <a:rPr lang="en-US" smtClean="0"/>
              <a:t>Other UCOP Sites at Leased Facilities</a:t>
            </a:r>
          </a:p>
          <a:p>
            <a:pPr lvl="1" eaLnBrk="1" hangingPunct="1"/>
            <a:r>
              <a:rPr lang="en-US" smtClean="0"/>
              <a:t>Floor Wardens and/or Department Safety Officers will Announce “Earthquake Drill”</a:t>
            </a:r>
          </a:p>
          <a:p>
            <a:pPr lvl="1" eaLnBrk="1" hangingPunct="1"/>
            <a:r>
              <a:rPr lang="en-US" smtClean="0"/>
              <a:t>UCOP Staff will “Drop! Cover! Hold On!”</a:t>
            </a:r>
          </a:p>
        </p:txBody>
      </p:sp>
      <p:pic>
        <p:nvPicPr>
          <p:cNvPr id="10245" name="Picture 5" descr="13424"/>
          <p:cNvPicPr>
            <a:picLocks noChangeAspect="1" noChangeArrowheads="1"/>
          </p:cNvPicPr>
          <p:nvPr/>
        </p:nvPicPr>
        <p:blipFill>
          <a:blip r:embed="rId3"/>
          <a:srcRect/>
          <a:stretch>
            <a:fillRect/>
          </a:stretch>
        </p:blipFill>
        <p:spPr bwMode="auto">
          <a:xfrm>
            <a:off x="7696200" y="5675313"/>
            <a:ext cx="1447800" cy="1182687"/>
          </a:xfrm>
          <a:prstGeom prst="rect">
            <a:avLst/>
          </a:prstGeom>
          <a:noFill/>
          <a:ln w="9525">
            <a:noFill/>
            <a:miter lim="800000"/>
            <a:headEnd/>
            <a:tailEnd/>
          </a:ln>
        </p:spPr>
      </p:pic>
      <p:pic>
        <p:nvPicPr>
          <p:cNvPr id="10246" name="Picture 9" descr="j0354171[1]"/>
          <p:cNvPicPr>
            <a:picLocks noChangeAspect="1" noChangeArrowheads="1"/>
          </p:cNvPicPr>
          <p:nvPr/>
        </p:nvPicPr>
        <p:blipFill>
          <a:blip r:embed="rId4"/>
          <a:srcRect/>
          <a:stretch>
            <a:fillRect/>
          </a:stretch>
        </p:blipFill>
        <p:spPr bwMode="auto">
          <a:xfrm>
            <a:off x="228600" y="609600"/>
            <a:ext cx="1771650" cy="1731963"/>
          </a:xfrm>
          <a:prstGeom prst="rect">
            <a:avLst/>
          </a:prstGeom>
          <a:noFill/>
          <a:ln w="9525">
            <a:noFill/>
            <a:miter lim="800000"/>
            <a:headEnd/>
            <a:tailEnd/>
          </a:ln>
        </p:spPr>
      </p:pic>
      <p:pic>
        <p:nvPicPr>
          <p:cNvPr id="10247" name="Picture 8" descr="http://www.shakeout.org/downloads/ShakeOut_JoinUs_728x90.gif">
            <a:hlinkClick r:id="rId5"/>
          </p:cNvPr>
          <p:cNvPicPr>
            <a:picLocks noChangeAspect="1" noChangeArrowheads="1"/>
          </p:cNvPicPr>
          <p:nvPr/>
        </p:nvPicPr>
        <p:blipFill>
          <a:blip r:embed="rId6"/>
          <a:srcRect/>
          <a:stretch>
            <a:fillRect/>
          </a:stretch>
        </p:blipFill>
        <p:spPr bwMode="auto">
          <a:xfrm>
            <a:off x="0" y="0"/>
            <a:ext cx="4038600"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xfrm>
            <a:off x="2743200" y="6400800"/>
            <a:ext cx="3733800" cy="457200"/>
          </a:xfrm>
          <a:noFill/>
        </p:spPr>
        <p:txBody>
          <a:bodyPr/>
          <a:lstStyle/>
          <a:p>
            <a:r>
              <a:rPr lang="en-US" smtClean="0"/>
              <a:t>UCOP September 2010 Safety Meeting</a:t>
            </a:r>
          </a:p>
        </p:txBody>
      </p:sp>
      <p:sp>
        <p:nvSpPr>
          <p:cNvPr id="11267" name="Rectangle 2"/>
          <p:cNvSpPr>
            <a:spLocks noGrp="1" noChangeArrowheads="1"/>
          </p:cNvSpPr>
          <p:nvPr>
            <p:ph type="title"/>
          </p:nvPr>
        </p:nvSpPr>
        <p:spPr>
          <a:xfrm>
            <a:off x="2827338" y="152400"/>
            <a:ext cx="6316662" cy="1143000"/>
          </a:xfrm>
        </p:spPr>
        <p:txBody>
          <a:bodyPr/>
          <a:lstStyle/>
          <a:p>
            <a:pPr eaLnBrk="1" hangingPunct="1"/>
            <a:r>
              <a:rPr lang="en-US" sz="4000" smtClean="0"/>
              <a:t>Drop! Cover! Hold On!</a:t>
            </a:r>
          </a:p>
        </p:txBody>
      </p:sp>
      <p:sp>
        <p:nvSpPr>
          <p:cNvPr id="11268" name="Rectangle 3"/>
          <p:cNvSpPr>
            <a:spLocks noGrp="1" noChangeArrowheads="1"/>
          </p:cNvSpPr>
          <p:nvPr>
            <p:ph type="body" idx="1"/>
          </p:nvPr>
        </p:nvSpPr>
        <p:spPr>
          <a:xfrm>
            <a:off x="2438400" y="1676400"/>
            <a:ext cx="6324600" cy="4572000"/>
          </a:xfrm>
        </p:spPr>
        <p:txBody>
          <a:bodyPr/>
          <a:lstStyle/>
          <a:p>
            <a:pPr eaLnBrk="1" hangingPunct="1"/>
            <a:r>
              <a:rPr lang="en-US" sz="2800" b="1" smtClean="0"/>
              <a:t>DROP</a:t>
            </a:r>
            <a:r>
              <a:rPr lang="en-US" sz="2800" smtClean="0"/>
              <a:t> to the Ground (Before the Earthquake Drops You!), </a:t>
            </a:r>
          </a:p>
          <a:p>
            <a:pPr eaLnBrk="1" hangingPunct="1"/>
            <a:r>
              <a:rPr lang="en-US" sz="2800" smtClean="0"/>
              <a:t>Take </a:t>
            </a:r>
            <a:r>
              <a:rPr lang="en-US" sz="2800" b="1" smtClean="0"/>
              <a:t>COVER</a:t>
            </a:r>
            <a:r>
              <a:rPr lang="en-US" sz="2800" smtClean="0"/>
              <a:t> by Getting Under a Sturdy Desk or Table, and </a:t>
            </a:r>
          </a:p>
          <a:p>
            <a:pPr eaLnBrk="1" hangingPunct="1"/>
            <a:r>
              <a:rPr lang="en-US" sz="2800" b="1" smtClean="0"/>
              <a:t>HOLD ON</a:t>
            </a:r>
            <a:r>
              <a:rPr lang="en-US" sz="2800" smtClean="0"/>
              <a:t> to it Until the Shaking Stops </a:t>
            </a:r>
          </a:p>
        </p:txBody>
      </p:sp>
      <p:pic>
        <p:nvPicPr>
          <p:cNvPr id="11269" name="Picture 5" descr="dch_art">
            <a:hlinkClick r:id="rId3"/>
          </p:cNvPr>
          <p:cNvPicPr>
            <a:picLocks noChangeAspect="1" noChangeArrowheads="1"/>
          </p:cNvPicPr>
          <p:nvPr/>
        </p:nvPicPr>
        <p:blipFill>
          <a:blip r:embed="rId4"/>
          <a:srcRect/>
          <a:stretch>
            <a:fillRect/>
          </a:stretch>
        </p:blipFill>
        <p:spPr bwMode="auto">
          <a:xfrm>
            <a:off x="4572000" y="4648200"/>
            <a:ext cx="4038600" cy="1373188"/>
          </a:xfrm>
          <a:prstGeom prst="rect">
            <a:avLst/>
          </a:prstGeom>
          <a:noFill/>
          <a:ln w="9525">
            <a:noFill/>
            <a:miter lim="800000"/>
            <a:headEnd/>
            <a:tailEnd/>
          </a:ln>
        </p:spPr>
      </p:pic>
      <p:pic>
        <p:nvPicPr>
          <p:cNvPr id="11270" name="Picture 7" descr="http://www.shakeout.org/images/ShakeOutPoster_GetReady.jpg"/>
          <p:cNvPicPr>
            <a:picLocks noChangeAspect="1" noChangeArrowheads="1"/>
          </p:cNvPicPr>
          <p:nvPr/>
        </p:nvPicPr>
        <p:blipFill>
          <a:blip r:embed="rId5"/>
          <a:srcRect/>
          <a:stretch>
            <a:fillRect/>
          </a:stretch>
        </p:blipFill>
        <p:spPr bwMode="auto">
          <a:xfrm>
            <a:off x="0" y="0"/>
            <a:ext cx="105568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xfrm>
            <a:off x="2590800" y="6477000"/>
            <a:ext cx="3733800" cy="381000"/>
          </a:xfrm>
          <a:noFill/>
        </p:spPr>
        <p:txBody>
          <a:bodyPr/>
          <a:lstStyle/>
          <a:p>
            <a:r>
              <a:rPr lang="en-US" smtClean="0"/>
              <a:t>UCOP September 2010 Safety Meeting</a:t>
            </a:r>
          </a:p>
        </p:txBody>
      </p:sp>
      <p:sp>
        <p:nvSpPr>
          <p:cNvPr id="12291" name="Rectangle 2"/>
          <p:cNvSpPr>
            <a:spLocks noGrp="1" noChangeArrowheads="1"/>
          </p:cNvSpPr>
          <p:nvPr>
            <p:ph type="title"/>
          </p:nvPr>
        </p:nvSpPr>
        <p:spPr/>
        <p:txBody>
          <a:bodyPr/>
          <a:lstStyle/>
          <a:p>
            <a:pPr eaLnBrk="1" hangingPunct="1"/>
            <a:r>
              <a:rPr lang="en-US" smtClean="0"/>
              <a:t>Drop! Cover! Hold On!</a:t>
            </a:r>
          </a:p>
        </p:txBody>
      </p:sp>
      <p:sp>
        <p:nvSpPr>
          <p:cNvPr id="12292" name="Rectangle 3"/>
          <p:cNvSpPr>
            <a:spLocks noGrp="1" noChangeArrowheads="1"/>
          </p:cNvSpPr>
          <p:nvPr>
            <p:ph type="body" idx="1"/>
          </p:nvPr>
        </p:nvSpPr>
        <p:spPr>
          <a:xfrm>
            <a:off x="2438400" y="1676400"/>
            <a:ext cx="6248400" cy="4419600"/>
          </a:xfrm>
        </p:spPr>
        <p:txBody>
          <a:bodyPr/>
          <a:lstStyle/>
          <a:p>
            <a:pPr eaLnBrk="1" hangingPunct="1"/>
            <a:r>
              <a:rPr lang="en-US" smtClean="0"/>
              <a:t>If No Desk or Table Near You</a:t>
            </a:r>
          </a:p>
          <a:p>
            <a:pPr lvl="1" eaLnBrk="1" hangingPunct="1"/>
            <a:r>
              <a:rPr lang="en-US" smtClean="0"/>
              <a:t>Cover Face &amp; Head with Arms and Crouch in a Corner of Room</a:t>
            </a:r>
          </a:p>
          <a:p>
            <a:pPr lvl="1" eaLnBrk="1" hangingPunct="1"/>
            <a:r>
              <a:rPr lang="en-US" smtClean="0"/>
              <a:t>Do Not Run To Another Room to Find a Table</a:t>
            </a:r>
          </a:p>
          <a:p>
            <a:pPr eaLnBrk="1" hangingPunct="1"/>
            <a:r>
              <a:rPr lang="en-US" smtClean="0"/>
              <a:t>Seek to Immediately Protect Yourself</a:t>
            </a:r>
          </a:p>
          <a:p>
            <a:pPr lvl="1" eaLnBrk="1" hangingPunct="1"/>
            <a:r>
              <a:rPr lang="en-US" smtClean="0"/>
              <a:t>Earthquakes Occur Violently without Warning – You Would Likely Be Knocked to the Ground</a:t>
            </a:r>
          </a:p>
          <a:p>
            <a:pPr eaLnBrk="1" hangingPunct="1"/>
            <a:r>
              <a:rPr lang="en-US" smtClean="0"/>
              <a:t>More Likely to Be Injured By Falling/Flying Objects</a:t>
            </a:r>
          </a:p>
        </p:txBody>
      </p:sp>
      <p:pic>
        <p:nvPicPr>
          <p:cNvPr id="12293" name="Picture 5" descr="13425"/>
          <p:cNvPicPr>
            <a:picLocks noChangeAspect="1" noChangeArrowheads="1"/>
          </p:cNvPicPr>
          <p:nvPr/>
        </p:nvPicPr>
        <p:blipFill>
          <a:blip r:embed="rId3"/>
          <a:srcRect/>
          <a:stretch>
            <a:fillRect/>
          </a:stretch>
        </p:blipFill>
        <p:spPr bwMode="auto">
          <a:xfrm>
            <a:off x="6992938" y="228600"/>
            <a:ext cx="2151062" cy="1524000"/>
          </a:xfrm>
          <a:prstGeom prst="rect">
            <a:avLst/>
          </a:prstGeom>
          <a:noFill/>
          <a:ln w="9525">
            <a:noFill/>
            <a:miter lim="800000"/>
            <a:headEnd/>
            <a:tailEnd/>
          </a:ln>
        </p:spPr>
      </p:pic>
      <p:pic>
        <p:nvPicPr>
          <p:cNvPr id="12294" name="Picture 7" descr="http://www.shakeout.org/images/ShakeOutPoster_DontFreakOut.jpg"/>
          <p:cNvPicPr>
            <a:picLocks noChangeAspect="1" noChangeArrowheads="1"/>
          </p:cNvPicPr>
          <p:nvPr/>
        </p:nvPicPr>
        <p:blipFill>
          <a:blip r:embed="rId4"/>
          <a:srcRect/>
          <a:stretch>
            <a:fillRect/>
          </a:stretch>
        </p:blipFill>
        <p:spPr bwMode="auto">
          <a:xfrm>
            <a:off x="0" y="0"/>
            <a:ext cx="87947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xfrm>
            <a:off x="2743200" y="6477000"/>
            <a:ext cx="3657600" cy="381000"/>
          </a:xfrm>
          <a:noFill/>
        </p:spPr>
        <p:txBody>
          <a:bodyPr/>
          <a:lstStyle/>
          <a:p>
            <a:r>
              <a:rPr lang="en-US" smtClean="0"/>
              <a:t>UCOP September 2010 Safety Meeting</a:t>
            </a:r>
          </a:p>
        </p:txBody>
      </p:sp>
      <p:sp>
        <p:nvSpPr>
          <p:cNvPr id="13315" name="Rectangle 2"/>
          <p:cNvSpPr>
            <a:spLocks noGrp="1" noChangeArrowheads="1"/>
          </p:cNvSpPr>
          <p:nvPr>
            <p:ph type="title"/>
          </p:nvPr>
        </p:nvSpPr>
        <p:spPr>
          <a:xfrm>
            <a:off x="457200" y="228600"/>
            <a:ext cx="8229600" cy="838200"/>
          </a:xfrm>
        </p:spPr>
        <p:txBody>
          <a:bodyPr/>
          <a:lstStyle/>
          <a:p>
            <a:pPr eaLnBrk="1" hangingPunct="1"/>
            <a:r>
              <a:rPr lang="en-US" smtClean="0"/>
              <a:t>Do Not ….</a:t>
            </a:r>
          </a:p>
        </p:txBody>
      </p:sp>
      <p:sp>
        <p:nvSpPr>
          <p:cNvPr id="13316" name="Rectangle 3"/>
          <p:cNvSpPr>
            <a:spLocks noGrp="1" noChangeArrowheads="1"/>
          </p:cNvSpPr>
          <p:nvPr>
            <p:ph type="body" idx="1"/>
          </p:nvPr>
        </p:nvSpPr>
        <p:spPr>
          <a:xfrm>
            <a:off x="2514600" y="1447800"/>
            <a:ext cx="6019800" cy="4953000"/>
          </a:xfrm>
        </p:spPr>
        <p:txBody>
          <a:bodyPr/>
          <a:lstStyle/>
          <a:p>
            <a:pPr eaLnBrk="1" hangingPunct="1"/>
            <a:r>
              <a:rPr lang="en-US" smtClean="0"/>
              <a:t>…Face Windows – Flying Glass</a:t>
            </a:r>
          </a:p>
          <a:p>
            <a:pPr eaLnBrk="1" hangingPunct="1"/>
            <a:r>
              <a:rPr lang="en-US" smtClean="0"/>
              <a:t>…Get in A Doorway</a:t>
            </a:r>
          </a:p>
          <a:p>
            <a:pPr lvl="1" eaLnBrk="1" hangingPunct="1"/>
            <a:r>
              <a:rPr lang="en-US" smtClean="0"/>
              <a:t>Will Not Protect You From Falling Debris or Flying Glass</a:t>
            </a:r>
          </a:p>
          <a:p>
            <a:pPr eaLnBrk="1" hangingPunct="1"/>
            <a:r>
              <a:rPr lang="en-US" smtClean="0"/>
              <a:t>…Run Outside</a:t>
            </a:r>
          </a:p>
          <a:p>
            <a:pPr lvl="1" eaLnBrk="1" hangingPunct="1"/>
            <a:r>
              <a:rPr lang="en-US" smtClean="0"/>
              <a:t>Can Be Hit By Falling Debris or Flying Glass</a:t>
            </a:r>
          </a:p>
          <a:p>
            <a:pPr lvl="1" eaLnBrk="1" hangingPunct="1"/>
            <a:r>
              <a:rPr lang="en-US" smtClean="0"/>
              <a:t>Safer to Stay Indoors Under a Table/Desk</a:t>
            </a:r>
          </a:p>
          <a:p>
            <a:pPr eaLnBrk="1" hangingPunct="1"/>
            <a:r>
              <a:rPr lang="en-US" smtClean="0"/>
              <a:t>…Believe the “Triangle of Life” Recommendations–Have Been Discredited</a:t>
            </a:r>
          </a:p>
        </p:txBody>
      </p:sp>
      <p:pic>
        <p:nvPicPr>
          <p:cNvPr id="13317" name="Picture 6"/>
          <p:cNvPicPr>
            <a:picLocks noChangeAspect="1" noChangeArrowheads="1"/>
          </p:cNvPicPr>
          <p:nvPr/>
        </p:nvPicPr>
        <p:blipFill>
          <a:blip r:embed="rId3"/>
          <a:srcRect/>
          <a:stretch>
            <a:fillRect/>
          </a:stretch>
        </p:blipFill>
        <p:spPr bwMode="auto">
          <a:xfrm>
            <a:off x="1219200" y="1219200"/>
            <a:ext cx="984250" cy="1673225"/>
          </a:xfrm>
          <a:prstGeom prst="rect">
            <a:avLst/>
          </a:prstGeom>
          <a:noFill/>
          <a:ln w="9525">
            <a:noFill/>
            <a:miter lim="800000"/>
            <a:headEnd/>
            <a:tailEnd/>
          </a:ln>
        </p:spPr>
      </p:pic>
      <p:pic>
        <p:nvPicPr>
          <p:cNvPr id="13318" name="Picture 7" descr="j0231595[1]"/>
          <p:cNvPicPr>
            <a:picLocks noChangeAspect="1" noChangeArrowheads="1"/>
          </p:cNvPicPr>
          <p:nvPr/>
        </p:nvPicPr>
        <p:blipFill>
          <a:blip r:embed="rId4"/>
          <a:srcRect/>
          <a:stretch>
            <a:fillRect/>
          </a:stretch>
        </p:blipFill>
        <p:spPr bwMode="auto">
          <a:xfrm>
            <a:off x="7315200" y="381000"/>
            <a:ext cx="1638300" cy="1585913"/>
          </a:xfrm>
          <a:prstGeom prst="rect">
            <a:avLst/>
          </a:prstGeom>
          <a:noFill/>
          <a:ln w="9525">
            <a:noFill/>
            <a:miter lim="800000"/>
            <a:headEnd/>
            <a:tailEnd/>
          </a:ln>
        </p:spPr>
      </p:pic>
      <p:pic>
        <p:nvPicPr>
          <p:cNvPr id="13319" name="Picture 8" descr="http://www.shakeout.org/downloads/ShakeOut_DontFreak_160x600.gif">
            <a:hlinkClick r:id="rId5"/>
          </p:cNvPr>
          <p:cNvPicPr>
            <a:picLocks noChangeAspect="1" noChangeArrowheads="1"/>
          </p:cNvPicPr>
          <p:nvPr/>
        </p:nvPicPr>
        <p:blipFill>
          <a:blip r:embed="rId6"/>
          <a:srcRect/>
          <a:stretch>
            <a:fillRect/>
          </a:stretch>
        </p:blipFill>
        <p:spPr bwMode="auto">
          <a:xfrm>
            <a:off x="8153400" y="3143250"/>
            <a:ext cx="99060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xfrm>
            <a:off x="2667000" y="6400800"/>
            <a:ext cx="3581400" cy="457200"/>
          </a:xfrm>
          <a:noFill/>
        </p:spPr>
        <p:txBody>
          <a:bodyPr/>
          <a:lstStyle/>
          <a:p>
            <a:r>
              <a:rPr lang="en-US" smtClean="0"/>
              <a:t>UCOP September 2010 Safety Meeting</a:t>
            </a:r>
          </a:p>
        </p:txBody>
      </p:sp>
      <p:sp>
        <p:nvSpPr>
          <p:cNvPr id="14339" name="Rectangle 2"/>
          <p:cNvSpPr>
            <a:spLocks noGrp="1" noChangeArrowheads="1"/>
          </p:cNvSpPr>
          <p:nvPr>
            <p:ph type="title"/>
          </p:nvPr>
        </p:nvSpPr>
        <p:spPr>
          <a:xfrm>
            <a:off x="228600" y="0"/>
            <a:ext cx="8458200" cy="990600"/>
          </a:xfrm>
        </p:spPr>
        <p:txBody>
          <a:bodyPr/>
          <a:lstStyle/>
          <a:p>
            <a:pPr eaLnBrk="1" hangingPunct="1"/>
            <a:r>
              <a:rPr lang="en-US" sz="4000" smtClean="0"/>
              <a:t>After the Initial Shock Has Subsided</a:t>
            </a:r>
          </a:p>
        </p:txBody>
      </p:sp>
      <p:sp>
        <p:nvSpPr>
          <p:cNvPr id="14340" name="Rectangle 3"/>
          <p:cNvSpPr>
            <a:spLocks noGrp="1" noChangeArrowheads="1"/>
          </p:cNvSpPr>
          <p:nvPr>
            <p:ph type="body" idx="1"/>
          </p:nvPr>
        </p:nvSpPr>
        <p:spPr>
          <a:xfrm>
            <a:off x="1676400" y="1295400"/>
            <a:ext cx="6324600" cy="4876800"/>
          </a:xfrm>
        </p:spPr>
        <p:txBody>
          <a:bodyPr/>
          <a:lstStyle/>
          <a:p>
            <a:pPr eaLnBrk="1" hangingPunct="1"/>
            <a:r>
              <a:rPr lang="en-US" smtClean="0"/>
              <a:t>Remain Calm &amp; Be Prepared for Aftershocks</a:t>
            </a:r>
          </a:p>
          <a:p>
            <a:pPr eaLnBrk="1" hangingPunct="1"/>
            <a:r>
              <a:rPr lang="en-US" smtClean="0"/>
              <a:t>Check for Injuries &amp; Administer First Aid to the Degree You Are Trained</a:t>
            </a:r>
          </a:p>
          <a:p>
            <a:pPr eaLnBrk="1" hangingPunct="1"/>
            <a:r>
              <a:rPr lang="en-US" smtClean="0"/>
              <a:t>Follow Directions Over Building PA System or Floor Warden Directions</a:t>
            </a:r>
          </a:p>
          <a:p>
            <a:pPr eaLnBrk="1" hangingPunct="1"/>
            <a:r>
              <a:rPr lang="en-US" smtClean="0"/>
              <a:t>Cannot Immediately Evacuate the Building</a:t>
            </a:r>
          </a:p>
          <a:p>
            <a:pPr lvl="1" eaLnBrk="1" hangingPunct="1"/>
            <a:r>
              <a:rPr lang="en-US" smtClean="0"/>
              <a:t>Must Assess Damage to Stairways</a:t>
            </a:r>
          </a:p>
          <a:p>
            <a:pPr lvl="1" eaLnBrk="1" hangingPunct="1"/>
            <a:r>
              <a:rPr lang="en-US" smtClean="0"/>
              <a:t>Assess Outside Hazards</a:t>
            </a:r>
          </a:p>
        </p:txBody>
      </p:sp>
      <p:pic>
        <p:nvPicPr>
          <p:cNvPr id="14341" name="Picture 5" descr="bl00420_[1]"/>
          <p:cNvPicPr>
            <a:picLocks noChangeAspect="1" noChangeArrowheads="1"/>
          </p:cNvPicPr>
          <p:nvPr/>
        </p:nvPicPr>
        <p:blipFill>
          <a:blip r:embed="rId3"/>
          <a:srcRect/>
          <a:stretch>
            <a:fillRect/>
          </a:stretch>
        </p:blipFill>
        <p:spPr bwMode="auto">
          <a:xfrm>
            <a:off x="8153400" y="1219200"/>
            <a:ext cx="908050" cy="1524000"/>
          </a:xfrm>
          <a:prstGeom prst="rect">
            <a:avLst/>
          </a:prstGeom>
          <a:noFill/>
          <a:ln w="9525">
            <a:noFill/>
            <a:miter lim="800000"/>
            <a:headEnd/>
            <a:tailEnd/>
          </a:ln>
        </p:spPr>
      </p:pic>
      <p:pic>
        <p:nvPicPr>
          <p:cNvPr id="14342" name="Picture 9" descr="j0354171[1]"/>
          <p:cNvPicPr>
            <a:picLocks noChangeAspect="1" noChangeArrowheads="1"/>
          </p:cNvPicPr>
          <p:nvPr/>
        </p:nvPicPr>
        <p:blipFill>
          <a:blip r:embed="rId4"/>
          <a:srcRect/>
          <a:stretch>
            <a:fillRect/>
          </a:stretch>
        </p:blipFill>
        <p:spPr bwMode="auto">
          <a:xfrm>
            <a:off x="7086600" y="2667000"/>
            <a:ext cx="914400" cy="893763"/>
          </a:xfrm>
          <a:prstGeom prst="rect">
            <a:avLst/>
          </a:prstGeom>
          <a:noFill/>
          <a:ln w="9525">
            <a:noFill/>
            <a:miter lim="800000"/>
            <a:headEnd/>
            <a:tailEnd/>
          </a:ln>
        </p:spPr>
      </p:pic>
      <p:pic>
        <p:nvPicPr>
          <p:cNvPr id="14343" name="Picture 10" descr="j0403925[1]"/>
          <p:cNvPicPr>
            <a:picLocks noChangeAspect="1" noChangeArrowheads="1"/>
          </p:cNvPicPr>
          <p:nvPr/>
        </p:nvPicPr>
        <p:blipFill>
          <a:blip r:embed="rId5"/>
          <a:srcRect/>
          <a:stretch>
            <a:fillRect/>
          </a:stretch>
        </p:blipFill>
        <p:spPr bwMode="auto">
          <a:xfrm>
            <a:off x="6400800" y="5257800"/>
            <a:ext cx="1547813" cy="1600200"/>
          </a:xfrm>
          <a:prstGeom prst="rect">
            <a:avLst/>
          </a:prstGeom>
          <a:noFill/>
          <a:ln w="9525">
            <a:noFill/>
            <a:miter lim="800000"/>
            <a:headEnd/>
            <a:tailEnd/>
          </a:ln>
        </p:spPr>
      </p:pic>
      <p:pic>
        <p:nvPicPr>
          <p:cNvPr id="14344" name="Picture 9" descr="http://www.shakeout.org/downloads/ShakeOut_GetReady_160x600.gif">
            <a:hlinkClick r:id="rId6"/>
          </p:cNvPr>
          <p:cNvPicPr>
            <a:picLocks noChangeAspect="1" noChangeArrowheads="1"/>
          </p:cNvPicPr>
          <p:nvPr/>
        </p:nvPicPr>
        <p:blipFill>
          <a:blip r:embed="rId7"/>
          <a:srcRect/>
          <a:stretch>
            <a:fillRect/>
          </a:stretch>
        </p:blipFill>
        <p:spPr bwMode="auto">
          <a:xfrm>
            <a:off x="8077200" y="2857500"/>
            <a:ext cx="10668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Office Theme">
  <a:themeElements>
    <a:clrScheme name="Office Theme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00CCFF"/>
        </a:lt1>
        <a:dk2>
          <a:srgbClr val="000000"/>
        </a:dk2>
        <a:lt2>
          <a:srgbClr val="CCCCCC"/>
        </a:lt2>
        <a:accent1>
          <a:srgbClr val="0087A8"/>
        </a:accent1>
        <a:accent2>
          <a:srgbClr val="1B6070"/>
        </a:accent2>
        <a:accent3>
          <a:srgbClr val="AAE2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00CCFF"/>
        </a:lt1>
        <a:dk2>
          <a:srgbClr val="000000"/>
        </a:dk2>
        <a:lt2>
          <a:srgbClr val="CCCCCC"/>
        </a:lt2>
        <a:accent1>
          <a:srgbClr val="873637"/>
        </a:accent1>
        <a:accent2>
          <a:srgbClr val="8A5B15"/>
        </a:accent2>
        <a:accent3>
          <a:srgbClr val="AAE2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00CCFF"/>
        </a:lt1>
        <a:dk2>
          <a:srgbClr val="000000"/>
        </a:dk2>
        <a:lt2>
          <a:srgbClr val="CCCCCC"/>
        </a:lt2>
        <a:accent1>
          <a:srgbClr val="005A70"/>
        </a:accent1>
        <a:accent2>
          <a:srgbClr val="8A4D28"/>
        </a:accent2>
        <a:accent3>
          <a:srgbClr val="AAE2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0087A8"/>
        </a:accent1>
        <a:accent2>
          <a:srgbClr val="1B6070"/>
        </a:accent2>
        <a:accent3>
          <a:srgbClr val="FFFF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038A00"/>
        </a:accent1>
        <a:accent2>
          <a:srgbClr val="20579F"/>
        </a:accent2>
        <a:accent3>
          <a:srgbClr val="FFFF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73637"/>
        </a:accent1>
        <a:accent2>
          <a:srgbClr val="8A5B15"/>
        </a:accent2>
        <a:accent3>
          <a:srgbClr val="FFFF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005A70"/>
        </a:accent1>
        <a:accent2>
          <a:srgbClr val="8A4D28"/>
        </a:accent2>
        <a:accent3>
          <a:srgbClr val="FFFF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00CCFF"/>
        </a:lt1>
        <a:dk2>
          <a:srgbClr val="000000"/>
        </a:dk2>
        <a:lt2>
          <a:srgbClr val="CCCCCC"/>
        </a:lt2>
        <a:accent1>
          <a:srgbClr val="0087A8"/>
        </a:accent1>
        <a:accent2>
          <a:srgbClr val="1B6070"/>
        </a:accent2>
        <a:accent3>
          <a:srgbClr val="AAE2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CCFF"/>
        </a:lt1>
        <a:dk2>
          <a:srgbClr val="000000"/>
        </a:dk2>
        <a:lt2>
          <a:srgbClr val="CCCCCC"/>
        </a:lt2>
        <a:accent1>
          <a:srgbClr val="873637"/>
        </a:accent1>
        <a:accent2>
          <a:srgbClr val="8A5B15"/>
        </a:accent2>
        <a:accent3>
          <a:srgbClr val="AAE2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00CCFF"/>
        </a:lt1>
        <a:dk2>
          <a:srgbClr val="000000"/>
        </a:dk2>
        <a:lt2>
          <a:srgbClr val="CCCCCC"/>
        </a:lt2>
        <a:accent1>
          <a:srgbClr val="005A70"/>
        </a:accent1>
        <a:accent2>
          <a:srgbClr val="8A4D28"/>
        </a:accent2>
        <a:accent3>
          <a:srgbClr val="AAE2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0087A8"/>
        </a:accent1>
        <a:accent2>
          <a:srgbClr val="1B6070"/>
        </a:accent2>
        <a:accent3>
          <a:srgbClr val="FFFF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038A00"/>
        </a:accent1>
        <a:accent2>
          <a:srgbClr val="20579F"/>
        </a:accent2>
        <a:accent3>
          <a:srgbClr val="FFFF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73637"/>
        </a:accent1>
        <a:accent2>
          <a:srgbClr val="8A5B15"/>
        </a:accent2>
        <a:accent3>
          <a:srgbClr val="FFFF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005A70"/>
        </a:accent1>
        <a:accent2>
          <a:srgbClr val="8A4D28"/>
        </a:accent2>
        <a:accent3>
          <a:srgbClr val="FFFF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3274</Words>
  <Application>Microsoft Office PowerPoint</Application>
  <PresentationFormat>On-screen Show (4:3)</PresentationFormat>
  <Paragraphs>270</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ＭＳ Ｐゴシック</vt:lpstr>
      <vt:lpstr>Wingdings 2</vt:lpstr>
      <vt:lpstr>Bauhaus 93</vt:lpstr>
      <vt:lpstr>Office Theme</vt:lpstr>
      <vt:lpstr>1_Default Design</vt:lpstr>
      <vt:lpstr>Earthquake Safety  The Great California ShakeOut</vt:lpstr>
      <vt:lpstr>    </vt:lpstr>
      <vt:lpstr>Prepare</vt:lpstr>
      <vt:lpstr>The Great California ShakeOut</vt:lpstr>
      <vt:lpstr>October 21, 2010 at 10:21 AM</vt:lpstr>
      <vt:lpstr>Drop! Cover! Hold On!</vt:lpstr>
      <vt:lpstr>Drop! Cover! Hold On!</vt:lpstr>
      <vt:lpstr>Do Not ….</vt:lpstr>
      <vt:lpstr>After the Initial Shock Has Subsided</vt:lpstr>
      <vt:lpstr>UCOP Great California  ShakeOut Preparation</vt:lpstr>
      <vt:lpstr>Inspect Your Work Area</vt:lpstr>
      <vt:lpstr>Personal Preparedness</vt:lpstr>
      <vt:lpstr>“Secure Your Space”  Inspection Checklist</vt:lpstr>
      <vt:lpstr>Earthquake Preparedness Raffle </vt:lpstr>
      <vt:lpstr>Home Earthquake Preparedness</vt:lpstr>
      <vt:lpstr>Home Earthquake Preparedness</vt:lpstr>
      <vt:lpstr>Home Earthquake Emergency Kit</vt:lpstr>
      <vt:lpstr>Home Earthquake Preparedness</vt:lpstr>
      <vt:lpstr>In Closing</vt:lpstr>
    </vt:vector>
  </TitlesOfParts>
  <Company>Indezine.com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Indezine Template</dc:title>
  <dc:creator>Geetesh Bajaj</dc:creator>
  <cp:lastModifiedBy>lwong</cp:lastModifiedBy>
  <cp:revision>134</cp:revision>
  <dcterms:created xsi:type="dcterms:W3CDTF">2010-09-08T05:34:33Z</dcterms:created>
  <dcterms:modified xsi:type="dcterms:W3CDTF">2010-09-13T21:15:05Z</dcterms:modified>
</cp:coreProperties>
</file>