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docProps/custom.xml" ContentType="application/vnd.openxmlformats-officedocument.custom-properties+xml"/>
  <Override PartName="/ppt/tags/tag14.xml" ContentType="application/vnd.openxmlformats-officedocument.presentationml.tags+xml"/>
  <Override PartName="/ppt/tags/tag2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67" r:id="rId1"/>
  </p:sldMasterIdLst>
  <p:notesMasterIdLst>
    <p:notesMasterId r:id="rId31"/>
  </p:notesMasterIdLst>
  <p:handoutMasterIdLst>
    <p:handoutMasterId r:id="rId32"/>
  </p:handoutMasterIdLst>
  <p:sldIdLst>
    <p:sldId id="494" r:id="rId2"/>
    <p:sldId id="485" r:id="rId3"/>
    <p:sldId id="496" r:id="rId4"/>
    <p:sldId id="504" r:id="rId5"/>
    <p:sldId id="497" r:id="rId6"/>
    <p:sldId id="493" r:id="rId7"/>
    <p:sldId id="498" r:id="rId8"/>
    <p:sldId id="488" r:id="rId9"/>
    <p:sldId id="499" r:id="rId10"/>
    <p:sldId id="489" r:id="rId11"/>
    <p:sldId id="491" r:id="rId12"/>
    <p:sldId id="511" r:id="rId13"/>
    <p:sldId id="512" r:id="rId14"/>
    <p:sldId id="505" r:id="rId15"/>
    <p:sldId id="506" r:id="rId16"/>
    <p:sldId id="507" r:id="rId17"/>
    <p:sldId id="508" r:id="rId18"/>
    <p:sldId id="509" r:id="rId19"/>
    <p:sldId id="500" r:id="rId20"/>
    <p:sldId id="513" r:id="rId21"/>
    <p:sldId id="514" r:id="rId22"/>
    <p:sldId id="515" r:id="rId23"/>
    <p:sldId id="516" r:id="rId24"/>
    <p:sldId id="517" r:id="rId25"/>
    <p:sldId id="501" r:id="rId26"/>
    <p:sldId id="503" r:id="rId27"/>
    <p:sldId id="519" r:id="rId28"/>
    <p:sldId id="518" r:id="rId29"/>
    <p:sldId id="352" r:id="rId30"/>
  </p:sldIdLst>
  <p:sldSz cx="10058400" cy="7772400"/>
  <p:notesSz cx="6858000" cy="9418638"/>
  <p:custDataLst>
    <p:tags r:id="rId33"/>
  </p:custDataLst>
  <p:defaultTextStyle>
    <a:defPPr>
      <a:defRPr lang="en-US"/>
    </a:defPPr>
    <a:lvl1pPr algn="l" rtl="0" fontAlgn="base">
      <a:spcBef>
        <a:spcPct val="0"/>
      </a:spcBef>
      <a:spcAft>
        <a:spcPct val="0"/>
      </a:spcAft>
      <a:defRPr sz="1400" kern="1200">
        <a:solidFill>
          <a:schemeClr val="tx1"/>
        </a:solidFill>
        <a:latin typeface="Trebuchet MS" pitchFamily="34" charset="0"/>
        <a:ea typeface="LF_Kai"/>
        <a:cs typeface="LF_Kai"/>
      </a:defRPr>
    </a:lvl1pPr>
    <a:lvl2pPr marL="457039" algn="l" rtl="0" fontAlgn="base">
      <a:spcBef>
        <a:spcPct val="0"/>
      </a:spcBef>
      <a:spcAft>
        <a:spcPct val="0"/>
      </a:spcAft>
      <a:defRPr sz="1400" kern="1200">
        <a:solidFill>
          <a:schemeClr val="tx1"/>
        </a:solidFill>
        <a:latin typeface="Trebuchet MS" pitchFamily="34" charset="0"/>
        <a:ea typeface="LF_Kai"/>
        <a:cs typeface="LF_Kai"/>
      </a:defRPr>
    </a:lvl2pPr>
    <a:lvl3pPr marL="914080" algn="l" rtl="0" fontAlgn="base">
      <a:spcBef>
        <a:spcPct val="0"/>
      </a:spcBef>
      <a:spcAft>
        <a:spcPct val="0"/>
      </a:spcAft>
      <a:defRPr sz="1400" kern="1200">
        <a:solidFill>
          <a:schemeClr val="tx1"/>
        </a:solidFill>
        <a:latin typeface="Trebuchet MS" pitchFamily="34" charset="0"/>
        <a:ea typeface="LF_Kai"/>
        <a:cs typeface="LF_Kai"/>
      </a:defRPr>
    </a:lvl3pPr>
    <a:lvl4pPr marL="1371119" algn="l" rtl="0" fontAlgn="base">
      <a:spcBef>
        <a:spcPct val="0"/>
      </a:spcBef>
      <a:spcAft>
        <a:spcPct val="0"/>
      </a:spcAft>
      <a:defRPr sz="1400" kern="1200">
        <a:solidFill>
          <a:schemeClr val="tx1"/>
        </a:solidFill>
        <a:latin typeface="Trebuchet MS" pitchFamily="34" charset="0"/>
        <a:ea typeface="LF_Kai"/>
        <a:cs typeface="LF_Kai"/>
      </a:defRPr>
    </a:lvl4pPr>
    <a:lvl5pPr marL="1828158" algn="l" rtl="0" fontAlgn="base">
      <a:spcBef>
        <a:spcPct val="0"/>
      </a:spcBef>
      <a:spcAft>
        <a:spcPct val="0"/>
      </a:spcAft>
      <a:defRPr sz="1400" kern="1200">
        <a:solidFill>
          <a:schemeClr val="tx1"/>
        </a:solidFill>
        <a:latin typeface="Trebuchet MS" pitchFamily="34" charset="0"/>
        <a:ea typeface="LF_Kai"/>
        <a:cs typeface="LF_Kai"/>
      </a:defRPr>
    </a:lvl5pPr>
    <a:lvl6pPr marL="2285197" algn="l" defTabSz="914080" rtl="0" eaLnBrk="1" latinLnBrk="0" hangingPunct="1">
      <a:defRPr sz="1400" kern="1200">
        <a:solidFill>
          <a:schemeClr val="tx1"/>
        </a:solidFill>
        <a:latin typeface="Trebuchet MS" pitchFamily="34" charset="0"/>
        <a:ea typeface="LF_Kai"/>
        <a:cs typeface="LF_Kai"/>
      </a:defRPr>
    </a:lvl6pPr>
    <a:lvl7pPr marL="2742239" algn="l" defTabSz="914080" rtl="0" eaLnBrk="1" latinLnBrk="0" hangingPunct="1">
      <a:defRPr sz="1400" kern="1200">
        <a:solidFill>
          <a:schemeClr val="tx1"/>
        </a:solidFill>
        <a:latin typeface="Trebuchet MS" pitchFamily="34" charset="0"/>
        <a:ea typeface="LF_Kai"/>
        <a:cs typeface="LF_Kai"/>
      </a:defRPr>
    </a:lvl7pPr>
    <a:lvl8pPr marL="3199277" algn="l" defTabSz="914080" rtl="0" eaLnBrk="1" latinLnBrk="0" hangingPunct="1">
      <a:defRPr sz="1400" kern="1200">
        <a:solidFill>
          <a:schemeClr val="tx1"/>
        </a:solidFill>
        <a:latin typeface="Trebuchet MS" pitchFamily="34" charset="0"/>
        <a:ea typeface="LF_Kai"/>
        <a:cs typeface="LF_Kai"/>
      </a:defRPr>
    </a:lvl8pPr>
    <a:lvl9pPr marL="3656316" algn="l" defTabSz="914080" rtl="0" eaLnBrk="1" latinLnBrk="0" hangingPunct="1">
      <a:defRPr sz="1400" kern="1200">
        <a:solidFill>
          <a:schemeClr val="tx1"/>
        </a:solidFill>
        <a:latin typeface="Trebuchet MS" pitchFamily="34" charset="0"/>
        <a:ea typeface="LF_Kai"/>
        <a:cs typeface="LF_Ka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FFFF99"/>
    <a:srgbClr val="FFFFCC"/>
    <a:srgbClr val="CCFFCC"/>
    <a:srgbClr val="66FF99"/>
    <a:srgbClr val="FFE05B"/>
    <a:srgbClr val="FFD72F"/>
    <a:srgbClr val="FFCC00"/>
    <a:srgbClr val="6699FF"/>
    <a:srgbClr val="538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7826" autoAdjust="0"/>
    <p:restoredTop sz="91136" autoAdjust="0"/>
  </p:normalViewPr>
  <p:slideViewPr>
    <p:cSldViewPr>
      <p:cViewPr>
        <p:scale>
          <a:sx n="82" d="100"/>
          <a:sy n="82" d="100"/>
        </p:scale>
        <p:origin x="-1164" y="-120"/>
      </p:cViewPr>
      <p:guideLst>
        <p:guide orient="horz" pos="4320"/>
        <p:guide orient="horz" pos="768"/>
        <p:guide orient="horz" pos="3888"/>
        <p:guide orient="horz" pos="4128"/>
        <p:guide orient="horz" pos="2736"/>
        <p:guide orient="horz" pos="2448"/>
        <p:guide pos="5808"/>
        <p:guide pos="768"/>
        <p:guide pos="3264"/>
        <p:guide pos="3120"/>
        <p:guide pos="3504"/>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1974" y="-78"/>
      </p:cViewPr>
      <p:guideLst>
        <p:guide orient="horz" pos="2967"/>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p-irc-fs02\BRC\BRC%20Green%20Team\Key%20Performance%20Indicators\BRC%20PAN%20Review%20Charts%202011-201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p-irc-fs02\BRC\BRC%20Green%20Team\BRC%20KPI%20Stats%202011_20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
  <c:chart>
    <c:view3D>
      <c:rotX val="30"/>
      <c:perspective val="30"/>
    </c:view3D>
    <c:plotArea>
      <c:layout/>
      <c:pie3DChart>
        <c:varyColors val="1"/>
        <c:ser>
          <c:idx val="0"/>
          <c:order val="0"/>
          <c:dPt>
            <c:idx val="0"/>
            <c:spPr>
              <a:solidFill>
                <a:schemeClr val="accent1">
                  <a:lumMod val="50000"/>
                </a:schemeClr>
              </a:solidFill>
            </c:spPr>
          </c:dPt>
          <c:dPt>
            <c:idx val="1"/>
            <c:spPr>
              <a:solidFill>
                <a:schemeClr val="accent1">
                  <a:lumMod val="60000"/>
                  <a:lumOff val="40000"/>
                </a:schemeClr>
              </a:solidFill>
            </c:spPr>
          </c:dPt>
          <c:dPt>
            <c:idx val="2"/>
            <c:spPr>
              <a:solidFill>
                <a:schemeClr val="accent1">
                  <a:lumMod val="20000"/>
                  <a:lumOff val="80000"/>
                </a:schemeClr>
              </a:solidFill>
            </c:spPr>
          </c:dPt>
          <c:cat>
            <c:strRef>
              <c:f>Sheet1!$A$39:$A$41</c:f>
              <c:strCache>
                <c:ptCount val="3"/>
                <c:pt idx="0">
                  <c:v>4 Days or Less</c:v>
                </c:pt>
                <c:pt idx="1">
                  <c:v>Over 4 Days</c:v>
                </c:pt>
                <c:pt idx="2">
                  <c:v>Over 10 Days</c:v>
                </c:pt>
              </c:strCache>
            </c:strRef>
          </c:cat>
          <c:val>
            <c:numRef>
              <c:f>Sheet1!$B$39:$B$41</c:f>
              <c:numCache>
                <c:formatCode>_(* #,##0_);_(* \(#,##0\);_(* "-"_);_(@_)</c:formatCode>
                <c:ptCount val="3"/>
                <c:pt idx="0">
                  <c:v>44603</c:v>
                </c:pt>
                <c:pt idx="1">
                  <c:v>4623</c:v>
                </c:pt>
                <c:pt idx="2">
                  <c:v>673</c:v>
                </c:pt>
              </c:numCache>
            </c:numRef>
          </c:val>
        </c:ser>
      </c:pie3DChart>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3"/>
  <c:chart>
    <c:view3D>
      <c:rotX val="30"/>
      <c:perspective val="30"/>
    </c:view3D>
    <c:plotArea>
      <c:layout/>
      <c:pie3DChart>
        <c:varyColors val="1"/>
        <c:ser>
          <c:idx val="0"/>
          <c:order val="0"/>
          <c:dPt>
            <c:idx val="0"/>
            <c:spPr>
              <a:solidFill>
                <a:schemeClr val="accent1">
                  <a:lumMod val="50000"/>
                </a:schemeClr>
              </a:solidFill>
            </c:spPr>
          </c:dPt>
          <c:dPt>
            <c:idx val="1"/>
            <c:spPr>
              <a:solidFill>
                <a:schemeClr val="accent1">
                  <a:lumMod val="60000"/>
                  <a:lumOff val="40000"/>
                </a:schemeClr>
              </a:solidFill>
            </c:spPr>
          </c:dPt>
          <c:dPt>
            <c:idx val="2"/>
            <c:spPr>
              <a:solidFill>
                <a:schemeClr val="accent1">
                  <a:lumMod val="20000"/>
                  <a:lumOff val="80000"/>
                </a:schemeClr>
              </a:solidFill>
            </c:spPr>
          </c:dPt>
          <c:cat>
            <c:strRef>
              <c:f>Sheet1!$A$2:$A$4</c:f>
              <c:strCache>
                <c:ptCount val="3"/>
                <c:pt idx="0">
                  <c:v>4 Days or Less</c:v>
                </c:pt>
                <c:pt idx="1">
                  <c:v>Over 4 Days</c:v>
                </c:pt>
                <c:pt idx="2">
                  <c:v>Over 10 Days</c:v>
                </c:pt>
              </c:strCache>
            </c:strRef>
          </c:cat>
          <c:val>
            <c:numRef>
              <c:f>Sheet1!$B$2:$B$4</c:f>
              <c:numCache>
                <c:formatCode>_(* #,##0_);_(* \(#,##0\);_(* "-"_);_(@_)</c:formatCode>
                <c:ptCount val="3"/>
                <c:pt idx="0">
                  <c:v>42065</c:v>
                </c:pt>
                <c:pt idx="1">
                  <c:v>4831</c:v>
                </c:pt>
                <c:pt idx="2">
                  <c:v>1098</c:v>
                </c:pt>
              </c:numCache>
            </c:numRef>
          </c:val>
        </c:ser>
      </c:pie3DChart>
      <c:spPr>
        <a:ln>
          <a:noFill/>
        </a:ln>
      </c:spPr>
    </c:plotArea>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2" y="5"/>
            <a:ext cx="2972098" cy="471867"/>
          </a:xfrm>
          <a:prstGeom prst="rect">
            <a:avLst/>
          </a:prstGeom>
          <a:noFill/>
          <a:ln w="6350">
            <a:noFill/>
            <a:miter lim="800000"/>
            <a:headEnd/>
            <a:tailEnd/>
          </a:ln>
          <a:effectLst/>
        </p:spPr>
        <p:txBody>
          <a:bodyPr vert="horz" wrap="square" lIns="46568" tIns="46568" rIns="46568" bIns="46568" numCol="1" anchor="t" anchorCtr="0" compatLnSpc="1">
            <a:prstTxWarp prst="textNoShape">
              <a:avLst/>
            </a:prstTxWarp>
          </a:bodyPr>
          <a:lstStyle>
            <a:lvl1pPr algn="l" defTabSz="930663" eaLnBrk="0" hangingPunct="0">
              <a:spcBef>
                <a:spcPct val="0"/>
              </a:spcBef>
              <a:defRPr sz="1300">
                <a:ea typeface="+mn-ea"/>
                <a:cs typeface="+mn-cs"/>
              </a:defRPr>
            </a:lvl1pPr>
          </a:lstStyle>
          <a:p>
            <a:pPr>
              <a:defRPr/>
            </a:pPr>
            <a:endParaRPr lang="en-US" dirty="0"/>
          </a:p>
        </p:txBody>
      </p:sp>
      <p:sp>
        <p:nvSpPr>
          <p:cNvPr id="11267" name="Rectangle 3"/>
          <p:cNvSpPr>
            <a:spLocks noGrp="1" noChangeArrowheads="1"/>
          </p:cNvSpPr>
          <p:nvPr>
            <p:ph type="dt" sz="quarter" idx="1"/>
          </p:nvPr>
        </p:nvSpPr>
        <p:spPr bwMode="auto">
          <a:xfrm>
            <a:off x="3885907" y="5"/>
            <a:ext cx="2972097" cy="471867"/>
          </a:xfrm>
          <a:prstGeom prst="rect">
            <a:avLst/>
          </a:prstGeom>
          <a:noFill/>
          <a:ln w="6350">
            <a:noFill/>
            <a:miter lim="800000"/>
            <a:headEnd/>
            <a:tailEnd/>
          </a:ln>
          <a:effectLst/>
        </p:spPr>
        <p:txBody>
          <a:bodyPr vert="horz" wrap="square" lIns="46568" tIns="46568" rIns="46568" bIns="46568" numCol="1" anchor="t" anchorCtr="0" compatLnSpc="1">
            <a:prstTxWarp prst="textNoShape">
              <a:avLst/>
            </a:prstTxWarp>
          </a:bodyPr>
          <a:lstStyle>
            <a:lvl1pPr algn="r" defTabSz="930663" eaLnBrk="0" hangingPunct="0">
              <a:spcBef>
                <a:spcPct val="0"/>
              </a:spcBef>
              <a:defRPr sz="1300">
                <a:ea typeface="+mn-ea"/>
                <a:cs typeface="+mn-cs"/>
              </a:defRPr>
            </a:lvl1pPr>
          </a:lstStyle>
          <a:p>
            <a:pPr>
              <a:defRPr/>
            </a:pPr>
            <a:endParaRPr lang="en-US" dirty="0"/>
          </a:p>
        </p:txBody>
      </p:sp>
      <p:sp>
        <p:nvSpPr>
          <p:cNvPr id="11268" name="Rectangle 4"/>
          <p:cNvSpPr>
            <a:spLocks noGrp="1" noChangeArrowheads="1"/>
          </p:cNvSpPr>
          <p:nvPr>
            <p:ph type="ftr" sz="quarter" idx="2"/>
          </p:nvPr>
        </p:nvSpPr>
        <p:spPr bwMode="auto">
          <a:xfrm>
            <a:off x="2" y="8946772"/>
            <a:ext cx="2972098" cy="471866"/>
          </a:xfrm>
          <a:prstGeom prst="rect">
            <a:avLst/>
          </a:prstGeom>
          <a:noFill/>
          <a:ln w="6350">
            <a:noFill/>
            <a:miter lim="800000"/>
            <a:headEnd/>
            <a:tailEnd/>
          </a:ln>
          <a:effectLst/>
        </p:spPr>
        <p:txBody>
          <a:bodyPr vert="horz" wrap="square" lIns="46568" tIns="46568" rIns="46568" bIns="46568" numCol="1" anchor="b" anchorCtr="0" compatLnSpc="1">
            <a:prstTxWarp prst="textNoShape">
              <a:avLst/>
            </a:prstTxWarp>
          </a:bodyPr>
          <a:lstStyle>
            <a:lvl1pPr algn="l" defTabSz="930663" eaLnBrk="0" hangingPunct="0">
              <a:spcBef>
                <a:spcPct val="0"/>
              </a:spcBef>
              <a:defRPr sz="1300">
                <a:ea typeface="+mn-ea"/>
                <a:cs typeface="+mn-cs"/>
              </a:defRPr>
            </a:lvl1pPr>
          </a:lstStyle>
          <a:p>
            <a:pPr>
              <a:defRPr/>
            </a:pPr>
            <a:endParaRPr lang="en-US" dirty="0"/>
          </a:p>
        </p:txBody>
      </p:sp>
      <p:sp>
        <p:nvSpPr>
          <p:cNvPr id="11269" name="Rectangle 5"/>
          <p:cNvSpPr>
            <a:spLocks noGrp="1" noChangeArrowheads="1"/>
          </p:cNvSpPr>
          <p:nvPr>
            <p:ph type="sldNum" sz="quarter" idx="3"/>
          </p:nvPr>
        </p:nvSpPr>
        <p:spPr bwMode="auto">
          <a:xfrm>
            <a:off x="3885907" y="8946772"/>
            <a:ext cx="2972097" cy="471866"/>
          </a:xfrm>
          <a:prstGeom prst="rect">
            <a:avLst/>
          </a:prstGeom>
          <a:noFill/>
          <a:ln w="6350">
            <a:noFill/>
            <a:miter lim="800000"/>
            <a:headEnd/>
            <a:tailEnd/>
          </a:ln>
          <a:effectLst/>
        </p:spPr>
        <p:txBody>
          <a:bodyPr vert="horz" wrap="square" lIns="46568" tIns="46568" rIns="46568" bIns="46568" numCol="1" anchor="b" anchorCtr="0" compatLnSpc="1">
            <a:prstTxWarp prst="textNoShape">
              <a:avLst/>
            </a:prstTxWarp>
          </a:bodyPr>
          <a:lstStyle>
            <a:lvl1pPr algn="r" defTabSz="930663" eaLnBrk="0" hangingPunct="0">
              <a:spcBef>
                <a:spcPct val="0"/>
              </a:spcBef>
              <a:defRPr sz="1300">
                <a:ea typeface="+mn-ea"/>
                <a:cs typeface="+mn-cs"/>
              </a:defRPr>
            </a:lvl1pPr>
          </a:lstStyle>
          <a:p>
            <a:pPr>
              <a:defRPr/>
            </a:pPr>
            <a:fld id="{07819F11-98C7-400B-A003-359249FE18CF}" type="slidenum">
              <a:rPr lang="en-US"/>
              <a:pPr>
                <a:defRPr/>
              </a:pPr>
              <a:t>‹#›</a:t>
            </a:fld>
            <a:endParaRPr lang="en-US" dirty="0"/>
          </a:p>
        </p:txBody>
      </p:sp>
    </p:spTree>
    <p:extLst>
      <p:ext uri="{BB962C8B-B14F-4D97-AF65-F5344CB8AC3E}">
        <p14:creationId xmlns:p14="http://schemas.microsoft.com/office/powerpoint/2010/main" xmlns="" val="3500618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4"/>
          <p:cNvSpPr>
            <a:spLocks noGrp="1" noRot="1" noChangeAspect="1" noChangeArrowheads="1" noTextEdit="1"/>
          </p:cNvSpPr>
          <p:nvPr>
            <p:ph type="sldImg" idx="2"/>
          </p:nvPr>
        </p:nvSpPr>
        <p:spPr bwMode="auto">
          <a:xfrm>
            <a:off x="1144588" y="706438"/>
            <a:ext cx="4572000" cy="35321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gray">
          <a:xfrm>
            <a:off x="913807" y="4472608"/>
            <a:ext cx="5030391" cy="4240567"/>
          </a:xfrm>
          <a:prstGeom prst="rect">
            <a:avLst/>
          </a:prstGeom>
          <a:noFill/>
          <a:ln w="6350">
            <a:noFill/>
            <a:miter lim="800000"/>
            <a:headEnd/>
            <a:tailEnd/>
          </a:ln>
          <a:effectLst/>
        </p:spPr>
        <p:txBody>
          <a:bodyPr vert="horz" wrap="square" lIns="0" tIns="0" rIns="0" bIns="0" numCol="1" anchor="t" anchorCtr="0" compatLnSpc="1">
            <a:prstTxWarp prst="textNoShape">
              <a:avLst/>
            </a:prstTxWarp>
          </a:bodyPr>
          <a:lstStyle/>
          <a:p>
            <a:pPr lvl="0"/>
            <a:r>
              <a:rPr lang="en-US" noProof="0" smtClean="0"/>
              <a:t>Click to edit Master text styles</a:t>
            </a:r>
          </a:p>
          <a:p>
            <a:pPr lvl="1"/>
            <a:r>
              <a:rPr lang="en-US" noProof="0" smtClean="0"/>
              <a:t>Bullet one</a:t>
            </a:r>
          </a:p>
          <a:p>
            <a:pPr lvl="2"/>
            <a:r>
              <a:rPr lang="en-US" noProof="0" smtClean="0"/>
              <a:t>bullet two</a:t>
            </a:r>
          </a:p>
          <a:p>
            <a:pPr lvl="3"/>
            <a:r>
              <a:rPr lang="en-US" noProof="0" smtClean="0"/>
              <a:t>bullet three</a:t>
            </a:r>
          </a:p>
          <a:p>
            <a:pPr lvl="4"/>
            <a:r>
              <a:rPr lang="en-US" noProof="0" smtClean="0"/>
              <a:t>bullet four</a:t>
            </a:r>
          </a:p>
        </p:txBody>
      </p:sp>
    </p:spTree>
    <p:extLst>
      <p:ext uri="{BB962C8B-B14F-4D97-AF65-F5344CB8AC3E}">
        <p14:creationId xmlns:p14="http://schemas.microsoft.com/office/powerpoint/2010/main" xmlns="" val="3860835251"/>
      </p:ext>
    </p:extLst>
  </p:cSld>
  <p:clrMap bg1="lt1" tx1="dk1" bg2="lt2" tx2="dk2" accent1="accent1" accent2="accent2" accent3="accent3" accent4="accent4" accent5="accent5" accent6="accent6" hlink="hlink" folHlink="folHlink"/>
  <p:notesStyle>
    <a:lvl1pPr algn="l" defTabSz="1018818" rtl="0" eaLnBrk="0" fontAlgn="base" hangingPunct="0">
      <a:lnSpc>
        <a:spcPts val="1500"/>
      </a:lnSpc>
      <a:spcBef>
        <a:spcPts val="700"/>
      </a:spcBef>
      <a:spcAft>
        <a:spcPct val="0"/>
      </a:spcAft>
      <a:buClr>
        <a:schemeClr val="bg2"/>
      </a:buClr>
      <a:buSzPct val="92000"/>
      <a:buFont typeface="Wingdings" pitchFamily="2" charset="2"/>
      <a:defRPr sz="1100" kern="1200">
        <a:solidFill>
          <a:schemeClr val="tx1"/>
        </a:solidFill>
        <a:latin typeface="Trebuchet MS" pitchFamily="34" charset="0"/>
        <a:ea typeface="+mn-ea"/>
        <a:cs typeface="+mn-cs"/>
      </a:defRPr>
    </a:lvl1pPr>
    <a:lvl2pPr marL="161868" indent="-160281" algn="l" defTabSz="1018818" rtl="0" eaLnBrk="0" fontAlgn="base" hangingPunct="0">
      <a:lnSpc>
        <a:spcPts val="1500"/>
      </a:lnSpc>
      <a:spcBef>
        <a:spcPts val="1500"/>
      </a:spcBef>
      <a:spcAft>
        <a:spcPct val="0"/>
      </a:spcAft>
      <a:buClr>
        <a:schemeClr val="bg2"/>
      </a:buClr>
      <a:buSzPct val="92000"/>
      <a:buFont typeface="Wingdings" pitchFamily="2" charset="2"/>
      <a:buChar char="n"/>
      <a:defRPr sz="1100" kern="1200">
        <a:solidFill>
          <a:schemeClr val="tx1"/>
        </a:solidFill>
        <a:latin typeface="Trebuchet MS" pitchFamily="34" charset="0"/>
        <a:ea typeface="+mn-ea"/>
        <a:cs typeface="+mn-cs"/>
      </a:defRPr>
    </a:lvl2pPr>
    <a:lvl3pPr marL="328496" indent="-165043" algn="l" defTabSz="1018818" rtl="0" eaLnBrk="0" fontAlgn="base" hangingPunct="0">
      <a:lnSpc>
        <a:spcPts val="1500"/>
      </a:lnSpc>
      <a:spcBef>
        <a:spcPts val="700"/>
      </a:spcBef>
      <a:spcAft>
        <a:spcPct val="0"/>
      </a:spcAft>
      <a:buClr>
        <a:srgbClr val="7D7D7D"/>
      </a:buClr>
      <a:buSzPct val="92000"/>
      <a:buFont typeface="Wingdings" pitchFamily="2" charset="2"/>
      <a:buChar char="n"/>
      <a:defRPr sz="1100" kern="1200">
        <a:solidFill>
          <a:schemeClr val="tx1"/>
        </a:solidFill>
        <a:latin typeface="Trebuchet MS" pitchFamily="34" charset="0"/>
        <a:ea typeface="+mn-ea"/>
        <a:cs typeface="+mn-cs"/>
      </a:defRPr>
    </a:lvl3pPr>
    <a:lvl4pPr marL="488778" indent="-158693" algn="l" defTabSz="1018818" rtl="0" eaLnBrk="0" fontAlgn="base" hangingPunct="0">
      <a:lnSpc>
        <a:spcPts val="1500"/>
      </a:lnSpc>
      <a:spcBef>
        <a:spcPts val="500"/>
      </a:spcBef>
      <a:spcAft>
        <a:spcPct val="0"/>
      </a:spcAft>
      <a:buClr>
        <a:schemeClr val="bg2"/>
      </a:buClr>
      <a:buSzPct val="92000"/>
      <a:buChar char="—"/>
      <a:defRPr sz="1100" kern="1200">
        <a:solidFill>
          <a:schemeClr val="tx1"/>
        </a:solidFill>
        <a:latin typeface="Trebuchet MS" pitchFamily="34" charset="0"/>
        <a:ea typeface="+mn-ea"/>
        <a:cs typeface="+mn-cs"/>
      </a:defRPr>
    </a:lvl4pPr>
    <a:lvl5pPr marL="656995" indent="-166631" algn="l" defTabSz="1018818" rtl="0" eaLnBrk="0" fontAlgn="base" hangingPunct="0">
      <a:lnSpc>
        <a:spcPts val="1500"/>
      </a:lnSpc>
      <a:spcBef>
        <a:spcPts val="500"/>
      </a:spcBef>
      <a:spcAft>
        <a:spcPct val="0"/>
      </a:spcAft>
      <a:buClr>
        <a:srgbClr val="7D7D7D"/>
      </a:buClr>
      <a:buSzPct val="92000"/>
      <a:buChar char="—"/>
      <a:defRPr sz="1100" kern="1200">
        <a:solidFill>
          <a:schemeClr val="tx1"/>
        </a:solidFill>
        <a:latin typeface="Trebuchet MS" pitchFamily="34" charset="0"/>
        <a:ea typeface="+mn-ea"/>
        <a:cs typeface="+mn-cs"/>
      </a:defRPr>
    </a:lvl5pPr>
    <a:lvl6pPr marL="2285197" algn="l" defTabSz="914080" rtl="0" eaLnBrk="1" latinLnBrk="0" hangingPunct="1">
      <a:defRPr sz="1200" kern="1200">
        <a:solidFill>
          <a:schemeClr val="tx1"/>
        </a:solidFill>
        <a:latin typeface="+mn-lt"/>
        <a:ea typeface="+mn-ea"/>
        <a:cs typeface="+mn-cs"/>
      </a:defRPr>
    </a:lvl6pPr>
    <a:lvl7pPr marL="2742239" algn="l" defTabSz="914080" rtl="0" eaLnBrk="1" latinLnBrk="0" hangingPunct="1">
      <a:defRPr sz="1200" kern="1200">
        <a:solidFill>
          <a:schemeClr val="tx1"/>
        </a:solidFill>
        <a:latin typeface="+mn-lt"/>
        <a:ea typeface="+mn-ea"/>
        <a:cs typeface="+mn-cs"/>
      </a:defRPr>
    </a:lvl7pPr>
    <a:lvl8pPr marL="3199277" algn="l" defTabSz="914080" rtl="0" eaLnBrk="1" latinLnBrk="0" hangingPunct="1">
      <a:defRPr sz="1200" kern="1200">
        <a:solidFill>
          <a:schemeClr val="tx1"/>
        </a:solidFill>
        <a:latin typeface="+mn-lt"/>
        <a:ea typeface="+mn-ea"/>
        <a:cs typeface="+mn-cs"/>
      </a:defRPr>
    </a:lvl8pPr>
    <a:lvl9pPr marL="3656316" algn="l" defTabSz="91408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xfrm>
            <a:off x="1144588" y="706438"/>
            <a:ext cx="4572000" cy="3532187"/>
          </a:xfrm>
          <a:ln/>
        </p:spPr>
      </p:sp>
      <p:sp>
        <p:nvSpPr>
          <p:cNvPr id="19458"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706438"/>
            <a:ext cx="4572000" cy="3532187"/>
          </a:xfrm>
        </p:spPr>
      </p:sp>
      <p:sp>
        <p:nvSpPr>
          <p:cNvPr id="3" name="Notes Placeholder 2"/>
          <p:cNvSpPr>
            <a:spLocks noGrp="1"/>
          </p:cNvSpPr>
          <p:nvPr>
            <p:ph type="body" idx="1"/>
          </p:nvPr>
        </p:nvSpPr>
        <p:spPr/>
        <p:txBody>
          <a:bodyPr>
            <a:normAutofit/>
          </a:bodyPr>
          <a:lstStyle/>
          <a:p>
            <a:r>
              <a:rPr lang="en-US" dirty="0" smtClean="0"/>
              <a:t>48</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144588" y="706438"/>
            <a:ext cx="4570412" cy="3530600"/>
          </a:xfrm>
          <a:ln/>
        </p:spPr>
      </p:sp>
      <p:sp>
        <p:nvSpPr>
          <p:cNvPr id="25602" name="Rectangle 3"/>
          <p:cNvSpPr>
            <a:spLocks noGrp="1" noChangeArrowheads="1"/>
          </p:cNvSpPr>
          <p:nvPr>
            <p:ph type="body" idx="1"/>
          </p:nvPr>
        </p:nvSpPr>
        <p:spPr>
          <a:xfrm>
            <a:off x="913808" y="4471054"/>
            <a:ext cx="5030391" cy="4242125"/>
          </a:xfrm>
          <a:noFill/>
          <a:ln w="9525"/>
        </p:spPr>
        <p:txBody>
          <a:bodyPr lIns="86744" tIns="43373" rIns="86744" bIns="43373"/>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706438"/>
            <a:ext cx="4572000" cy="3532187"/>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question as to who knows the difference</a:t>
            </a:r>
            <a:r>
              <a:rPr lang="en-US" baseline="0" dirty="0" smtClean="0"/>
              <a:t> between moving expense and relocation allowance.</a:t>
            </a:r>
            <a:endParaRPr lang="en-US" dirty="0"/>
          </a:p>
        </p:txBody>
      </p:sp>
      <p:sp>
        <p:nvSpPr>
          <p:cNvPr id="4" name="Slide Number Placeholder 3"/>
          <p:cNvSpPr>
            <a:spLocks noGrp="1"/>
          </p:cNvSpPr>
          <p:nvPr>
            <p:ph type="sldNum" sz="quarter" idx="10"/>
          </p:nvPr>
        </p:nvSpPr>
        <p:spPr>
          <a:xfrm>
            <a:off x="3884613" y="8946071"/>
            <a:ext cx="2971800" cy="470932"/>
          </a:xfrm>
          <a:prstGeom prst="rect">
            <a:avLst/>
          </a:prstGeom>
        </p:spPr>
        <p:txBody>
          <a:bodyPr/>
          <a:lstStyle/>
          <a:p>
            <a:fld id="{5897D9B2-31BC-4062-A38C-D6BDFFCF763A}" type="slidenum">
              <a:rPr lang="en-US" smtClean="0"/>
              <a:pPr/>
              <a:t>19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Slide Image Placeholder 1"/>
          <p:cNvSpPr>
            <a:spLocks noGrp="1" noRot="1" noChangeAspect="1"/>
          </p:cNvSpPr>
          <p:nvPr>
            <p:ph type="sldImg"/>
          </p:nvPr>
        </p:nvSpPr>
        <p:spPr>
          <a:xfrm>
            <a:off x="1144588" y="706438"/>
            <a:ext cx="4572000" cy="3532187"/>
          </a:xfrm>
          <a:ln/>
        </p:spPr>
      </p:sp>
      <p:sp>
        <p:nvSpPr>
          <p:cNvPr id="229378"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3.png"/><Relationship Id="rId18" Type="http://schemas.openxmlformats.org/officeDocument/2006/relationships/image" Target="../media/image8.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2.wmf"/><Relationship Id="rId17" Type="http://schemas.openxmlformats.org/officeDocument/2006/relationships/image" Target="../media/image7.png"/><Relationship Id="rId2" Type="http://schemas.openxmlformats.org/officeDocument/2006/relationships/tags" Target="../tags/tag3.xml"/><Relationship Id="rId16" Type="http://schemas.openxmlformats.org/officeDocument/2006/relationships/image" Target="../media/image6.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1.wmf"/><Relationship Id="rId5" Type="http://schemas.openxmlformats.org/officeDocument/2006/relationships/tags" Target="../tags/tag6.xml"/><Relationship Id="rId15" Type="http://schemas.openxmlformats.org/officeDocument/2006/relationships/image" Target="../media/image5.png"/><Relationship Id="rId10" Type="http://schemas.openxmlformats.org/officeDocument/2006/relationships/slideMaster" Target="../slideMasters/slideMaster1.xml"/><Relationship Id="rId19" Type="http://schemas.openxmlformats.org/officeDocument/2006/relationships/image" Target="../media/image9.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image" Target="../media/image3.png"/><Relationship Id="rId18" Type="http://schemas.openxmlformats.org/officeDocument/2006/relationships/image" Target="../media/image8.pn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image" Target="../media/image2.wmf"/><Relationship Id="rId17" Type="http://schemas.openxmlformats.org/officeDocument/2006/relationships/image" Target="../media/image7.png"/><Relationship Id="rId2" Type="http://schemas.openxmlformats.org/officeDocument/2006/relationships/tags" Target="../tags/tag12.xml"/><Relationship Id="rId16" Type="http://schemas.openxmlformats.org/officeDocument/2006/relationships/image" Target="../media/image6.pn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image" Target="../media/image1.wmf"/><Relationship Id="rId5" Type="http://schemas.openxmlformats.org/officeDocument/2006/relationships/tags" Target="../tags/tag15.xml"/><Relationship Id="rId15" Type="http://schemas.openxmlformats.org/officeDocument/2006/relationships/image" Target="../media/image5.png"/><Relationship Id="rId10" Type="http://schemas.openxmlformats.org/officeDocument/2006/relationships/slideMaster" Target="../slideMasters/slideMaster1.xml"/><Relationship Id="rId19" Type="http://schemas.openxmlformats.org/officeDocument/2006/relationships/image" Target="../media/image9.png"/><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174" indent="0" algn="ctr">
              <a:buNone/>
              <a:defRPr>
                <a:solidFill>
                  <a:schemeClr val="tx1">
                    <a:tint val="75000"/>
                  </a:schemeClr>
                </a:solidFill>
              </a:defRPr>
            </a:lvl2pPr>
            <a:lvl3pPr marL="1018348" indent="0" algn="ctr">
              <a:buNone/>
              <a:defRPr>
                <a:solidFill>
                  <a:schemeClr val="tx1">
                    <a:tint val="75000"/>
                  </a:schemeClr>
                </a:solidFill>
              </a:defRPr>
            </a:lvl3pPr>
            <a:lvl4pPr marL="1527523" indent="0" algn="ctr">
              <a:buNone/>
              <a:defRPr>
                <a:solidFill>
                  <a:schemeClr val="tx1">
                    <a:tint val="75000"/>
                  </a:schemeClr>
                </a:solidFill>
              </a:defRPr>
            </a:lvl4pPr>
            <a:lvl5pPr marL="2036696" indent="0" algn="ctr">
              <a:buNone/>
              <a:defRPr>
                <a:solidFill>
                  <a:schemeClr val="tx1">
                    <a:tint val="75000"/>
                  </a:schemeClr>
                </a:solidFill>
              </a:defRPr>
            </a:lvl5pPr>
            <a:lvl6pPr marL="2545871" indent="0" algn="ctr">
              <a:buNone/>
              <a:defRPr>
                <a:solidFill>
                  <a:schemeClr val="tx1">
                    <a:tint val="75000"/>
                  </a:schemeClr>
                </a:solidFill>
              </a:defRPr>
            </a:lvl6pPr>
            <a:lvl7pPr marL="3055043" indent="0" algn="ctr">
              <a:buNone/>
              <a:defRPr>
                <a:solidFill>
                  <a:schemeClr val="tx1">
                    <a:tint val="75000"/>
                  </a:schemeClr>
                </a:solidFill>
              </a:defRPr>
            </a:lvl7pPr>
            <a:lvl8pPr marL="3564219" indent="0" algn="ctr">
              <a:buNone/>
              <a:defRPr>
                <a:solidFill>
                  <a:schemeClr val="tx1">
                    <a:tint val="75000"/>
                  </a:schemeClr>
                </a:solidFill>
              </a:defRPr>
            </a:lvl8pPr>
            <a:lvl9pPr marL="407339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9BCDE4-0BFF-4479-9372-EB957E7E9BEC}" type="datetimeFigureOut">
              <a:rPr lang="en-US" smtClean="0"/>
              <a:pPr/>
              <a:t>7/23/2012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456304-6415-481C-BCA8-7889B5B56854}" type="slidenum">
              <a:rPr lang="en-US" smtClean="0"/>
              <a:pPr/>
              <a:t>‹#›</a:t>
            </a:fld>
            <a:endParaRPr 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9BCDE4-0BFF-4479-9372-EB957E7E9BEC}" type="datetimeFigureOut">
              <a:rPr lang="en-US" smtClean="0"/>
              <a:pPr/>
              <a:t>7/23/2012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456304-6415-481C-BCA8-7889B5B5685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2272" y="352637"/>
            <a:ext cx="2488407" cy="7516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3565" y="352637"/>
            <a:ext cx="7301071" cy="7516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9BCDE4-0BFF-4479-9372-EB957E7E9BEC}" type="datetimeFigureOut">
              <a:rPr lang="en-US" smtClean="0"/>
              <a:pPr/>
              <a:t>7/23/2012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456304-6415-481C-BCA8-7889B5B5685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36" hidden="1"/>
          <p:cNvPicPr>
            <a:picLocks noChangeAspect="1" noChangeArrowheads="1"/>
          </p:cNvPicPr>
          <p:nvPr>
            <p:custDataLst>
              <p:tags r:id="rId1"/>
            </p:custDataLst>
          </p:nvPr>
        </p:nvPicPr>
        <p:blipFill>
          <a:blip r:embed="rId11" cstate="print"/>
          <a:srcRect/>
          <a:stretch>
            <a:fillRect/>
          </a:stretch>
        </p:blipFill>
        <p:spPr bwMode="blackGray">
          <a:xfrm>
            <a:off x="-2514599" y="4279900"/>
            <a:ext cx="2293937" cy="204788"/>
          </a:xfrm>
          <a:prstGeom prst="rect">
            <a:avLst/>
          </a:prstGeom>
          <a:noFill/>
          <a:ln w="9525">
            <a:noFill/>
            <a:miter lim="800000"/>
            <a:headEnd/>
            <a:tailEnd/>
          </a:ln>
        </p:spPr>
      </p:pic>
      <p:pic>
        <p:nvPicPr>
          <p:cNvPr id="3" name="Picture 37" hidden="1"/>
          <p:cNvPicPr>
            <a:picLocks noChangeAspect="1" noChangeArrowheads="1"/>
          </p:cNvPicPr>
          <p:nvPr>
            <p:custDataLst>
              <p:tags r:id="rId2"/>
            </p:custDataLst>
          </p:nvPr>
        </p:nvPicPr>
        <p:blipFill>
          <a:blip r:embed="rId12" cstate="print"/>
          <a:srcRect/>
          <a:stretch>
            <a:fillRect/>
          </a:stretch>
        </p:blipFill>
        <p:spPr bwMode="blackGray">
          <a:xfrm>
            <a:off x="-2001835" y="4781550"/>
            <a:ext cx="1781175" cy="336550"/>
          </a:xfrm>
          <a:prstGeom prst="rect">
            <a:avLst/>
          </a:prstGeom>
          <a:noFill/>
          <a:ln w="9525">
            <a:noFill/>
            <a:miter lim="800000"/>
            <a:headEnd/>
            <a:tailEnd/>
          </a:ln>
        </p:spPr>
      </p:pic>
      <p:pic>
        <p:nvPicPr>
          <p:cNvPr id="4" name="Picture 38" descr="Logo2004_JPM-Cazenove_C" hidden="1"/>
          <p:cNvPicPr>
            <a:picLocks noChangeAspect="1" noChangeArrowheads="1"/>
          </p:cNvPicPr>
          <p:nvPr>
            <p:custDataLst>
              <p:tags r:id="rId3"/>
            </p:custDataLst>
          </p:nvPr>
        </p:nvPicPr>
        <p:blipFill>
          <a:blip r:embed="rId13" cstate="print"/>
          <a:srcRect/>
          <a:stretch>
            <a:fillRect/>
          </a:stretch>
        </p:blipFill>
        <p:spPr bwMode="auto">
          <a:xfrm>
            <a:off x="-1390647" y="6400802"/>
            <a:ext cx="1169988" cy="330200"/>
          </a:xfrm>
          <a:prstGeom prst="rect">
            <a:avLst/>
          </a:prstGeom>
          <a:noFill/>
          <a:ln w="9525">
            <a:noFill/>
            <a:miter lim="800000"/>
            <a:headEnd/>
            <a:tailEnd/>
          </a:ln>
        </p:spPr>
      </p:pic>
      <p:pic>
        <p:nvPicPr>
          <p:cNvPr id="5" name="Picture 39" descr="Logo2005_JPMPB_C_Blue300" hidden="1"/>
          <p:cNvPicPr>
            <a:picLocks noChangeAspect="1" noChangeArrowheads="1"/>
          </p:cNvPicPr>
          <p:nvPr>
            <p:custDataLst>
              <p:tags r:id="rId4"/>
            </p:custDataLst>
          </p:nvPr>
        </p:nvPicPr>
        <p:blipFill>
          <a:blip r:embed="rId14" cstate="print"/>
          <a:srcRect/>
          <a:stretch>
            <a:fillRect/>
          </a:stretch>
        </p:blipFill>
        <p:spPr bwMode="auto">
          <a:xfrm>
            <a:off x="-1476375" y="3049592"/>
            <a:ext cx="1255712" cy="319087"/>
          </a:xfrm>
          <a:prstGeom prst="rect">
            <a:avLst/>
          </a:prstGeom>
          <a:noFill/>
          <a:ln w="9525">
            <a:noFill/>
            <a:miter lim="800000"/>
            <a:headEnd/>
            <a:tailEnd/>
          </a:ln>
        </p:spPr>
      </p:pic>
      <p:pic>
        <p:nvPicPr>
          <p:cNvPr id="6" name="Picture 40" descr="Logo2005_Chase_C_Blue300" hidden="1"/>
          <p:cNvPicPr>
            <a:picLocks noChangeAspect="1" noChangeArrowheads="1"/>
          </p:cNvPicPr>
          <p:nvPr>
            <p:custDataLst>
              <p:tags r:id="rId5"/>
            </p:custDataLst>
          </p:nvPr>
        </p:nvPicPr>
        <p:blipFill>
          <a:blip r:embed="rId15" cstate="print"/>
          <a:srcRect/>
          <a:stretch>
            <a:fillRect/>
          </a:stretch>
        </p:blipFill>
        <p:spPr bwMode="auto">
          <a:xfrm>
            <a:off x="-1255714" y="5908675"/>
            <a:ext cx="1035051" cy="193675"/>
          </a:xfrm>
          <a:prstGeom prst="rect">
            <a:avLst/>
          </a:prstGeom>
          <a:noFill/>
          <a:ln w="9525">
            <a:noFill/>
            <a:miter lim="800000"/>
            <a:headEnd/>
            <a:tailEnd/>
          </a:ln>
        </p:spPr>
      </p:pic>
      <p:pic>
        <p:nvPicPr>
          <p:cNvPr id="7" name="Picture 41" descr="Logo2005_JPM_C_Blue300" hidden="1"/>
          <p:cNvPicPr>
            <a:picLocks noChangeAspect="1" noChangeArrowheads="1"/>
          </p:cNvPicPr>
          <p:nvPr>
            <p:custDataLst>
              <p:tags r:id="rId6"/>
            </p:custDataLst>
          </p:nvPr>
        </p:nvPicPr>
        <p:blipFill>
          <a:blip r:embed="rId16" cstate="print"/>
          <a:srcRect/>
          <a:stretch>
            <a:fillRect/>
          </a:stretch>
        </p:blipFill>
        <p:spPr bwMode="auto">
          <a:xfrm>
            <a:off x="-1790699" y="1876425"/>
            <a:ext cx="1570037" cy="242888"/>
          </a:xfrm>
          <a:prstGeom prst="rect">
            <a:avLst/>
          </a:prstGeom>
          <a:noFill/>
          <a:ln w="9525">
            <a:noFill/>
            <a:miter lim="800000"/>
            <a:headEnd/>
            <a:tailEnd/>
          </a:ln>
        </p:spPr>
      </p:pic>
      <p:pic>
        <p:nvPicPr>
          <p:cNvPr id="8" name="Picture 42" descr="Logo2005_JPMAM_C_Blue300" hidden="1"/>
          <p:cNvPicPr>
            <a:picLocks noChangeAspect="1" noChangeArrowheads="1"/>
          </p:cNvPicPr>
          <p:nvPr>
            <p:custDataLst>
              <p:tags r:id="rId7"/>
            </p:custDataLst>
          </p:nvPr>
        </p:nvPicPr>
        <p:blipFill>
          <a:blip r:embed="rId17" cstate="print"/>
          <a:srcRect/>
          <a:stretch>
            <a:fillRect/>
          </a:stretch>
        </p:blipFill>
        <p:spPr bwMode="auto">
          <a:xfrm>
            <a:off x="-1476375" y="2416175"/>
            <a:ext cx="1255712" cy="334963"/>
          </a:xfrm>
          <a:prstGeom prst="rect">
            <a:avLst/>
          </a:prstGeom>
          <a:noFill/>
          <a:ln w="9525">
            <a:noFill/>
            <a:miter lim="800000"/>
            <a:headEnd/>
            <a:tailEnd/>
          </a:ln>
        </p:spPr>
      </p:pic>
      <p:pic>
        <p:nvPicPr>
          <p:cNvPr id="9" name="Picture 43" descr="Logo2005_JPMC_C_Blue300" hidden="1"/>
          <p:cNvPicPr>
            <a:picLocks noChangeAspect="1" noChangeArrowheads="1"/>
          </p:cNvPicPr>
          <p:nvPr>
            <p:custDataLst>
              <p:tags r:id="rId8"/>
            </p:custDataLst>
          </p:nvPr>
        </p:nvPicPr>
        <p:blipFill>
          <a:blip r:embed="rId18" cstate="print"/>
          <a:srcRect/>
          <a:stretch>
            <a:fillRect/>
          </a:stretch>
        </p:blipFill>
        <p:spPr bwMode="auto">
          <a:xfrm>
            <a:off x="-2078035" y="5416550"/>
            <a:ext cx="1857375" cy="193675"/>
          </a:xfrm>
          <a:prstGeom prst="rect">
            <a:avLst/>
          </a:prstGeom>
          <a:noFill/>
          <a:ln w="9525">
            <a:noFill/>
            <a:miter lim="800000"/>
            <a:headEnd/>
            <a:tailEnd/>
          </a:ln>
        </p:spPr>
      </p:pic>
      <p:pic>
        <p:nvPicPr>
          <p:cNvPr id="10" name="Picture 44" descr="Logo2005_JPMP_C_Blue300" hidden="1"/>
          <p:cNvPicPr>
            <a:picLocks noChangeAspect="1" noChangeArrowheads="1"/>
          </p:cNvPicPr>
          <p:nvPr>
            <p:custDataLst>
              <p:tags r:id="rId9"/>
            </p:custDataLst>
          </p:nvPr>
        </p:nvPicPr>
        <p:blipFill>
          <a:blip r:embed="rId19" cstate="print"/>
          <a:srcRect/>
          <a:stretch>
            <a:fillRect/>
          </a:stretch>
        </p:blipFill>
        <p:spPr bwMode="auto">
          <a:xfrm>
            <a:off x="-1476375" y="3667128"/>
            <a:ext cx="1255712" cy="314325"/>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57238" y="528640"/>
            <a:ext cx="7313612" cy="6127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128839" y="1524001"/>
            <a:ext cx="7167562" cy="4800601"/>
          </a:xfrm>
        </p:spPr>
        <p:txBody>
          <a:bodyPr/>
          <a:lstStyle/>
          <a:p>
            <a:pPr lvl="0"/>
            <a:r>
              <a:rPr lang="en-US" noProof="0" dirty="0" smtClean="0"/>
              <a:t>Click icon to add chart</a:t>
            </a:r>
            <a:endParaRPr lang="en-US"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 name="Picture 36" hidden="1"/>
          <p:cNvPicPr>
            <a:picLocks noChangeAspect="1" noChangeArrowheads="1"/>
          </p:cNvPicPr>
          <p:nvPr>
            <p:custDataLst>
              <p:tags r:id="rId1"/>
            </p:custDataLst>
          </p:nvPr>
        </p:nvPicPr>
        <p:blipFill>
          <a:blip r:embed="rId11" cstate="print"/>
          <a:srcRect/>
          <a:stretch>
            <a:fillRect/>
          </a:stretch>
        </p:blipFill>
        <p:spPr bwMode="blackGray">
          <a:xfrm>
            <a:off x="-2514599" y="4279900"/>
            <a:ext cx="2293937" cy="204788"/>
          </a:xfrm>
          <a:prstGeom prst="rect">
            <a:avLst/>
          </a:prstGeom>
          <a:noFill/>
          <a:ln w="9525">
            <a:noFill/>
            <a:miter lim="800000"/>
            <a:headEnd/>
            <a:tailEnd/>
          </a:ln>
        </p:spPr>
      </p:pic>
      <p:pic>
        <p:nvPicPr>
          <p:cNvPr id="3" name="Picture 37" hidden="1"/>
          <p:cNvPicPr>
            <a:picLocks noChangeAspect="1" noChangeArrowheads="1"/>
          </p:cNvPicPr>
          <p:nvPr>
            <p:custDataLst>
              <p:tags r:id="rId2"/>
            </p:custDataLst>
          </p:nvPr>
        </p:nvPicPr>
        <p:blipFill>
          <a:blip r:embed="rId12" cstate="print"/>
          <a:srcRect/>
          <a:stretch>
            <a:fillRect/>
          </a:stretch>
        </p:blipFill>
        <p:spPr bwMode="blackGray">
          <a:xfrm>
            <a:off x="-2001835" y="4781550"/>
            <a:ext cx="1781175" cy="336550"/>
          </a:xfrm>
          <a:prstGeom prst="rect">
            <a:avLst/>
          </a:prstGeom>
          <a:noFill/>
          <a:ln w="9525">
            <a:noFill/>
            <a:miter lim="800000"/>
            <a:headEnd/>
            <a:tailEnd/>
          </a:ln>
        </p:spPr>
      </p:pic>
      <p:pic>
        <p:nvPicPr>
          <p:cNvPr id="4" name="Picture 38" descr="Logo2004_JPM-Cazenove_C" hidden="1"/>
          <p:cNvPicPr>
            <a:picLocks noChangeAspect="1" noChangeArrowheads="1"/>
          </p:cNvPicPr>
          <p:nvPr>
            <p:custDataLst>
              <p:tags r:id="rId3"/>
            </p:custDataLst>
          </p:nvPr>
        </p:nvPicPr>
        <p:blipFill>
          <a:blip r:embed="rId13" cstate="print"/>
          <a:srcRect/>
          <a:stretch>
            <a:fillRect/>
          </a:stretch>
        </p:blipFill>
        <p:spPr bwMode="auto">
          <a:xfrm>
            <a:off x="-1390647" y="6400802"/>
            <a:ext cx="1169988" cy="330200"/>
          </a:xfrm>
          <a:prstGeom prst="rect">
            <a:avLst/>
          </a:prstGeom>
          <a:noFill/>
          <a:ln w="9525">
            <a:noFill/>
            <a:miter lim="800000"/>
            <a:headEnd/>
            <a:tailEnd/>
          </a:ln>
        </p:spPr>
      </p:pic>
      <p:pic>
        <p:nvPicPr>
          <p:cNvPr id="5" name="Picture 39" descr="Logo2005_JPMPB_C_Blue300" hidden="1"/>
          <p:cNvPicPr>
            <a:picLocks noChangeAspect="1" noChangeArrowheads="1"/>
          </p:cNvPicPr>
          <p:nvPr>
            <p:custDataLst>
              <p:tags r:id="rId4"/>
            </p:custDataLst>
          </p:nvPr>
        </p:nvPicPr>
        <p:blipFill>
          <a:blip r:embed="rId14" cstate="print"/>
          <a:srcRect/>
          <a:stretch>
            <a:fillRect/>
          </a:stretch>
        </p:blipFill>
        <p:spPr bwMode="auto">
          <a:xfrm>
            <a:off x="-1476375" y="3049592"/>
            <a:ext cx="1255712" cy="319087"/>
          </a:xfrm>
          <a:prstGeom prst="rect">
            <a:avLst/>
          </a:prstGeom>
          <a:noFill/>
          <a:ln w="9525">
            <a:noFill/>
            <a:miter lim="800000"/>
            <a:headEnd/>
            <a:tailEnd/>
          </a:ln>
        </p:spPr>
      </p:pic>
      <p:pic>
        <p:nvPicPr>
          <p:cNvPr id="6" name="Picture 40" descr="Logo2005_Chase_C_Blue300" hidden="1"/>
          <p:cNvPicPr>
            <a:picLocks noChangeAspect="1" noChangeArrowheads="1"/>
          </p:cNvPicPr>
          <p:nvPr>
            <p:custDataLst>
              <p:tags r:id="rId5"/>
            </p:custDataLst>
          </p:nvPr>
        </p:nvPicPr>
        <p:blipFill>
          <a:blip r:embed="rId15" cstate="print"/>
          <a:srcRect/>
          <a:stretch>
            <a:fillRect/>
          </a:stretch>
        </p:blipFill>
        <p:spPr bwMode="auto">
          <a:xfrm>
            <a:off x="-1255714" y="5908675"/>
            <a:ext cx="1035051" cy="193675"/>
          </a:xfrm>
          <a:prstGeom prst="rect">
            <a:avLst/>
          </a:prstGeom>
          <a:noFill/>
          <a:ln w="9525">
            <a:noFill/>
            <a:miter lim="800000"/>
            <a:headEnd/>
            <a:tailEnd/>
          </a:ln>
        </p:spPr>
      </p:pic>
      <p:pic>
        <p:nvPicPr>
          <p:cNvPr id="7" name="Picture 41" descr="Logo2005_JPM_C_Blue300" hidden="1"/>
          <p:cNvPicPr>
            <a:picLocks noChangeAspect="1" noChangeArrowheads="1"/>
          </p:cNvPicPr>
          <p:nvPr>
            <p:custDataLst>
              <p:tags r:id="rId6"/>
            </p:custDataLst>
          </p:nvPr>
        </p:nvPicPr>
        <p:blipFill>
          <a:blip r:embed="rId16" cstate="print"/>
          <a:srcRect/>
          <a:stretch>
            <a:fillRect/>
          </a:stretch>
        </p:blipFill>
        <p:spPr bwMode="auto">
          <a:xfrm>
            <a:off x="-1790699" y="1876425"/>
            <a:ext cx="1570037" cy="242888"/>
          </a:xfrm>
          <a:prstGeom prst="rect">
            <a:avLst/>
          </a:prstGeom>
          <a:noFill/>
          <a:ln w="9525">
            <a:noFill/>
            <a:miter lim="800000"/>
            <a:headEnd/>
            <a:tailEnd/>
          </a:ln>
        </p:spPr>
      </p:pic>
      <p:pic>
        <p:nvPicPr>
          <p:cNvPr id="8" name="Picture 42" descr="Logo2005_JPMAM_C_Blue300" hidden="1"/>
          <p:cNvPicPr>
            <a:picLocks noChangeAspect="1" noChangeArrowheads="1"/>
          </p:cNvPicPr>
          <p:nvPr>
            <p:custDataLst>
              <p:tags r:id="rId7"/>
            </p:custDataLst>
          </p:nvPr>
        </p:nvPicPr>
        <p:blipFill>
          <a:blip r:embed="rId17" cstate="print"/>
          <a:srcRect/>
          <a:stretch>
            <a:fillRect/>
          </a:stretch>
        </p:blipFill>
        <p:spPr bwMode="auto">
          <a:xfrm>
            <a:off x="-1476375" y="2416175"/>
            <a:ext cx="1255712" cy="334963"/>
          </a:xfrm>
          <a:prstGeom prst="rect">
            <a:avLst/>
          </a:prstGeom>
          <a:noFill/>
          <a:ln w="9525">
            <a:noFill/>
            <a:miter lim="800000"/>
            <a:headEnd/>
            <a:tailEnd/>
          </a:ln>
        </p:spPr>
      </p:pic>
      <p:pic>
        <p:nvPicPr>
          <p:cNvPr id="9" name="Picture 43" descr="Logo2005_JPMC_C_Blue300" hidden="1"/>
          <p:cNvPicPr>
            <a:picLocks noChangeAspect="1" noChangeArrowheads="1"/>
          </p:cNvPicPr>
          <p:nvPr>
            <p:custDataLst>
              <p:tags r:id="rId8"/>
            </p:custDataLst>
          </p:nvPr>
        </p:nvPicPr>
        <p:blipFill>
          <a:blip r:embed="rId18" cstate="print"/>
          <a:srcRect/>
          <a:stretch>
            <a:fillRect/>
          </a:stretch>
        </p:blipFill>
        <p:spPr bwMode="auto">
          <a:xfrm>
            <a:off x="-2078035" y="5416550"/>
            <a:ext cx="1857375" cy="193675"/>
          </a:xfrm>
          <a:prstGeom prst="rect">
            <a:avLst/>
          </a:prstGeom>
          <a:noFill/>
          <a:ln w="9525">
            <a:noFill/>
            <a:miter lim="800000"/>
            <a:headEnd/>
            <a:tailEnd/>
          </a:ln>
        </p:spPr>
      </p:pic>
      <p:pic>
        <p:nvPicPr>
          <p:cNvPr id="10" name="Picture 44" descr="Logo2005_JPMP_C_Blue300" hidden="1"/>
          <p:cNvPicPr>
            <a:picLocks noChangeAspect="1" noChangeArrowheads="1"/>
          </p:cNvPicPr>
          <p:nvPr>
            <p:custDataLst>
              <p:tags r:id="rId9"/>
            </p:custDataLst>
          </p:nvPr>
        </p:nvPicPr>
        <p:blipFill>
          <a:blip r:embed="rId19" cstate="print"/>
          <a:srcRect/>
          <a:stretch>
            <a:fillRect/>
          </a:stretch>
        </p:blipFill>
        <p:spPr bwMode="auto">
          <a:xfrm>
            <a:off x="-1476375" y="3667128"/>
            <a:ext cx="1255712" cy="314325"/>
          </a:xfrm>
          <a:prstGeom prst="rect">
            <a:avLst/>
          </a:prstGeom>
          <a:noFill/>
          <a:ln w="9525">
            <a:noFill/>
            <a:miter lim="800000"/>
            <a:headEnd/>
            <a:tailEnd/>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02920" y="7203864"/>
            <a:ext cx="2346960" cy="413808"/>
          </a:xfrm>
          <a:prstGeom prst="rect">
            <a:avLst/>
          </a:prstGeom>
        </p:spPr>
        <p:txBody>
          <a:bodyPr lIns="101870" tIns="50935" rIns="101870" bIns="50935"/>
          <a:lstStyle/>
          <a:p>
            <a:fld id="{BE882C9D-886C-4225-802B-F36A843052A0}" type="datetime1">
              <a:rPr lang="en-US" smtClean="0"/>
              <a:pPr/>
              <a:t>7/23/2012</a:t>
            </a:fld>
            <a:endParaRPr lang="en-US" dirty="0"/>
          </a:p>
        </p:txBody>
      </p:sp>
      <p:sp>
        <p:nvSpPr>
          <p:cNvPr id="5" name="Footer Placeholder 4"/>
          <p:cNvSpPr>
            <a:spLocks noGrp="1"/>
          </p:cNvSpPr>
          <p:nvPr>
            <p:ph type="ftr" sz="quarter" idx="11"/>
          </p:nvPr>
        </p:nvSpPr>
        <p:spPr>
          <a:xfrm>
            <a:off x="3436620" y="7203864"/>
            <a:ext cx="3185160" cy="413808"/>
          </a:xfrm>
          <a:prstGeom prst="rect">
            <a:avLst/>
          </a:prstGeom>
        </p:spPr>
        <p:txBody>
          <a:bodyPr lIns="101870" tIns="50935" rIns="101870" bIns="50935"/>
          <a:lstStyle/>
          <a:p>
            <a:r>
              <a:rPr lang="en-US" dirty="0" smtClean="0"/>
              <a:t>BRC Event Services Group – Feb 2012</a:t>
            </a:r>
          </a:p>
          <a:p>
            <a:endParaRPr lang="en-US" dirty="0"/>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70" tIns="50935" rIns="101870" bIns="50935"/>
          <a:lstStyle/>
          <a:p>
            <a:fld id="{57FC2EF9-38ED-40CB-86A7-B68E8BE0844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9BCDE4-0BFF-4479-9372-EB957E7E9BEC}" type="datetimeFigureOut">
              <a:rPr lang="en-US" smtClean="0"/>
              <a:pPr/>
              <a:t>7/23/2012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456304-6415-481C-BCA8-7889B5B5685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92"/>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174" indent="0">
              <a:buNone/>
              <a:defRPr sz="2000">
                <a:solidFill>
                  <a:schemeClr val="tx1">
                    <a:tint val="75000"/>
                  </a:schemeClr>
                </a:solidFill>
              </a:defRPr>
            </a:lvl2pPr>
            <a:lvl3pPr marL="1018348" indent="0">
              <a:buNone/>
              <a:defRPr sz="1800">
                <a:solidFill>
                  <a:schemeClr val="tx1">
                    <a:tint val="75000"/>
                  </a:schemeClr>
                </a:solidFill>
              </a:defRPr>
            </a:lvl3pPr>
            <a:lvl4pPr marL="1527523" indent="0">
              <a:buNone/>
              <a:defRPr sz="1600">
                <a:solidFill>
                  <a:schemeClr val="tx1">
                    <a:tint val="75000"/>
                  </a:schemeClr>
                </a:solidFill>
              </a:defRPr>
            </a:lvl4pPr>
            <a:lvl5pPr marL="2036696" indent="0">
              <a:buNone/>
              <a:defRPr sz="1600">
                <a:solidFill>
                  <a:schemeClr val="tx1">
                    <a:tint val="75000"/>
                  </a:schemeClr>
                </a:solidFill>
              </a:defRPr>
            </a:lvl5pPr>
            <a:lvl6pPr marL="2545871" indent="0">
              <a:buNone/>
              <a:defRPr sz="1600">
                <a:solidFill>
                  <a:schemeClr val="tx1">
                    <a:tint val="75000"/>
                  </a:schemeClr>
                </a:solidFill>
              </a:defRPr>
            </a:lvl6pPr>
            <a:lvl7pPr marL="3055043" indent="0">
              <a:buNone/>
              <a:defRPr sz="1600">
                <a:solidFill>
                  <a:schemeClr val="tx1">
                    <a:tint val="75000"/>
                  </a:schemeClr>
                </a:solidFill>
              </a:defRPr>
            </a:lvl7pPr>
            <a:lvl8pPr marL="3564219" indent="0">
              <a:buNone/>
              <a:defRPr sz="1600">
                <a:solidFill>
                  <a:schemeClr val="tx1">
                    <a:tint val="75000"/>
                  </a:schemeClr>
                </a:solidFill>
              </a:defRPr>
            </a:lvl8pPr>
            <a:lvl9pPr marL="407339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9BCDE4-0BFF-4479-9372-EB957E7E9BEC}" type="datetimeFigureOut">
              <a:rPr lang="en-US" smtClean="0"/>
              <a:pPr/>
              <a:t>7/23/2012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8456304-6415-481C-BCA8-7889B5B5685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3562" y="2054648"/>
            <a:ext cx="4894738" cy="581490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15945" y="2054648"/>
            <a:ext cx="4894739" cy="581490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9BCDE4-0BFF-4479-9372-EB957E7E9BEC}" type="datetimeFigureOut">
              <a:rPr lang="en-US" smtClean="0"/>
              <a:pPr/>
              <a:t>7/23/2012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456304-6415-481C-BCA8-7889B5B5685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1" y="1739795"/>
            <a:ext cx="4444207" cy="725064"/>
          </a:xfrm>
        </p:spPr>
        <p:txBody>
          <a:bodyPr anchor="b"/>
          <a:lstStyle>
            <a:lvl1pPr marL="0" indent="0">
              <a:buNone/>
              <a:defRPr sz="2700" b="1"/>
            </a:lvl1pPr>
            <a:lvl2pPr marL="509174" indent="0">
              <a:buNone/>
              <a:defRPr sz="2200" b="1"/>
            </a:lvl2pPr>
            <a:lvl3pPr marL="1018348" indent="0">
              <a:buNone/>
              <a:defRPr sz="2000" b="1"/>
            </a:lvl3pPr>
            <a:lvl4pPr marL="1527523" indent="0">
              <a:buNone/>
              <a:defRPr sz="1800" b="1"/>
            </a:lvl4pPr>
            <a:lvl5pPr marL="2036696" indent="0">
              <a:buNone/>
              <a:defRPr sz="1800" b="1"/>
            </a:lvl5pPr>
            <a:lvl6pPr marL="2545871" indent="0">
              <a:buNone/>
              <a:defRPr sz="1800" b="1"/>
            </a:lvl6pPr>
            <a:lvl7pPr marL="3055043" indent="0">
              <a:buNone/>
              <a:defRPr sz="1800" b="1"/>
            </a:lvl7pPr>
            <a:lvl8pPr marL="3564219" indent="0">
              <a:buNone/>
              <a:defRPr sz="1800" b="1"/>
            </a:lvl8pPr>
            <a:lvl9pPr marL="4073390"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1"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32" y="1739795"/>
            <a:ext cx="4445953" cy="725064"/>
          </a:xfrm>
        </p:spPr>
        <p:txBody>
          <a:bodyPr anchor="b"/>
          <a:lstStyle>
            <a:lvl1pPr marL="0" indent="0">
              <a:buNone/>
              <a:defRPr sz="2700" b="1"/>
            </a:lvl1pPr>
            <a:lvl2pPr marL="509174" indent="0">
              <a:buNone/>
              <a:defRPr sz="2200" b="1"/>
            </a:lvl2pPr>
            <a:lvl3pPr marL="1018348" indent="0">
              <a:buNone/>
              <a:defRPr sz="2000" b="1"/>
            </a:lvl3pPr>
            <a:lvl4pPr marL="1527523" indent="0">
              <a:buNone/>
              <a:defRPr sz="1800" b="1"/>
            </a:lvl4pPr>
            <a:lvl5pPr marL="2036696" indent="0">
              <a:buNone/>
              <a:defRPr sz="1800" b="1"/>
            </a:lvl5pPr>
            <a:lvl6pPr marL="2545871" indent="0">
              <a:buNone/>
              <a:defRPr sz="1800" b="1"/>
            </a:lvl6pPr>
            <a:lvl7pPr marL="3055043" indent="0">
              <a:buNone/>
              <a:defRPr sz="1800" b="1"/>
            </a:lvl7pPr>
            <a:lvl8pPr marL="3564219" indent="0">
              <a:buNone/>
              <a:defRPr sz="1800" b="1"/>
            </a:lvl8pPr>
            <a:lvl9pPr marL="4073390"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32"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9BCDE4-0BFF-4479-9372-EB957E7E9BEC}" type="datetimeFigureOut">
              <a:rPr lang="en-US" smtClean="0"/>
              <a:pPr/>
              <a:t>7/23/2012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8456304-6415-481C-BCA8-7889B5B5685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9BCDE4-0BFF-4479-9372-EB957E7E9BEC}" type="datetimeFigureOut">
              <a:rPr lang="en-US" smtClean="0"/>
              <a:pPr/>
              <a:t>7/23/2012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8456304-6415-481C-BCA8-7889B5B5685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9BCDE4-0BFF-4479-9372-EB957E7E9BEC}" type="datetimeFigureOut">
              <a:rPr lang="en-US" smtClean="0"/>
              <a:pPr/>
              <a:t>7/23/2012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8456304-6415-481C-BCA8-7889B5B5685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5"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5" y="1626447"/>
            <a:ext cx="3309144" cy="5316538"/>
          </a:xfrm>
        </p:spPr>
        <p:txBody>
          <a:bodyPr/>
          <a:lstStyle>
            <a:lvl1pPr marL="0" indent="0">
              <a:buNone/>
              <a:defRPr sz="1600"/>
            </a:lvl1pPr>
            <a:lvl2pPr marL="509174" indent="0">
              <a:buNone/>
              <a:defRPr sz="1300"/>
            </a:lvl2pPr>
            <a:lvl3pPr marL="1018348" indent="0">
              <a:buNone/>
              <a:defRPr sz="1100"/>
            </a:lvl3pPr>
            <a:lvl4pPr marL="1527523" indent="0">
              <a:buNone/>
              <a:defRPr sz="1000"/>
            </a:lvl4pPr>
            <a:lvl5pPr marL="2036696" indent="0">
              <a:buNone/>
              <a:defRPr sz="1000"/>
            </a:lvl5pPr>
            <a:lvl6pPr marL="2545871" indent="0">
              <a:buNone/>
              <a:defRPr sz="1000"/>
            </a:lvl6pPr>
            <a:lvl7pPr marL="3055043" indent="0">
              <a:buNone/>
              <a:defRPr sz="1000"/>
            </a:lvl7pPr>
            <a:lvl8pPr marL="3564219" indent="0">
              <a:buNone/>
              <a:defRPr sz="1000"/>
            </a:lvl8pPr>
            <a:lvl9pPr marL="407339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9BCDE4-0BFF-4479-9372-EB957E7E9BEC}" type="datetimeFigureOut">
              <a:rPr lang="en-US" smtClean="0"/>
              <a:pPr/>
              <a:t>7/23/2012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456304-6415-481C-BCA8-7889B5B5685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174" indent="0">
              <a:buNone/>
              <a:defRPr sz="3100"/>
            </a:lvl2pPr>
            <a:lvl3pPr marL="1018348" indent="0">
              <a:buNone/>
              <a:defRPr sz="2700"/>
            </a:lvl3pPr>
            <a:lvl4pPr marL="1527523" indent="0">
              <a:buNone/>
              <a:defRPr sz="2200"/>
            </a:lvl4pPr>
            <a:lvl5pPr marL="2036696" indent="0">
              <a:buNone/>
              <a:defRPr sz="2200"/>
            </a:lvl5pPr>
            <a:lvl6pPr marL="2545871" indent="0">
              <a:buNone/>
              <a:defRPr sz="2200"/>
            </a:lvl6pPr>
            <a:lvl7pPr marL="3055043" indent="0">
              <a:buNone/>
              <a:defRPr sz="2200"/>
            </a:lvl7pPr>
            <a:lvl8pPr marL="3564219" indent="0">
              <a:buNone/>
              <a:defRPr sz="2200"/>
            </a:lvl8pPr>
            <a:lvl9pPr marL="4073390" indent="0">
              <a:buNone/>
              <a:defRPr sz="2200"/>
            </a:lvl9pPr>
          </a:lstStyle>
          <a:p>
            <a:endParaRPr lang="en-US" dirty="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174" indent="0">
              <a:buNone/>
              <a:defRPr sz="1300"/>
            </a:lvl2pPr>
            <a:lvl3pPr marL="1018348" indent="0">
              <a:buNone/>
              <a:defRPr sz="1100"/>
            </a:lvl3pPr>
            <a:lvl4pPr marL="1527523" indent="0">
              <a:buNone/>
              <a:defRPr sz="1000"/>
            </a:lvl4pPr>
            <a:lvl5pPr marL="2036696" indent="0">
              <a:buNone/>
              <a:defRPr sz="1000"/>
            </a:lvl5pPr>
            <a:lvl6pPr marL="2545871" indent="0">
              <a:buNone/>
              <a:defRPr sz="1000"/>
            </a:lvl6pPr>
            <a:lvl7pPr marL="3055043" indent="0">
              <a:buNone/>
              <a:defRPr sz="1000"/>
            </a:lvl7pPr>
            <a:lvl8pPr marL="3564219" indent="0">
              <a:buNone/>
              <a:defRPr sz="1000"/>
            </a:lvl8pPr>
            <a:lvl9pPr marL="407339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9BCDE4-0BFF-4479-9372-EB957E7E9BEC}" type="datetimeFigureOut">
              <a:rPr lang="en-US" smtClean="0"/>
              <a:pPr/>
              <a:t>7/23/2012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456304-6415-481C-BCA8-7889B5B5685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35" tIns="50917" rIns="101835" bIns="5091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2920" y="1813565"/>
            <a:ext cx="9052560" cy="5129425"/>
          </a:xfrm>
          <a:prstGeom prst="rect">
            <a:avLst/>
          </a:prstGeom>
        </p:spPr>
        <p:txBody>
          <a:bodyPr vert="horz" lIns="101835" tIns="50917" rIns="101835" bIns="509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2920" y="7203864"/>
            <a:ext cx="2346960" cy="413808"/>
          </a:xfrm>
          <a:prstGeom prst="rect">
            <a:avLst/>
          </a:prstGeom>
        </p:spPr>
        <p:txBody>
          <a:bodyPr vert="horz" lIns="101835" tIns="50917" rIns="101835" bIns="50917" rtlCol="0" anchor="ctr"/>
          <a:lstStyle>
            <a:lvl1pPr algn="l">
              <a:defRPr sz="1300">
                <a:solidFill>
                  <a:schemeClr val="tx1">
                    <a:tint val="75000"/>
                  </a:schemeClr>
                </a:solidFill>
              </a:defRPr>
            </a:lvl1pPr>
          </a:lstStyle>
          <a:p>
            <a:fld id="{499BCDE4-0BFF-4479-9372-EB957E7E9BEC}" type="datetimeFigureOut">
              <a:rPr lang="en-US" smtClean="0"/>
              <a:pPr/>
              <a:t>7/23/2012</a:t>
            </a:fld>
            <a:endParaRPr lang="en-US" dirty="0"/>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35" tIns="50917" rIns="101835" bIns="50917"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35" tIns="50917" rIns="101835" bIns="50917" rtlCol="0" anchor="ctr"/>
          <a:lstStyle>
            <a:lvl1pPr algn="r">
              <a:defRPr sz="1300">
                <a:solidFill>
                  <a:schemeClr val="tx1">
                    <a:tint val="75000"/>
                  </a:schemeClr>
                </a:solidFill>
              </a:defRPr>
            </a:lvl1pPr>
          </a:lstStyle>
          <a:p>
            <a:fld id="{08456304-6415-481C-BCA8-7889B5B5685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Lst>
  <p:hf hdr="0" ftr="0" dt="0"/>
  <p:txStyles>
    <p:titleStyle>
      <a:lvl1pPr algn="ctr" defTabSz="1018348" rtl="0" eaLnBrk="1" latinLnBrk="0" hangingPunct="1">
        <a:spcBef>
          <a:spcPct val="0"/>
        </a:spcBef>
        <a:buNone/>
        <a:defRPr sz="4900" kern="1200">
          <a:solidFill>
            <a:schemeClr val="tx1"/>
          </a:solidFill>
          <a:latin typeface="+mj-lt"/>
          <a:ea typeface="+mj-ea"/>
          <a:cs typeface="+mj-cs"/>
        </a:defRPr>
      </a:lvl1pPr>
    </p:titleStyle>
    <p:bodyStyle>
      <a:lvl1pPr marL="381880" indent="-381880" algn="l" defTabSz="1018348"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407" indent="-318233" algn="l" defTabSz="1018348"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2936" indent="-254586" algn="l" defTabSz="1018348"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108" indent="-254586" algn="l" defTabSz="1018348"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1283" indent="-254586" algn="l" defTabSz="1018348"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0457" indent="-254586" algn="l" defTabSz="1018348"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9632" indent="-254586" algn="l" defTabSz="1018348"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8805" indent="-254586" algn="l" defTabSz="1018348"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7978" indent="-254586" algn="l" defTabSz="1018348"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348" rtl="0" eaLnBrk="1" latinLnBrk="0" hangingPunct="1">
        <a:defRPr sz="2000" kern="1200">
          <a:solidFill>
            <a:schemeClr val="tx1"/>
          </a:solidFill>
          <a:latin typeface="+mn-lt"/>
          <a:ea typeface="+mn-ea"/>
          <a:cs typeface="+mn-cs"/>
        </a:defRPr>
      </a:lvl1pPr>
      <a:lvl2pPr marL="509174" algn="l" defTabSz="1018348" rtl="0" eaLnBrk="1" latinLnBrk="0" hangingPunct="1">
        <a:defRPr sz="2000" kern="1200">
          <a:solidFill>
            <a:schemeClr val="tx1"/>
          </a:solidFill>
          <a:latin typeface="+mn-lt"/>
          <a:ea typeface="+mn-ea"/>
          <a:cs typeface="+mn-cs"/>
        </a:defRPr>
      </a:lvl2pPr>
      <a:lvl3pPr marL="1018348" algn="l" defTabSz="1018348" rtl="0" eaLnBrk="1" latinLnBrk="0" hangingPunct="1">
        <a:defRPr sz="2000" kern="1200">
          <a:solidFill>
            <a:schemeClr val="tx1"/>
          </a:solidFill>
          <a:latin typeface="+mn-lt"/>
          <a:ea typeface="+mn-ea"/>
          <a:cs typeface="+mn-cs"/>
        </a:defRPr>
      </a:lvl3pPr>
      <a:lvl4pPr marL="1527523" algn="l" defTabSz="1018348" rtl="0" eaLnBrk="1" latinLnBrk="0" hangingPunct="1">
        <a:defRPr sz="2000" kern="1200">
          <a:solidFill>
            <a:schemeClr val="tx1"/>
          </a:solidFill>
          <a:latin typeface="+mn-lt"/>
          <a:ea typeface="+mn-ea"/>
          <a:cs typeface="+mn-cs"/>
        </a:defRPr>
      </a:lvl4pPr>
      <a:lvl5pPr marL="2036696" algn="l" defTabSz="1018348" rtl="0" eaLnBrk="1" latinLnBrk="0" hangingPunct="1">
        <a:defRPr sz="2000" kern="1200">
          <a:solidFill>
            <a:schemeClr val="tx1"/>
          </a:solidFill>
          <a:latin typeface="+mn-lt"/>
          <a:ea typeface="+mn-ea"/>
          <a:cs typeface="+mn-cs"/>
        </a:defRPr>
      </a:lvl5pPr>
      <a:lvl6pPr marL="2545871" algn="l" defTabSz="1018348" rtl="0" eaLnBrk="1" latinLnBrk="0" hangingPunct="1">
        <a:defRPr sz="2000" kern="1200">
          <a:solidFill>
            <a:schemeClr val="tx1"/>
          </a:solidFill>
          <a:latin typeface="+mn-lt"/>
          <a:ea typeface="+mn-ea"/>
          <a:cs typeface="+mn-cs"/>
        </a:defRPr>
      </a:lvl6pPr>
      <a:lvl7pPr marL="3055043" algn="l" defTabSz="1018348" rtl="0" eaLnBrk="1" latinLnBrk="0" hangingPunct="1">
        <a:defRPr sz="2000" kern="1200">
          <a:solidFill>
            <a:schemeClr val="tx1"/>
          </a:solidFill>
          <a:latin typeface="+mn-lt"/>
          <a:ea typeface="+mn-ea"/>
          <a:cs typeface="+mn-cs"/>
        </a:defRPr>
      </a:lvl7pPr>
      <a:lvl8pPr marL="3564219" algn="l" defTabSz="1018348" rtl="0" eaLnBrk="1" latinLnBrk="0" hangingPunct="1">
        <a:defRPr sz="2000" kern="1200">
          <a:solidFill>
            <a:schemeClr val="tx1"/>
          </a:solidFill>
          <a:latin typeface="+mn-lt"/>
          <a:ea typeface="+mn-ea"/>
          <a:cs typeface="+mn-cs"/>
        </a:defRPr>
      </a:lvl8pPr>
      <a:lvl9pPr marL="4073390" algn="l" defTabSz="1018348"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22.xml"/><Relationship Id="rId7" Type="http://schemas.openxmlformats.org/officeDocument/2006/relationships/tags" Target="../tags/tag26.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media/image11.jpeg"/><Relationship Id="rId5" Type="http://schemas.openxmlformats.org/officeDocument/2006/relationships/tags" Target="../tags/tag24.xml"/><Relationship Id="rId10" Type="http://schemas.openxmlformats.org/officeDocument/2006/relationships/image" Target="../media/image10.png"/><Relationship Id="rId4" Type="http://schemas.openxmlformats.org/officeDocument/2006/relationships/tags" Target="../tags/tag23.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hyperlink" Target="http://www.ucop.edu/brc/planning.html" TargetMode="Externa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28.xml"/><Relationship Id="rId4" Type="http://schemas.openxmlformats.org/officeDocument/2006/relationships/image" Target="../media/image1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27.xml"/><Relationship Id="rId4" Type="http://schemas.openxmlformats.org/officeDocument/2006/relationships/image" Target="../media/image12.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ChangeArrowheads="1"/>
          </p:cNvSpPr>
          <p:nvPr>
            <p:custDataLst>
              <p:tags r:id="rId2"/>
            </p:custDataLst>
          </p:nvPr>
        </p:nvSpPr>
        <p:spPr bwMode="auto">
          <a:xfrm>
            <a:off x="0" y="6446837"/>
            <a:ext cx="10058400" cy="1325563"/>
          </a:xfrm>
          <a:prstGeom prst="rect">
            <a:avLst/>
          </a:prstGeom>
          <a:solidFill>
            <a:schemeClr val="tx2">
              <a:lumMod val="50000"/>
            </a:schemeClr>
          </a:solidFill>
          <a:ln w="9525">
            <a:noFill/>
            <a:miter lim="800000"/>
            <a:headEnd/>
            <a:tailEnd/>
          </a:ln>
        </p:spPr>
        <p:txBody>
          <a:bodyPr wrap="none" lIns="50923" tIns="50923" rIns="50923" bIns="50923" anchor="ctr"/>
          <a:lstStyle/>
          <a:p>
            <a:pPr algn="ctr" defTabSz="1355250" eaLnBrk="0" hangingPunct="0"/>
            <a:endParaRPr lang="en-US" sz="2000" b="1" dirty="0">
              <a:solidFill>
                <a:schemeClr val="bg1"/>
              </a:solidFill>
              <a:latin typeface="Calibri" pitchFamily="34" charset="0"/>
            </a:endParaRPr>
          </a:p>
        </p:txBody>
      </p:sp>
      <p:sp>
        <p:nvSpPr>
          <p:cNvPr id="18435" name="Rectangle 4"/>
          <p:cNvSpPr>
            <a:spLocks noChangeArrowheads="1"/>
          </p:cNvSpPr>
          <p:nvPr>
            <p:custDataLst>
              <p:tags r:id="rId3"/>
            </p:custDataLst>
          </p:nvPr>
        </p:nvSpPr>
        <p:spPr bwMode="auto">
          <a:xfrm>
            <a:off x="1828800" y="4235824"/>
            <a:ext cx="6629400" cy="914401"/>
          </a:xfrm>
          <a:prstGeom prst="rect">
            <a:avLst/>
          </a:prstGeom>
          <a:noFill/>
          <a:ln w="9525">
            <a:noFill/>
            <a:miter lim="800000"/>
            <a:headEnd/>
            <a:tailEnd/>
          </a:ln>
        </p:spPr>
        <p:txBody>
          <a:bodyPr lIns="50919" tIns="0" rIns="50919" bIns="0" anchor="ctr"/>
          <a:lstStyle/>
          <a:p>
            <a:pPr algn="ctr" defTabSz="1355250" eaLnBrk="0" hangingPunct="0"/>
            <a:endParaRPr lang="en-US" dirty="0" smtClean="0"/>
          </a:p>
          <a:p>
            <a:pPr algn="ctr" defTabSz="1355250" eaLnBrk="0" hangingPunct="0"/>
            <a:r>
              <a:rPr lang="en-US" sz="2800" b="1" dirty="0" smtClean="0">
                <a:solidFill>
                  <a:schemeClr val="accent1">
                    <a:lumMod val="75000"/>
                  </a:schemeClr>
                </a:solidFill>
                <a:latin typeface="Calibri" pitchFamily="34" charset="0"/>
              </a:rPr>
              <a:t>Lunch-n-Learn:</a:t>
            </a:r>
            <a:r>
              <a:rPr lang="en-US" sz="2800" b="1" dirty="0" smtClean="0">
                <a:solidFill>
                  <a:srgbClr val="538CFF"/>
                </a:solidFill>
                <a:latin typeface="Calibri" pitchFamily="34" charset="0"/>
              </a:rPr>
              <a:t>  </a:t>
            </a:r>
            <a:r>
              <a:rPr lang="en-US" sz="2400" b="1" dirty="0" smtClean="0">
                <a:solidFill>
                  <a:schemeClr val="accent1">
                    <a:lumMod val="75000"/>
                  </a:schemeClr>
                </a:solidFill>
                <a:latin typeface="Calibri" pitchFamily="34" charset="0"/>
              </a:rPr>
              <a:t>Business Resource Center</a:t>
            </a:r>
          </a:p>
          <a:p>
            <a:pPr algn="ctr" defTabSz="1355250" eaLnBrk="0" hangingPunct="0"/>
            <a:endParaRPr lang="en-US" sz="1600" b="1" dirty="0" smtClean="0">
              <a:solidFill>
                <a:srgbClr val="6699FF"/>
              </a:solidFill>
              <a:latin typeface="Calibri" pitchFamily="34" charset="0"/>
            </a:endParaRPr>
          </a:p>
        </p:txBody>
      </p:sp>
      <p:pic>
        <p:nvPicPr>
          <p:cNvPr id="18436" name="Picture 5"/>
          <p:cNvPicPr>
            <a:picLocks noChangeAspect="1" noChangeArrowheads="1"/>
          </p:cNvPicPr>
          <p:nvPr>
            <p:custDataLst>
              <p:tags r:id="rId4"/>
            </p:custDataLst>
          </p:nvPr>
        </p:nvPicPr>
        <p:blipFill>
          <a:blip r:embed="rId10" cstate="print"/>
          <a:srcRect/>
          <a:stretch>
            <a:fillRect/>
          </a:stretch>
        </p:blipFill>
        <p:spPr bwMode="auto">
          <a:xfrm>
            <a:off x="3694117" y="433393"/>
            <a:ext cx="2671763" cy="2752725"/>
          </a:xfrm>
          <a:prstGeom prst="rect">
            <a:avLst/>
          </a:prstGeom>
          <a:noFill/>
          <a:ln w="9525">
            <a:noFill/>
            <a:miter lim="800000"/>
            <a:headEnd/>
            <a:tailEnd/>
          </a:ln>
        </p:spPr>
      </p:pic>
      <p:sp>
        <p:nvSpPr>
          <p:cNvPr id="13" name="Rectangle 7"/>
          <p:cNvSpPr>
            <a:spLocks noChangeArrowheads="1"/>
          </p:cNvSpPr>
          <p:nvPr>
            <p:custDataLst>
              <p:tags r:id="rId5"/>
            </p:custDataLst>
          </p:nvPr>
        </p:nvSpPr>
        <p:spPr bwMode="auto">
          <a:xfrm>
            <a:off x="0" y="2"/>
            <a:ext cx="10058400" cy="250825"/>
          </a:xfrm>
          <a:prstGeom prst="rect">
            <a:avLst/>
          </a:prstGeom>
          <a:solidFill>
            <a:schemeClr val="accent1">
              <a:lumMod val="50000"/>
            </a:schemeClr>
          </a:solidFill>
          <a:ln w="9525">
            <a:noFill/>
            <a:miter lim="800000"/>
            <a:headEnd/>
            <a:tailEnd/>
          </a:ln>
        </p:spPr>
        <p:txBody>
          <a:bodyPr wrap="none" lIns="50923" tIns="50923" rIns="50923" bIns="50923" anchor="ctr"/>
          <a:lstStyle/>
          <a:p>
            <a:pPr algn="ctr" eaLnBrk="0" hangingPunct="0">
              <a:spcBef>
                <a:spcPct val="50000"/>
              </a:spcBef>
              <a:defRPr/>
            </a:pPr>
            <a:endParaRPr lang="en-US" dirty="0">
              <a:ea typeface="+mn-ea"/>
              <a:cs typeface="+mn-cs"/>
            </a:endParaRPr>
          </a:p>
        </p:txBody>
      </p:sp>
      <p:sp>
        <p:nvSpPr>
          <p:cNvPr id="18438" name="Rectangle 8"/>
          <p:cNvSpPr>
            <a:spLocks noChangeArrowheads="1"/>
          </p:cNvSpPr>
          <p:nvPr>
            <p:custDataLst>
              <p:tags r:id="rId6"/>
            </p:custDataLst>
          </p:nvPr>
        </p:nvSpPr>
        <p:spPr bwMode="auto">
          <a:xfrm rot="10800000">
            <a:off x="0" y="6365873"/>
            <a:ext cx="10058400" cy="111126"/>
          </a:xfrm>
          <a:prstGeom prst="rect">
            <a:avLst/>
          </a:prstGeom>
          <a:solidFill>
            <a:srgbClr val="FFCC00"/>
          </a:solidFill>
          <a:ln w="9525">
            <a:noFill/>
            <a:miter lim="800000"/>
            <a:headEnd/>
            <a:tailEnd/>
          </a:ln>
        </p:spPr>
        <p:txBody>
          <a:bodyPr wrap="none" lIns="50923" tIns="50923" rIns="50923" bIns="50923" anchor="ctr"/>
          <a:lstStyle/>
          <a:p>
            <a:pPr algn="ctr" eaLnBrk="0" hangingPunct="0">
              <a:spcBef>
                <a:spcPct val="50000"/>
              </a:spcBef>
            </a:pPr>
            <a:endParaRPr lang="en-US" dirty="0"/>
          </a:p>
        </p:txBody>
      </p:sp>
      <p:sp>
        <p:nvSpPr>
          <p:cNvPr id="18439" name="Rectangle 9"/>
          <p:cNvSpPr>
            <a:spLocks noChangeArrowheads="1"/>
          </p:cNvSpPr>
          <p:nvPr>
            <p:custDataLst>
              <p:tags r:id="rId7"/>
            </p:custDataLst>
          </p:nvPr>
        </p:nvSpPr>
        <p:spPr bwMode="auto">
          <a:xfrm rot="10800000">
            <a:off x="0" y="185739"/>
            <a:ext cx="10058400" cy="74612"/>
          </a:xfrm>
          <a:prstGeom prst="rect">
            <a:avLst/>
          </a:prstGeom>
          <a:solidFill>
            <a:srgbClr val="FFE05B"/>
          </a:solidFill>
          <a:ln w="9525">
            <a:solidFill>
              <a:srgbClr val="FFCC00"/>
            </a:solidFill>
            <a:miter lim="800000"/>
            <a:headEnd/>
            <a:tailEnd/>
          </a:ln>
        </p:spPr>
        <p:txBody>
          <a:bodyPr wrap="none" lIns="50923" tIns="50923" rIns="50923" bIns="50923" anchor="ctr"/>
          <a:lstStyle/>
          <a:p>
            <a:pPr algn="ctr" eaLnBrk="0" hangingPunct="0">
              <a:spcBef>
                <a:spcPct val="50000"/>
              </a:spcBef>
            </a:pPr>
            <a:endParaRPr lang="en-US" dirty="0"/>
          </a:p>
        </p:txBody>
      </p:sp>
      <p:pic>
        <p:nvPicPr>
          <p:cNvPr id="8" name="Picture 3"/>
          <p:cNvPicPr>
            <a:picLocks noChangeAspect="1" noChangeArrowheads="1"/>
          </p:cNvPicPr>
          <p:nvPr/>
        </p:nvPicPr>
        <p:blipFill>
          <a:blip r:embed="rId11" cstate="print"/>
          <a:srcRect/>
          <a:stretch>
            <a:fillRect/>
          </a:stretch>
        </p:blipFill>
        <p:spPr bwMode="auto">
          <a:xfrm>
            <a:off x="2321860" y="3200400"/>
            <a:ext cx="5412013" cy="1219200"/>
          </a:xfrm>
          <a:prstGeom prst="rect">
            <a:avLst/>
          </a:prstGeom>
          <a:noFill/>
          <a:ln w="9525">
            <a:noFill/>
            <a:miter lim="800000"/>
            <a:headEnd/>
            <a:tailEnd/>
          </a:ln>
          <a:effectLst/>
        </p:spPr>
      </p:pic>
      <p:sp>
        <p:nvSpPr>
          <p:cNvPr id="9" name="Rectangle 8"/>
          <p:cNvSpPr/>
          <p:nvPr/>
        </p:nvSpPr>
        <p:spPr>
          <a:xfrm>
            <a:off x="1371600" y="5017297"/>
            <a:ext cx="7315200" cy="1231074"/>
          </a:xfrm>
          <a:prstGeom prst="rect">
            <a:avLst/>
          </a:prstGeom>
        </p:spPr>
        <p:txBody>
          <a:bodyPr wrap="square" lIns="91408" tIns="45704" rIns="91408" bIns="45704">
            <a:spAutoFit/>
          </a:bodyPr>
          <a:lstStyle/>
          <a:p>
            <a:pPr algn="ctr" defTabSz="1355250" eaLnBrk="0" hangingPunct="0"/>
            <a:r>
              <a:rPr lang="en-US" b="1" dirty="0" smtClean="0">
                <a:solidFill>
                  <a:schemeClr val="tx2">
                    <a:lumMod val="60000"/>
                    <a:lumOff val="40000"/>
                  </a:schemeClr>
                </a:solidFill>
                <a:latin typeface="Calibri" pitchFamily="34" charset="0"/>
              </a:rPr>
              <a:t>Presented By: </a:t>
            </a:r>
          </a:p>
          <a:p>
            <a:pPr algn="ctr" defTabSz="1355250" eaLnBrk="0" hangingPunct="0"/>
            <a:r>
              <a:rPr lang="en-US" sz="2000" b="1" dirty="0" smtClean="0">
                <a:solidFill>
                  <a:schemeClr val="tx2">
                    <a:lumMod val="60000"/>
                    <a:lumOff val="40000"/>
                  </a:schemeClr>
                </a:solidFill>
                <a:latin typeface="Calibri" pitchFamily="34" charset="0"/>
              </a:rPr>
              <a:t>Helen Valness</a:t>
            </a:r>
          </a:p>
          <a:p>
            <a:pPr algn="ctr" defTabSz="1355250" eaLnBrk="0" hangingPunct="0"/>
            <a:endParaRPr lang="en-US" sz="2000" b="1" dirty="0" smtClean="0">
              <a:solidFill>
                <a:schemeClr val="tx2">
                  <a:lumMod val="60000"/>
                  <a:lumOff val="40000"/>
                </a:schemeClr>
              </a:solidFill>
              <a:latin typeface="Calibri" pitchFamily="34" charset="0"/>
            </a:endParaRPr>
          </a:p>
          <a:p>
            <a:pPr algn="ctr" defTabSz="1355250" eaLnBrk="0" hangingPunct="0"/>
            <a:r>
              <a:rPr lang="en-US" sz="2000" b="1" dirty="0" smtClean="0">
                <a:solidFill>
                  <a:schemeClr val="tx2">
                    <a:lumMod val="60000"/>
                    <a:lumOff val="40000"/>
                  </a:schemeClr>
                </a:solidFill>
                <a:latin typeface="Calibri" pitchFamily="34" charset="0"/>
              </a:rPr>
              <a:t>July 24, 2012</a:t>
            </a:r>
            <a:endParaRPr lang="en-US" sz="2000" b="1" dirty="0">
              <a:solidFill>
                <a:schemeClr val="tx2">
                  <a:lumMod val="60000"/>
                  <a:lumOff val="40000"/>
                </a:schemeClr>
              </a:solidFill>
              <a:latin typeface="Calibri" pitchFamily="34" charset="0"/>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3191578" cy="815576"/>
          </a:xfrm>
          <a:prstGeom prst="rect">
            <a:avLst/>
          </a:prstGeom>
        </p:spPr>
        <p:txBody>
          <a:bodyPr wrap="none" lIns="91408" tIns="45704" rIns="91408" bIns="45704">
            <a:spAutoFit/>
          </a:bodyPr>
          <a:lstStyle/>
          <a:p>
            <a:r>
              <a:rPr lang="en-US" sz="2200" dirty="0" smtClean="0">
                <a:latin typeface="Calibri" pitchFamily="34" charset="0"/>
              </a:rPr>
              <a:t>Business Resource Center:</a:t>
            </a:r>
            <a:endParaRPr lang="en-US" sz="2200" dirty="0" smtClean="0">
              <a:solidFill>
                <a:srgbClr val="000000"/>
              </a:solidFill>
              <a:latin typeface="Calibri" pitchFamily="34" charset="0"/>
            </a:endParaRPr>
          </a:p>
          <a:p>
            <a:r>
              <a:rPr lang="en-US" sz="2500" b="1" dirty="0" smtClean="0">
                <a:solidFill>
                  <a:srgbClr val="0066CC"/>
                </a:solidFill>
                <a:latin typeface="Calibri" pitchFamily="34" charset="0"/>
              </a:rPr>
              <a:t>What We Do</a:t>
            </a:r>
            <a:endParaRPr lang="en-US" sz="2500" b="1" dirty="0">
              <a:solidFill>
                <a:srgbClr val="0066CC"/>
              </a:solidFill>
              <a:latin typeface="Calibri" pitchFamily="34" charset="0"/>
            </a:endParaRPr>
          </a:p>
        </p:txBody>
      </p:sp>
      <p:sp>
        <p:nvSpPr>
          <p:cNvPr id="3" name="Rectangle 2"/>
          <p:cNvSpPr/>
          <p:nvPr/>
        </p:nvSpPr>
        <p:spPr>
          <a:xfrm>
            <a:off x="1371600" y="1295400"/>
            <a:ext cx="8001000" cy="53552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effectLst>
            <a:outerShdw blurRad="63500" sx="102000" sy="102000" algn="ctr" rotWithShape="0">
              <a:prstClr val="black">
                <a:alpha val="40000"/>
              </a:prstClr>
            </a:outerShdw>
          </a:effectLst>
        </p:spPr>
        <p:txBody>
          <a:bodyPr wrap="square" lIns="91408" tIns="45704" rIns="91408" bIns="45704">
            <a:spAutoFit/>
          </a:bodyPr>
          <a:lstStyle/>
          <a:p>
            <a:pPr>
              <a:lnSpc>
                <a:spcPct val="150000"/>
              </a:lnSpc>
            </a:pPr>
            <a:r>
              <a:rPr lang="en-US" sz="2800" b="1" dirty="0" smtClean="0">
                <a:latin typeface="Franklin Gothic Book" pitchFamily="34" charset="0"/>
              </a:rPr>
              <a:t>Our Charge:</a:t>
            </a:r>
          </a:p>
          <a:p>
            <a:pPr marL="231748" indent="-231748">
              <a:lnSpc>
                <a:spcPct val="150000"/>
              </a:lnSpc>
              <a:buFont typeface="Arial" pitchFamily="34" charset="0"/>
              <a:buChar char="•"/>
            </a:pPr>
            <a:r>
              <a:rPr lang="en-US" sz="2000" dirty="0" smtClean="0">
                <a:latin typeface="Franklin Gothic Book" pitchFamily="34" charset="0"/>
              </a:rPr>
              <a:t>Centralize transaction processing for administrative functions, allowing departments to focus on their core duties in support of the President and the campuses.</a:t>
            </a:r>
          </a:p>
          <a:p>
            <a:pPr marL="231748" indent="-231748">
              <a:lnSpc>
                <a:spcPct val="150000"/>
              </a:lnSpc>
              <a:buFont typeface="Arial" pitchFamily="34" charset="0"/>
              <a:buChar char="•"/>
            </a:pPr>
            <a:endParaRPr lang="en-US" sz="2000" dirty="0" smtClean="0">
              <a:latin typeface="Franklin Gothic Book" pitchFamily="34" charset="0"/>
            </a:endParaRPr>
          </a:p>
          <a:p>
            <a:pPr marL="231748" indent="-231748">
              <a:lnSpc>
                <a:spcPct val="150000"/>
              </a:lnSpc>
              <a:buFont typeface="Arial" pitchFamily="34" charset="0"/>
              <a:buChar char="•"/>
            </a:pPr>
            <a:r>
              <a:rPr lang="en-US" sz="2000" dirty="0" smtClean="0">
                <a:latin typeface="Franklin Gothic Book" pitchFamily="34" charset="0"/>
              </a:rPr>
              <a:t>Standardize, to the greatest extent possible, procedures and controls to ensure maximum service to departments as well as efficient, controlled processing.</a:t>
            </a:r>
          </a:p>
          <a:p>
            <a:pPr marL="231748" indent="-231748">
              <a:lnSpc>
                <a:spcPct val="150000"/>
              </a:lnSpc>
              <a:buFont typeface="Arial" pitchFamily="34" charset="0"/>
              <a:buChar char="•"/>
            </a:pPr>
            <a:endParaRPr lang="en-US" sz="2000" dirty="0" smtClean="0">
              <a:latin typeface="Franklin Gothic Book" pitchFamily="34" charset="0"/>
            </a:endParaRPr>
          </a:p>
          <a:p>
            <a:pPr marL="231748" indent="-231748">
              <a:lnSpc>
                <a:spcPct val="150000"/>
              </a:lnSpc>
              <a:buFont typeface="Arial" pitchFamily="34" charset="0"/>
              <a:buChar char="•"/>
            </a:pPr>
            <a:r>
              <a:rPr lang="en-US" sz="2000" dirty="0" smtClean="0">
                <a:latin typeface="Franklin Gothic Book" pitchFamily="34" charset="0"/>
              </a:rPr>
              <a:t>Ensure compliance with University policies, procedures, and delegations of authority.</a:t>
            </a:r>
            <a:endParaRPr lang="en-US" sz="2000" dirty="0">
              <a:latin typeface="Franklin Gothic Book"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3191578" cy="815576"/>
          </a:xfrm>
          <a:prstGeom prst="rect">
            <a:avLst/>
          </a:prstGeom>
        </p:spPr>
        <p:txBody>
          <a:bodyPr wrap="none" lIns="91408" tIns="45704" rIns="91408" bIns="45704">
            <a:spAutoFit/>
          </a:bodyPr>
          <a:lstStyle/>
          <a:p>
            <a:r>
              <a:rPr lang="en-US" sz="2200" dirty="0" smtClean="0">
                <a:latin typeface="Calibri" pitchFamily="34" charset="0"/>
              </a:rPr>
              <a:t>Business Resource Center:</a:t>
            </a:r>
            <a:endParaRPr lang="en-US" sz="2200" dirty="0" smtClean="0">
              <a:solidFill>
                <a:srgbClr val="000000"/>
              </a:solidFill>
              <a:latin typeface="Calibri" pitchFamily="34" charset="0"/>
            </a:endParaRPr>
          </a:p>
          <a:p>
            <a:r>
              <a:rPr lang="en-US" sz="2500" b="1" dirty="0" smtClean="0">
                <a:solidFill>
                  <a:srgbClr val="0066CC"/>
                </a:solidFill>
                <a:latin typeface="Calibri" pitchFamily="34" charset="0"/>
              </a:rPr>
              <a:t>What We Do</a:t>
            </a:r>
            <a:endParaRPr lang="en-US" sz="1600" dirty="0"/>
          </a:p>
        </p:txBody>
      </p:sp>
      <p:sp>
        <p:nvSpPr>
          <p:cNvPr id="4" name="Rectangle 3"/>
          <p:cNvSpPr/>
          <p:nvPr/>
        </p:nvSpPr>
        <p:spPr>
          <a:xfrm>
            <a:off x="1143000" y="539671"/>
            <a:ext cx="8534400" cy="7232729"/>
          </a:xfrm>
          <a:prstGeom prst="rect">
            <a:avLst/>
          </a:prstGeom>
          <a:noFill/>
          <a:effectLst/>
        </p:spPr>
        <p:txBody>
          <a:bodyPr wrap="square" lIns="91418" tIns="45710" rIns="91418" bIns="45710">
            <a:spAutoFit/>
          </a:bodyPr>
          <a:lstStyle/>
          <a:p>
            <a:pPr algn="ctr">
              <a:spcAft>
                <a:spcPts val="1200"/>
              </a:spcAft>
            </a:pPr>
            <a:r>
              <a:rPr lang="en-US" sz="2400" b="1" dirty="0" smtClean="0">
                <a:latin typeface="Franklin Gothic Book" pitchFamily="34" charset="0"/>
              </a:rPr>
              <a:t>Functional areas and activities:</a:t>
            </a:r>
          </a:p>
          <a:p>
            <a:pPr marL="688787" lvl="1" indent="-231748">
              <a:spcAft>
                <a:spcPts val="599"/>
              </a:spcAft>
            </a:pPr>
            <a:r>
              <a:rPr lang="en-US" sz="1800" b="1" dirty="0" smtClean="0">
                <a:latin typeface="Franklin Gothic Book" pitchFamily="34" charset="0"/>
              </a:rPr>
              <a:t>Payroll</a:t>
            </a:r>
          </a:p>
          <a:p>
            <a:pPr marL="920537" lvl="2" indent="-219049">
              <a:spcAft>
                <a:spcPts val="599"/>
              </a:spcAft>
              <a:buSzPct val="150000"/>
              <a:buFont typeface="Arial" pitchFamily="34" charset="0"/>
              <a:buChar char="•"/>
            </a:pPr>
            <a:r>
              <a:rPr lang="en-US" sz="1600" i="1" dirty="0" smtClean="0">
                <a:latin typeface="Franklin Gothic Book" pitchFamily="34" charset="0"/>
              </a:rPr>
              <a:t>All payroll services and transactions</a:t>
            </a:r>
          </a:p>
          <a:p>
            <a:pPr marL="920537" lvl="2" indent="-219049">
              <a:spcAft>
                <a:spcPts val="599"/>
              </a:spcAft>
              <a:buSzPct val="150000"/>
              <a:buFont typeface="Arial" pitchFamily="34" charset="0"/>
              <a:buChar char="•"/>
            </a:pPr>
            <a:r>
              <a:rPr lang="en-US" sz="1600" i="1" dirty="0" smtClean="0">
                <a:latin typeface="Franklin Gothic Book" pitchFamily="34" charset="0"/>
              </a:rPr>
              <a:t>Time Reporting</a:t>
            </a:r>
          </a:p>
          <a:p>
            <a:pPr marL="688787" lvl="1" indent="-231748">
              <a:spcAft>
                <a:spcPts val="599"/>
              </a:spcAft>
            </a:pPr>
            <a:r>
              <a:rPr lang="en-US" sz="1800" b="1" dirty="0" smtClean="0">
                <a:latin typeface="Franklin Gothic Book" pitchFamily="34" charset="0"/>
              </a:rPr>
              <a:t>Purchasing</a:t>
            </a:r>
          </a:p>
          <a:p>
            <a:pPr marL="966569" lvl="2" indent="-277780">
              <a:spcAft>
                <a:spcPts val="599"/>
              </a:spcAft>
              <a:buSzPct val="150000"/>
              <a:buFont typeface="Arial" pitchFamily="34" charset="0"/>
              <a:buChar char="•"/>
            </a:pPr>
            <a:r>
              <a:rPr lang="en-US" sz="1600" i="1" dirty="0" smtClean="0">
                <a:latin typeface="Franklin Gothic Book" pitchFamily="34" charset="0"/>
              </a:rPr>
              <a:t>Purchase orders</a:t>
            </a:r>
          </a:p>
          <a:p>
            <a:pPr marL="966569" lvl="2" indent="-277780">
              <a:spcAft>
                <a:spcPts val="599"/>
              </a:spcAft>
              <a:buSzPct val="150000"/>
              <a:buFont typeface="Arial" pitchFamily="34" charset="0"/>
              <a:buChar char="•"/>
            </a:pPr>
            <a:r>
              <a:rPr lang="en-US" sz="1600" i="1" dirty="0" smtClean="0">
                <a:latin typeface="Franklin Gothic Book" pitchFamily="34" charset="0"/>
              </a:rPr>
              <a:t>Transactions over $5,000 requiring UCLA Purchasing approval</a:t>
            </a:r>
          </a:p>
          <a:p>
            <a:pPr marL="966569" lvl="2" indent="-277780">
              <a:spcAft>
                <a:spcPts val="599"/>
              </a:spcAft>
              <a:buSzPct val="150000"/>
              <a:buFont typeface="Arial" pitchFamily="34" charset="0"/>
              <a:buChar char="•"/>
            </a:pPr>
            <a:r>
              <a:rPr lang="en-US" sz="1600" i="1" dirty="0" smtClean="0">
                <a:latin typeface="Franklin Gothic Book" pitchFamily="34" charset="0"/>
              </a:rPr>
              <a:t>Blanket agreements          </a:t>
            </a:r>
          </a:p>
          <a:p>
            <a:pPr marL="966569" lvl="2" indent="-277780">
              <a:spcAft>
                <a:spcPts val="599"/>
              </a:spcAft>
              <a:buSzPct val="150000"/>
              <a:buFont typeface="Arial" pitchFamily="34" charset="0"/>
              <a:buChar char="•"/>
            </a:pPr>
            <a:r>
              <a:rPr lang="en-US" sz="1600" i="1" dirty="0" smtClean="0">
                <a:latin typeface="Franklin Gothic Book" pitchFamily="34" charset="0"/>
              </a:rPr>
              <a:t> Service agreements, such as Professional Services Agreements (PSAs) &amp; Independent Contractor Agreements (ICAs)</a:t>
            </a:r>
          </a:p>
          <a:p>
            <a:pPr marL="966569" lvl="2" indent="-277780">
              <a:spcAft>
                <a:spcPts val="599"/>
              </a:spcAft>
              <a:buSzPct val="150000"/>
              <a:buFont typeface="Arial" pitchFamily="34" charset="0"/>
              <a:buChar char="•"/>
            </a:pPr>
            <a:r>
              <a:rPr lang="en-US" sz="1600" i="1" dirty="0" smtClean="0">
                <a:latin typeface="Franklin Gothic Book" pitchFamily="34" charset="0"/>
              </a:rPr>
              <a:t>Procurement card</a:t>
            </a:r>
          </a:p>
          <a:p>
            <a:pPr marL="688787" lvl="1" indent="-231748">
              <a:spcAft>
                <a:spcPts val="599"/>
              </a:spcAft>
            </a:pPr>
            <a:r>
              <a:rPr lang="en-US" sz="1800" b="1" dirty="0" smtClean="0">
                <a:latin typeface="Franklin Gothic Book" pitchFamily="34" charset="0"/>
              </a:rPr>
              <a:t>Express Travel Reimbursements</a:t>
            </a:r>
          </a:p>
          <a:p>
            <a:pPr marL="688787" lvl="1" indent="-231748">
              <a:spcAft>
                <a:spcPts val="599"/>
              </a:spcAft>
            </a:pPr>
            <a:r>
              <a:rPr lang="en-US" sz="1800" b="1" dirty="0" smtClean="0">
                <a:latin typeface="Franklin Gothic Book" pitchFamily="34" charset="0"/>
              </a:rPr>
              <a:t>Cashiering/check depositing</a:t>
            </a:r>
          </a:p>
          <a:p>
            <a:pPr marL="688787" lvl="1" indent="-231748">
              <a:spcAft>
                <a:spcPts val="599"/>
              </a:spcAft>
            </a:pPr>
            <a:r>
              <a:rPr lang="en-US" sz="1800" b="1" dirty="0" smtClean="0">
                <a:latin typeface="Franklin Gothic Book" pitchFamily="34" charset="0"/>
              </a:rPr>
              <a:t>Department Expenditure Reconciliations</a:t>
            </a:r>
          </a:p>
          <a:p>
            <a:pPr marL="688787" lvl="1" indent="-231748">
              <a:spcAft>
                <a:spcPts val="599"/>
              </a:spcAft>
            </a:pPr>
            <a:r>
              <a:rPr lang="en-US" sz="1800" b="1" dirty="0" smtClean="0">
                <a:latin typeface="Franklin Gothic Book" pitchFamily="34" charset="0"/>
              </a:rPr>
              <a:t>Event Planning and Contracting</a:t>
            </a:r>
          </a:p>
          <a:p>
            <a:pPr marL="688787" lvl="1" indent="-231748">
              <a:spcAft>
                <a:spcPts val="599"/>
              </a:spcAft>
            </a:pPr>
            <a:r>
              <a:rPr lang="en-US" sz="1800" b="1" dirty="0" smtClean="0">
                <a:latin typeface="Franklin Gothic Book" pitchFamily="34" charset="0"/>
              </a:rPr>
              <a:t>Contracts and Grants and Subawards</a:t>
            </a:r>
          </a:p>
          <a:p>
            <a:pPr marL="688787" lvl="1" indent="-231748">
              <a:spcAft>
                <a:spcPts val="599"/>
              </a:spcAft>
            </a:pPr>
            <a:r>
              <a:rPr lang="en-US" sz="1800" b="1" dirty="0" smtClean="0">
                <a:latin typeface="Franklin Gothic Book" pitchFamily="34" charset="0"/>
              </a:rPr>
              <a:t>Recharges</a:t>
            </a:r>
          </a:p>
          <a:p>
            <a:pPr marL="688787" lvl="1" indent="-231748">
              <a:spcAft>
                <a:spcPts val="599"/>
              </a:spcAft>
            </a:pPr>
            <a:r>
              <a:rPr lang="en-US" sz="1800" b="1" dirty="0" smtClean="0">
                <a:latin typeface="Franklin Gothic Book" pitchFamily="34" charset="0"/>
              </a:rPr>
              <a:t>Fiscal Close </a:t>
            </a:r>
          </a:p>
          <a:p>
            <a:pPr marL="688787" lvl="1" indent="-231748">
              <a:spcAft>
                <a:spcPts val="599"/>
              </a:spcAft>
            </a:pPr>
            <a:r>
              <a:rPr lang="en-US" sz="1800" b="1" dirty="0" smtClean="0">
                <a:latin typeface="Franklin Gothic Book" pitchFamily="34" charset="0"/>
              </a:rPr>
              <a:t>Training</a:t>
            </a:r>
          </a:p>
          <a:p>
            <a:pPr marL="688787" lvl="1" indent="-231748">
              <a:spcAft>
                <a:spcPts val="599"/>
              </a:spcAft>
            </a:pPr>
            <a:r>
              <a:rPr lang="en-US" sz="1800" b="1" dirty="0" smtClean="0">
                <a:latin typeface="Franklin Gothic Book" pitchFamily="34" charset="0"/>
              </a:rPr>
              <a:t>Advice and guidance on the application of policy</a:t>
            </a:r>
          </a:p>
          <a:p>
            <a:pPr marL="688787" lvl="1" indent="-231748">
              <a:spcAft>
                <a:spcPts val="599"/>
              </a:spcAft>
            </a:pPr>
            <a:endParaRPr lang="en-US" sz="1800" b="1" dirty="0" smtClean="0">
              <a:latin typeface="Franklin Gothic Book"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1905000"/>
            <a:ext cx="8534400" cy="5257800"/>
          </a:xfrm>
          <a:prstGeom prst="rect">
            <a:avLst/>
          </a:prstGeom>
          <a:solidFill>
            <a:schemeClr val="tx2">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90800" y="1143000"/>
            <a:ext cx="4876800" cy="838200"/>
          </a:xfrm>
        </p:spPr>
        <p:txBody>
          <a:bodyPr>
            <a:noAutofit/>
          </a:bodyPr>
          <a:lstStyle/>
          <a:p>
            <a:pPr algn="l"/>
            <a:r>
              <a:rPr lang="en-US" sz="2800" b="1" dirty="0" smtClean="0"/>
              <a:t>BRC Event Services Group (ESG)</a:t>
            </a:r>
            <a:endParaRPr lang="en-US" sz="2800" b="1" kern="1600" dirty="0" smtClean="0">
              <a:latin typeface="Calibri"/>
            </a:endParaRPr>
          </a:p>
        </p:txBody>
      </p:sp>
      <p:sp>
        <p:nvSpPr>
          <p:cNvPr id="3" name="Text Placeholder 2"/>
          <p:cNvSpPr>
            <a:spLocks noGrp="1"/>
          </p:cNvSpPr>
          <p:nvPr>
            <p:ph type="body" idx="1"/>
          </p:nvPr>
        </p:nvSpPr>
        <p:spPr>
          <a:xfrm>
            <a:off x="1005840" y="2209800"/>
            <a:ext cx="8214360" cy="4800600"/>
          </a:xfrm>
        </p:spPr>
        <p:txBody>
          <a:bodyPr>
            <a:normAutofit fontScale="92500" lnSpcReduction="20000"/>
          </a:bodyPr>
          <a:lstStyle/>
          <a:p>
            <a:r>
              <a:rPr lang="en-US" sz="2500" b="1" dirty="0" smtClean="0"/>
              <a:t>BRC ESG Objectives</a:t>
            </a:r>
          </a:p>
          <a:p>
            <a:pPr marL="628385" lvl="1" indent="-182859">
              <a:spcBef>
                <a:spcPts val="599"/>
              </a:spcBef>
              <a:spcAft>
                <a:spcPts val="599"/>
              </a:spcAft>
              <a:buFont typeface="Arial" pitchFamily="34" charset="0"/>
              <a:buChar char="•"/>
            </a:pPr>
            <a:r>
              <a:rPr lang="en-US" sz="2000" dirty="0" smtClean="0"/>
              <a:t>Provide event planning services to UCOP departments (not all UCOP departments)</a:t>
            </a:r>
          </a:p>
          <a:p>
            <a:pPr marL="628385" lvl="1" indent="-182859">
              <a:spcBef>
                <a:spcPts val="599"/>
              </a:spcBef>
              <a:spcAft>
                <a:spcPts val="599"/>
              </a:spcAft>
              <a:buFont typeface="Arial" pitchFamily="34" charset="0"/>
              <a:buChar char="•"/>
            </a:pPr>
            <a:r>
              <a:rPr lang="en-US" sz="2000" dirty="0" smtClean="0"/>
              <a:t>Standardize procedures to ensure maximum service to departments in an efficient manner</a:t>
            </a:r>
          </a:p>
          <a:p>
            <a:pPr marL="628385" lvl="1" indent="-182859">
              <a:spcBef>
                <a:spcPts val="599"/>
              </a:spcBef>
              <a:spcAft>
                <a:spcPts val="599"/>
              </a:spcAft>
              <a:buFont typeface="Arial" pitchFamily="34" charset="0"/>
              <a:buChar char="•"/>
            </a:pPr>
            <a:r>
              <a:rPr lang="en-US" sz="2000" dirty="0" smtClean="0"/>
              <a:t>Maximize use of UC vendor contracts to achieve highest possible savings</a:t>
            </a:r>
          </a:p>
          <a:p>
            <a:pPr marL="628385" lvl="1" indent="-182859">
              <a:spcBef>
                <a:spcPts val="599"/>
              </a:spcBef>
              <a:spcAft>
                <a:spcPts val="599"/>
              </a:spcAft>
              <a:buFont typeface="Arial" pitchFamily="34" charset="0"/>
              <a:buChar char="•"/>
            </a:pPr>
            <a:r>
              <a:rPr lang="en-US" sz="2000" dirty="0" smtClean="0"/>
              <a:t>Improve compliance with University policies, procedures and delegations of authority</a:t>
            </a:r>
          </a:p>
          <a:p>
            <a:pPr lvl="1">
              <a:spcBef>
                <a:spcPts val="0"/>
              </a:spcBef>
              <a:buFont typeface="Arial" pitchFamily="34" charset="0"/>
              <a:buChar char="•"/>
            </a:pPr>
            <a:endParaRPr lang="en-US" sz="1800" dirty="0" smtClean="0"/>
          </a:p>
          <a:p>
            <a:r>
              <a:rPr lang="en-US" sz="2500" b="1" dirty="0" smtClean="0"/>
              <a:t>BRC ESG Service Offerings</a:t>
            </a:r>
          </a:p>
          <a:p>
            <a:pPr marL="628385" lvl="1" indent="-182859">
              <a:spcBef>
                <a:spcPts val="599"/>
              </a:spcBef>
              <a:spcAft>
                <a:spcPts val="599"/>
              </a:spcAft>
              <a:buFont typeface="Arial" pitchFamily="34" charset="0"/>
              <a:buChar char="•"/>
            </a:pPr>
            <a:r>
              <a:rPr lang="en-US" sz="2000" dirty="0" smtClean="0"/>
              <a:t>Pre-Event Consulting</a:t>
            </a:r>
          </a:p>
          <a:p>
            <a:pPr marL="628385" lvl="1" indent="-182859">
              <a:spcBef>
                <a:spcPts val="599"/>
              </a:spcBef>
              <a:spcAft>
                <a:spcPts val="599"/>
              </a:spcAft>
              <a:buFont typeface="Arial" pitchFamily="34" charset="0"/>
              <a:buChar char="•"/>
            </a:pPr>
            <a:r>
              <a:rPr lang="en-US" sz="2000" dirty="0" smtClean="0"/>
              <a:t>Event Production</a:t>
            </a:r>
          </a:p>
          <a:p>
            <a:pPr marL="628385" lvl="1" indent="-182859">
              <a:spcBef>
                <a:spcPts val="599"/>
              </a:spcBef>
              <a:spcAft>
                <a:spcPts val="599"/>
              </a:spcAft>
              <a:buFont typeface="Arial" pitchFamily="34" charset="0"/>
              <a:buChar char="•"/>
            </a:pPr>
            <a:r>
              <a:rPr lang="en-US" sz="2000" dirty="0" smtClean="0"/>
              <a:t>On-Site Management</a:t>
            </a:r>
          </a:p>
          <a:p>
            <a:pPr marL="628385" lvl="1" indent="-182859">
              <a:spcBef>
                <a:spcPts val="599"/>
              </a:spcBef>
              <a:spcAft>
                <a:spcPts val="599"/>
              </a:spcAft>
              <a:buFont typeface="Arial" pitchFamily="34" charset="0"/>
              <a:buChar char="•"/>
            </a:pPr>
            <a:r>
              <a:rPr lang="en-US" sz="2000" dirty="0" smtClean="0"/>
              <a:t>Post-Event Follow-up</a:t>
            </a:r>
          </a:p>
          <a:p>
            <a:pPr>
              <a:buFont typeface="Arial" pitchFamily="34" charset="0"/>
              <a:buChar char="•"/>
            </a:pPr>
            <a:endParaRPr lang="en-US" sz="1800" dirty="0" smtClean="0"/>
          </a:p>
        </p:txBody>
      </p:sp>
      <p:sp>
        <p:nvSpPr>
          <p:cNvPr id="6" name="TextBox 5"/>
          <p:cNvSpPr txBox="1"/>
          <p:nvPr/>
        </p:nvSpPr>
        <p:spPr>
          <a:xfrm>
            <a:off x="533400" y="381000"/>
            <a:ext cx="3581400" cy="1046440"/>
          </a:xfrm>
          <a:prstGeom prst="rect">
            <a:avLst/>
          </a:prstGeom>
          <a:noFill/>
        </p:spPr>
        <p:txBody>
          <a:bodyPr wrap="square" rtlCol="0">
            <a:spAutoFit/>
          </a:bodyPr>
          <a:lstStyle/>
          <a:p>
            <a:r>
              <a:rPr lang="en-US" sz="2400" dirty="0" smtClean="0">
                <a:latin typeface="+mj-lt"/>
              </a:rPr>
              <a:t>Business Resource Center:</a:t>
            </a:r>
            <a:endParaRPr lang="en-US" sz="2400" dirty="0" smtClean="0">
              <a:solidFill>
                <a:srgbClr val="000000"/>
              </a:solidFill>
              <a:latin typeface="+mj-lt"/>
            </a:endParaRPr>
          </a:p>
          <a:p>
            <a:r>
              <a:rPr lang="en-US" sz="2400" b="1" dirty="0" smtClean="0">
                <a:solidFill>
                  <a:srgbClr val="0066CC"/>
                </a:solidFill>
                <a:latin typeface="+mj-lt"/>
              </a:rPr>
              <a:t>What We Do</a:t>
            </a:r>
            <a:endParaRPr lang="en-US" sz="2400" dirty="0" smtClean="0">
              <a:latin typeface="+mj-lt"/>
            </a:endParaRP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6800" y="2133600"/>
            <a:ext cx="7772400" cy="3657600"/>
          </a:xfrm>
          <a:prstGeom prst="rect">
            <a:avLst/>
          </a:prstGeom>
          <a:solidFill>
            <a:schemeClr val="tx2">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71800" y="1371600"/>
            <a:ext cx="4191000" cy="762000"/>
          </a:xfrm>
        </p:spPr>
        <p:txBody>
          <a:bodyPr>
            <a:noAutofit/>
          </a:bodyPr>
          <a:lstStyle/>
          <a:p>
            <a:pPr algn="l"/>
            <a:r>
              <a:rPr lang="en-US" sz="2800" b="1" kern="1600" dirty="0" smtClean="0">
                <a:latin typeface="+mn-lt"/>
              </a:rPr>
              <a:t> BRC </a:t>
            </a:r>
            <a:r>
              <a:rPr lang="en-US" sz="2800" b="1" dirty="0" smtClean="0">
                <a:latin typeface="+mn-lt"/>
              </a:rPr>
              <a:t>Event Services Group</a:t>
            </a:r>
            <a:endParaRPr lang="en-US" sz="2800" b="1" kern="1600" dirty="0" smtClean="0">
              <a:latin typeface="+mn-lt"/>
            </a:endParaRPr>
          </a:p>
        </p:txBody>
      </p:sp>
      <p:sp>
        <p:nvSpPr>
          <p:cNvPr id="3" name="Text Placeholder 2"/>
          <p:cNvSpPr>
            <a:spLocks noGrp="1"/>
          </p:cNvSpPr>
          <p:nvPr>
            <p:ph type="body" idx="1"/>
          </p:nvPr>
        </p:nvSpPr>
        <p:spPr>
          <a:xfrm>
            <a:off x="1143000" y="2362200"/>
            <a:ext cx="7315200" cy="3505200"/>
          </a:xfrm>
        </p:spPr>
        <p:txBody>
          <a:bodyPr>
            <a:normAutofit/>
          </a:bodyPr>
          <a:lstStyle/>
          <a:p>
            <a:pPr marL="182859" indent="-182859">
              <a:lnSpc>
                <a:spcPct val="90000"/>
              </a:lnSpc>
              <a:spcBef>
                <a:spcPts val="599"/>
              </a:spcBef>
              <a:spcAft>
                <a:spcPts val="599"/>
              </a:spcAft>
            </a:pPr>
            <a:r>
              <a:rPr lang="en-US" sz="2500" b="1" dirty="0" smtClean="0"/>
              <a:t>BRC ESG Webpage:  </a:t>
            </a:r>
            <a:r>
              <a:rPr lang="en-US" sz="1800" dirty="0" smtClean="0">
                <a:hlinkClick r:id="rId2"/>
              </a:rPr>
              <a:t>http://www.ucop.edu/brc/planning.html</a:t>
            </a:r>
            <a:endParaRPr lang="en-US" sz="1800" dirty="0" smtClean="0"/>
          </a:p>
          <a:p>
            <a:pPr marL="628385" lvl="1" indent="-182859">
              <a:lnSpc>
                <a:spcPct val="90000"/>
              </a:lnSpc>
              <a:spcBef>
                <a:spcPts val="599"/>
              </a:spcBef>
              <a:spcAft>
                <a:spcPts val="599"/>
              </a:spcAft>
              <a:buFont typeface="Arial" pitchFamily="34" charset="0"/>
              <a:buChar char="•"/>
            </a:pPr>
            <a:r>
              <a:rPr lang="en-US" sz="2000" dirty="0" smtClean="0"/>
              <a:t>ESG Service Offerings</a:t>
            </a:r>
          </a:p>
          <a:p>
            <a:pPr marL="628385" lvl="1" indent="-182859">
              <a:lnSpc>
                <a:spcPct val="90000"/>
              </a:lnSpc>
              <a:spcBef>
                <a:spcPts val="599"/>
              </a:spcBef>
              <a:spcAft>
                <a:spcPts val="599"/>
              </a:spcAft>
              <a:buFont typeface="Arial" pitchFamily="34" charset="0"/>
              <a:buChar char="•"/>
            </a:pPr>
            <a:r>
              <a:rPr lang="en-US" sz="2000" dirty="0" smtClean="0"/>
              <a:t>ESG Forms</a:t>
            </a:r>
          </a:p>
          <a:p>
            <a:pPr marL="628385" lvl="1" indent="-182859">
              <a:lnSpc>
                <a:spcPct val="90000"/>
              </a:lnSpc>
              <a:spcBef>
                <a:spcPts val="599"/>
              </a:spcBef>
              <a:spcAft>
                <a:spcPts val="599"/>
              </a:spcAft>
              <a:buFont typeface="Arial" pitchFamily="34" charset="0"/>
              <a:buChar char="•"/>
            </a:pPr>
            <a:r>
              <a:rPr lang="en-US" sz="2000" dirty="0" smtClean="0"/>
              <a:t>ESG Process Maps</a:t>
            </a:r>
          </a:p>
          <a:p>
            <a:pPr marL="628385" lvl="1" indent="-182859">
              <a:lnSpc>
                <a:spcPct val="90000"/>
              </a:lnSpc>
              <a:spcBef>
                <a:spcPts val="599"/>
              </a:spcBef>
              <a:spcAft>
                <a:spcPts val="599"/>
              </a:spcAft>
              <a:buFont typeface="Arial" pitchFamily="34" charset="0"/>
              <a:buChar char="•"/>
            </a:pPr>
            <a:r>
              <a:rPr lang="en-US" sz="2000" dirty="0" smtClean="0"/>
              <a:t>UCOP Policies for Travel and Entertainment</a:t>
            </a:r>
          </a:p>
          <a:p>
            <a:pPr marL="628385" lvl="1" indent="-182859">
              <a:lnSpc>
                <a:spcPct val="90000"/>
              </a:lnSpc>
              <a:spcBef>
                <a:spcPts val="599"/>
              </a:spcBef>
              <a:spcAft>
                <a:spcPts val="599"/>
              </a:spcAft>
              <a:buFont typeface="Arial" pitchFamily="34" charset="0"/>
              <a:buChar char="•"/>
            </a:pPr>
            <a:r>
              <a:rPr lang="en-US" sz="2000" dirty="0" smtClean="0"/>
              <a:t>Meeting Planning Toolkit</a:t>
            </a:r>
          </a:p>
          <a:p>
            <a:pPr marL="628385" lvl="1" indent="-182859">
              <a:lnSpc>
                <a:spcPct val="90000"/>
              </a:lnSpc>
              <a:spcBef>
                <a:spcPts val="599"/>
              </a:spcBef>
              <a:spcAft>
                <a:spcPts val="599"/>
              </a:spcAft>
              <a:buFont typeface="Arial" pitchFamily="34" charset="0"/>
              <a:buChar char="•"/>
            </a:pPr>
            <a:r>
              <a:rPr lang="en-US" sz="2000" dirty="0" smtClean="0"/>
              <a:t>ESG Newsletters</a:t>
            </a:r>
          </a:p>
          <a:p>
            <a:pPr marL="182859" indent="-182859">
              <a:spcBef>
                <a:spcPts val="599"/>
              </a:spcBef>
              <a:spcAft>
                <a:spcPts val="599"/>
              </a:spcAft>
            </a:pPr>
            <a:endParaRPr lang="en-US" sz="2900" dirty="0" smtClean="0"/>
          </a:p>
          <a:p>
            <a:endParaRPr lang="en-US" dirty="0"/>
          </a:p>
        </p:txBody>
      </p:sp>
      <p:sp>
        <p:nvSpPr>
          <p:cNvPr id="4" name="TextBox 3"/>
          <p:cNvSpPr txBox="1"/>
          <p:nvPr/>
        </p:nvSpPr>
        <p:spPr>
          <a:xfrm>
            <a:off x="533400" y="457200"/>
            <a:ext cx="3962400" cy="1046440"/>
          </a:xfrm>
          <a:prstGeom prst="rect">
            <a:avLst/>
          </a:prstGeom>
          <a:noFill/>
        </p:spPr>
        <p:txBody>
          <a:bodyPr wrap="square" rtlCol="0">
            <a:spAutoFit/>
          </a:bodyPr>
          <a:lstStyle/>
          <a:p>
            <a:r>
              <a:rPr lang="en-US" sz="2400" dirty="0" smtClean="0">
                <a:latin typeface="+mj-lt"/>
              </a:rPr>
              <a:t>Business Resource Center:</a:t>
            </a:r>
            <a:endParaRPr lang="en-US" sz="2400" dirty="0" smtClean="0">
              <a:solidFill>
                <a:srgbClr val="000000"/>
              </a:solidFill>
              <a:latin typeface="+mj-lt"/>
            </a:endParaRPr>
          </a:p>
          <a:p>
            <a:r>
              <a:rPr lang="en-US" sz="2400" b="1" dirty="0" smtClean="0">
                <a:solidFill>
                  <a:srgbClr val="0066CC"/>
                </a:solidFill>
                <a:latin typeface="+mj-lt"/>
              </a:rPr>
              <a:t>What We Do</a:t>
            </a:r>
            <a:endParaRPr lang="en-US" sz="2400" dirty="0" smtClean="0">
              <a:latin typeface="+mj-lt"/>
            </a:endParaRP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8456304-6415-481C-BCA8-7889B5B56854}" type="slidenum">
              <a:rPr lang="en-US" smtClean="0"/>
              <a:pPr/>
              <a:t>13</a:t>
            </a:fld>
            <a:endParaRPr lang="en-US" dirty="0"/>
          </a:p>
        </p:txBody>
      </p:sp>
      <p:sp>
        <p:nvSpPr>
          <p:cNvPr id="1025" name="Rectangle 1"/>
          <p:cNvSpPr>
            <a:spLocks noChangeArrowheads="1"/>
          </p:cNvSpPr>
          <p:nvPr/>
        </p:nvSpPr>
        <p:spPr bwMode="auto">
          <a:xfrm>
            <a:off x="685800" y="1277338"/>
            <a:ext cx="8610600" cy="5970845"/>
          </a:xfrm>
          <a:prstGeom prst="rect">
            <a:avLst/>
          </a:prstGeom>
          <a:solidFill>
            <a:schemeClr val="accent3">
              <a:lumMod val="20000"/>
              <a:lumOff val="80000"/>
            </a:schemeClr>
          </a:solidFill>
          <a:ln w="9525">
            <a:noFill/>
            <a:miter lim="800000"/>
            <a:headEnd/>
            <a:tailEnd/>
          </a:ln>
          <a:effectLst>
            <a:outerShdw blurRad="63500" sx="102000" sy="102000" algn="ctr" rotWithShape="0">
              <a:prstClr val="black">
                <a:alpha val="40000"/>
              </a:prstClr>
            </a:outerShdw>
          </a:effectLst>
        </p:spPr>
        <p:txBody>
          <a:bodyPr vert="horz" wrap="square" lIns="91418" tIns="45710" rIns="91418" bIns="45710" numCol="1" anchor="ctr" anchorCtr="0" compatLnSpc="1">
            <a:prstTxWarp prst="textNoShape">
              <a:avLst/>
            </a:prstTxWarp>
            <a:spAutoFit/>
          </a:bodyPr>
          <a:lstStyle/>
          <a:p>
            <a:pPr defTabSz="914187">
              <a:spcAft>
                <a:spcPts val="1200"/>
              </a:spcAft>
            </a:pPr>
            <a:r>
              <a:rPr lang="en-US" sz="2000" dirty="0" smtClean="0">
                <a:solidFill>
                  <a:srgbClr val="4F6228"/>
                </a:solidFill>
                <a:latin typeface="Franklin Gothic Book" pitchFamily="34" charset="0"/>
                <a:ea typeface="Times New Roman" pitchFamily="18" charset="0"/>
                <a:cs typeface="Times New Roman" pitchFamily="18" charset="0"/>
              </a:rPr>
              <a:t>Green Team</a:t>
            </a:r>
            <a:r>
              <a:rPr lang="en-US" sz="2000" dirty="0" smtClean="0">
                <a:solidFill>
                  <a:srgbClr val="4F6228"/>
                </a:solidFill>
                <a:latin typeface="Franklin Gothic Medium" pitchFamily="34" charset="0"/>
                <a:ea typeface="Times New Roman" pitchFamily="18" charset="0"/>
                <a:cs typeface="Times New Roman" pitchFamily="18" charset="0"/>
              </a:rPr>
              <a:t>: Accountability</a:t>
            </a:r>
            <a:endParaRPr lang="en-US" sz="2000" dirty="0" smtClean="0">
              <a:latin typeface="Franklin Gothic Medium" pitchFamily="34" charset="0"/>
            </a:endParaRPr>
          </a:p>
          <a:p>
            <a:pPr marL="468258" lvl="1" indent="-236510" defTabSz="1377789" eaLnBrk="0" hangingPunct="0">
              <a:spcAft>
                <a:spcPts val="599"/>
              </a:spcAft>
            </a:pPr>
            <a:r>
              <a:rPr lang="en-US" sz="1600" dirty="0" smtClean="0">
                <a:solidFill>
                  <a:srgbClr val="4F6228"/>
                </a:solidFill>
                <a:latin typeface="Franklin Gothic Book" pitchFamily="34" charset="0"/>
                <a:ea typeface="Times New Roman" pitchFamily="18" charset="0"/>
                <a:cs typeface="Times New Roman" pitchFamily="18" charset="0"/>
              </a:rPr>
              <a:t>Performance reporting</a:t>
            </a:r>
            <a:endParaRPr lang="en-US" sz="1600" dirty="0" smtClean="0">
              <a:latin typeface="Franklin Gothic Book" pitchFamily="34" charset="0"/>
            </a:endParaRPr>
          </a:p>
          <a:p>
            <a:pPr marL="625402" lvl="2" indent="173017" defTabSz="1377789" eaLnBrk="0" hangingPunct="0">
              <a:spcAft>
                <a:spcPts val="599"/>
              </a:spcAft>
              <a:buFont typeface="Symbol" pitchFamily="18" charset="2"/>
              <a:buChar char=""/>
            </a:pPr>
            <a:r>
              <a:rPr lang="en-US" sz="1600" dirty="0" smtClean="0">
                <a:solidFill>
                  <a:srgbClr val="4F6228"/>
                </a:solidFill>
                <a:latin typeface="Franklin Gothic Book" pitchFamily="34" charset="0"/>
                <a:ea typeface="Times New Roman" pitchFamily="18" charset="0"/>
                <a:cs typeface="Times New Roman" pitchFamily="18" charset="0"/>
              </a:rPr>
              <a:t>Key performance indicators</a:t>
            </a:r>
            <a:endParaRPr lang="en-US" sz="1600" dirty="0" smtClean="0">
              <a:latin typeface="Franklin Gothic Book" pitchFamily="34" charset="0"/>
            </a:endParaRPr>
          </a:p>
          <a:p>
            <a:pPr marL="625402" lvl="2" indent="173017" defTabSz="1377789" eaLnBrk="0" hangingPunct="0">
              <a:spcAft>
                <a:spcPts val="599"/>
              </a:spcAft>
              <a:buFont typeface="Symbol" pitchFamily="18" charset="2"/>
              <a:buChar char=""/>
            </a:pPr>
            <a:r>
              <a:rPr lang="en-US" sz="1600" dirty="0" smtClean="0">
                <a:solidFill>
                  <a:srgbClr val="4F6228"/>
                </a:solidFill>
                <a:latin typeface="Franklin Gothic Book" pitchFamily="34" charset="0"/>
                <a:ea typeface="Times New Roman" pitchFamily="18" charset="0"/>
                <a:cs typeface="Times New Roman" pitchFamily="18" charset="0"/>
              </a:rPr>
              <a:t>Quarterly performance reports by team and by staff</a:t>
            </a:r>
            <a:endParaRPr lang="en-US" sz="1600" dirty="0" smtClean="0">
              <a:latin typeface="Franklin Gothic Book" pitchFamily="34" charset="0"/>
            </a:endParaRPr>
          </a:p>
          <a:p>
            <a:pPr marL="463496" lvl="1" indent="-231748" eaLnBrk="0" hangingPunct="0">
              <a:spcAft>
                <a:spcPts val="599"/>
              </a:spcAft>
            </a:pPr>
            <a:r>
              <a:rPr lang="en-US" sz="1600" dirty="0" smtClean="0">
                <a:solidFill>
                  <a:srgbClr val="4F6228"/>
                </a:solidFill>
                <a:latin typeface="Franklin Gothic Book" pitchFamily="34" charset="0"/>
                <a:ea typeface="Times New Roman" pitchFamily="18" charset="0"/>
                <a:cs typeface="Times New Roman" pitchFamily="18" charset="0"/>
              </a:rPr>
              <a:t>Control environment management (for better audit outcomes)</a:t>
            </a:r>
            <a:endParaRPr lang="en-US" sz="1600" dirty="0" smtClean="0">
              <a:latin typeface="Franklin Gothic Book" pitchFamily="34" charset="0"/>
            </a:endParaRPr>
          </a:p>
          <a:p>
            <a:pPr marL="623815" lvl="2" indent="174604" defTabSz="625402" eaLnBrk="0" hangingPunct="0">
              <a:spcAft>
                <a:spcPts val="599"/>
              </a:spcAft>
              <a:buFont typeface="Symbol" pitchFamily="18" charset="2"/>
              <a:buChar char=""/>
              <a:tabLst>
                <a:tab pos="625402" algn="l"/>
              </a:tabLst>
            </a:pPr>
            <a:r>
              <a:rPr lang="en-US" sz="1600" dirty="0" smtClean="0">
                <a:solidFill>
                  <a:srgbClr val="4F6228"/>
                </a:solidFill>
                <a:latin typeface="Franklin Gothic Book" pitchFamily="34" charset="0"/>
                <a:ea typeface="Times New Roman" pitchFamily="18" charset="0"/>
                <a:cs typeface="Times New Roman" pitchFamily="18" charset="0"/>
              </a:rPr>
              <a:t>Signature authority delegations</a:t>
            </a:r>
            <a:endParaRPr lang="en-US" sz="1600" dirty="0" smtClean="0">
              <a:latin typeface="Franklin Gothic Book" pitchFamily="34" charset="0"/>
            </a:endParaRPr>
          </a:p>
          <a:p>
            <a:pPr marL="623815" lvl="2" indent="174604" defTabSz="625402" eaLnBrk="0" hangingPunct="0">
              <a:spcAft>
                <a:spcPts val="599"/>
              </a:spcAft>
              <a:buFont typeface="Symbol" pitchFamily="18" charset="2"/>
              <a:buChar char=""/>
              <a:tabLst>
                <a:tab pos="625402" algn="l"/>
              </a:tabLst>
            </a:pPr>
            <a:r>
              <a:rPr lang="en-US" sz="1600" dirty="0" smtClean="0">
                <a:solidFill>
                  <a:srgbClr val="4F6228"/>
                </a:solidFill>
                <a:latin typeface="Franklin Gothic Book" pitchFamily="34" charset="0"/>
                <a:ea typeface="Times New Roman" pitchFamily="18" charset="0"/>
                <a:cs typeface="Times New Roman" pitchFamily="18" charset="0"/>
              </a:rPr>
              <a:t>Monthly General Ledger review and assurance</a:t>
            </a:r>
          </a:p>
          <a:p>
            <a:pPr marL="623815" lvl="2" indent="174604" defTabSz="625402" eaLnBrk="0" hangingPunct="0">
              <a:spcAft>
                <a:spcPts val="599"/>
              </a:spcAft>
              <a:buFont typeface="Symbol" pitchFamily="18" charset="2"/>
              <a:buChar char=""/>
              <a:tabLst>
                <a:tab pos="625402" algn="l"/>
              </a:tabLst>
            </a:pPr>
            <a:r>
              <a:rPr lang="en-US" sz="1600" dirty="0" smtClean="0">
                <a:solidFill>
                  <a:srgbClr val="4F6228"/>
                </a:solidFill>
                <a:latin typeface="Franklin Gothic Book" pitchFamily="34" charset="0"/>
                <a:ea typeface="Times New Roman" pitchFamily="18" charset="0"/>
                <a:cs typeface="Times New Roman" pitchFamily="18" charset="0"/>
              </a:rPr>
              <a:t>UCLA systems security—Departmental Security Administrators</a:t>
            </a:r>
            <a:endParaRPr lang="en-US" sz="1600" dirty="0" smtClean="0">
              <a:latin typeface="Franklin Gothic Book" pitchFamily="34" charset="0"/>
            </a:endParaRPr>
          </a:p>
          <a:p>
            <a:pPr marL="623815" lvl="2" indent="174604" defTabSz="625402" eaLnBrk="0" hangingPunct="0">
              <a:spcAft>
                <a:spcPts val="599"/>
              </a:spcAft>
              <a:buFont typeface="Symbol" pitchFamily="18" charset="2"/>
              <a:buChar char=""/>
              <a:tabLst>
                <a:tab pos="625402" algn="l"/>
              </a:tabLst>
            </a:pPr>
            <a:r>
              <a:rPr lang="en-US" sz="1600" dirty="0" smtClean="0">
                <a:solidFill>
                  <a:srgbClr val="4F6228"/>
                </a:solidFill>
                <a:latin typeface="Franklin Gothic Book" pitchFamily="34" charset="0"/>
                <a:ea typeface="Times New Roman" pitchFamily="18" charset="0"/>
                <a:cs typeface="Times New Roman" pitchFamily="18" charset="0"/>
              </a:rPr>
              <a:t>Regular transaction monitoring: Holds &amp; Incompletes, </a:t>
            </a:r>
            <a:r>
              <a:rPr lang="en-US" sz="1600" dirty="0" err="1" smtClean="0">
                <a:solidFill>
                  <a:srgbClr val="4F6228"/>
                </a:solidFill>
                <a:latin typeface="Franklin Gothic Book" pitchFamily="34" charset="0"/>
                <a:ea typeface="Times New Roman" pitchFamily="18" charset="0"/>
                <a:cs typeface="Times New Roman" pitchFamily="18" charset="0"/>
              </a:rPr>
              <a:t>Unreconciled</a:t>
            </a:r>
            <a:r>
              <a:rPr lang="en-US" sz="1600" dirty="0" smtClean="0">
                <a:solidFill>
                  <a:srgbClr val="4F6228"/>
                </a:solidFill>
                <a:latin typeface="Franklin Gothic Book" pitchFamily="34" charset="0"/>
                <a:ea typeface="Times New Roman" pitchFamily="18" charset="0"/>
                <a:cs typeface="Times New Roman" pitchFamily="18" charset="0"/>
              </a:rPr>
              <a:t> Items, Unread PANS</a:t>
            </a:r>
            <a:endParaRPr lang="en-US" sz="1600" dirty="0" smtClean="0">
              <a:latin typeface="Franklin Gothic Book" pitchFamily="34" charset="0"/>
            </a:endParaRPr>
          </a:p>
          <a:p>
            <a:pPr marL="231748" lvl="1" eaLnBrk="0" hangingPunct="0">
              <a:spcAft>
                <a:spcPts val="599"/>
              </a:spcAft>
            </a:pPr>
            <a:r>
              <a:rPr lang="en-US" sz="1600" dirty="0" smtClean="0">
                <a:solidFill>
                  <a:srgbClr val="4F6228"/>
                </a:solidFill>
                <a:latin typeface="Franklin Gothic Book" pitchFamily="34" charset="0"/>
                <a:ea typeface="Times New Roman" pitchFamily="18" charset="0"/>
                <a:cs typeface="Times New Roman" pitchFamily="18" charset="0"/>
              </a:rPr>
              <a:t>Special data requests</a:t>
            </a:r>
            <a:endParaRPr lang="en-US" sz="1600" dirty="0" smtClean="0">
              <a:latin typeface="Franklin Gothic Book" pitchFamily="34" charset="0"/>
            </a:endParaRPr>
          </a:p>
          <a:p>
            <a:pPr marL="796831" lvl="2" indent="-171430" defTabSz="798420" eaLnBrk="0" hangingPunct="0">
              <a:spcAft>
                <a:spcPts val="599"/>
              </a:spcAft>
              <a:buFont typeface="Symbol" pitchFamily="18" charset="2"/>
              <a:buChar char=""/>
            </a:pPr>
            <a:r>
              <a:rPr lang="en-US" sz="1600" dirty="0" smtClean="0">
                <a:solidFill>
                  <a:srgbClr val="4F6228"/>
                </a:solidFill>
                <a:latin typeface="Franklin Gothic Book" pitchFamily="34" charset="0"/>
                <a:ea typeface="Times New Roman" pitchFamily="18" charset="0"/>
                <a:cs typeface="Times New Roman" pitchFamily="18" charset="0"/>
              </a:rPr>
              <a:t>Quarterly UCOP expenditure analysis reports</a:t>
            </a:r>
            <a:endParaRPr lang="en-US" sz="1600" dirty="0" smtClean="0">
              <a:latin typeface="Franklin Gothic Book" pitchFamily="34" charset="0"/>
            </a:endParaRPr>
          </a:p>
          <a:p>
            <a:pPr marL="796831" lvl="2" indent="-171430" defTabSz="798420" eaLnBrk="0" hangingPunct="0">
              <a:spcAft>
                <a:spcPts val="599"/>
              </a:spcAft>
              <a:buFont typeface="Symbol" pitchFamily="18" charset="2"/>
              <a:buChar char=""/>
            </a:pPr>
            <a:r>
              <a:rPr lang="en-US" sz="1600" dirty="0" smtClean="0">
                <a:solidFill>
                  <a:srgbClr val="4F6228"/>
                </a:solidFill>
                <a:latin typeface="Franklin Gothic Book" pitchFamily="34" charset="0"/>
                <a:ea typeface="Times New Roman" pitchFamily="18" charset="0"/>
                <a:cs typeface="Times New Roman" pitchFamily="18" charset="0"/>
              </a:rPr>
              <a:t>Other upon request</a:t>
            </a:r>
            <a:endParaRPr lang="en-US" sz="1600" dirty="0" smtClean="0">
              <a:latin typeface="Franklin Gothic Book" pitchFamily="34" charset="0"/>
            </a:endParaRPr>
          </a:p>
          <a:p>
            <a:pPr marL="455560" lvl="1" indent="-223812" eaLnBrk="0" hangingPunct="0">
              <a:spcAft>
                <a:spcPts val="599"/>
              </a:spcAft>
            </a:pPr>
            <a:r>
              <a:rPr lang="en-US" sz="1600" dirty="0" smtClean="0">
                <a:solidFill>
                  <a:srgbClr val="4F6228"/>
                </a:solidFill>
                <a:latin typeface="Franklin Gothic Book" pitchFamily="34" charset="0"/>
                <a:ea typeface="Times New Roman" pitchFamily="18" charset="0"/>
                <a:cs typeface="Times New Roman" pitchFamily="18" charset="0"/>
              </a:rPr>
              <a:t>Internal and external auditors liaison</a:t>
            </a:r>
            <a:endParaRPr lang="en-US" sz="1600" dirty="0" smtClean="0">
              <a:latin typeface="Franklin Gothic Book" pitchFamily="34" charset="0"/>
            </a:endParaRPr>
          </a:p>
          <a:p>
            <a:pPr marL="455560" lvl="1" indent="-223812" eaLnBrk="0" hangingPunct="0">
              <a:spcAft>
                <a:spcPts val="599"/>
              </a:spcAft>
            </a:pPr>
            <a:r>
              <a:rPr lang="en-US" sz="1600" dirty="0" smtClean="0">
                <a:solidFill>
                  <a:srgbClr val="4F6228"/>
                </a:solidFill>
                <a:latin typeface="Franklin Gothic Book" pitchFamily="34" charset="0"/>
                <a:ea typeface="Times New Roman" pitchFamily="18" charset="0"/>
                <a:cs typeface="Times New Roman" pitchFamily="18" charset="0"/>
              </a:rPr>
              <a:t>BRC staff support</a:t>
            </a:r>
            <a:endParaRPr lang="en-US" sz="1600" dirty="0" smtClean="0">
              <a:latin typeface="Franklin Gothic Book" pitchFamily="34" charset="0"/>
            </a:endParaRPr>
          </a:p>
          <a:p>
            <a:pPr marL="912706" lvl="2" indent="-287304" defTabSz="798420" eaLnBrk="0" hangingPunct="0">
              <a:spcAft>
                <a:spcPts val="599"/>
              </a:spcAft>
              <a:buFont typeface="Symbol" pitchFamily="18" charset="2"/>
              <a:buChar char=""/>
            </a:pPr>
            <a:r>
              <a:rPr lang="en-US" sz="1600" dirty="0" smtClean="0">
                <a:solidFill>
                  <a:srgbClr val="4F6228"/>
                </a:solidFill>
                <a:latin typeface="Franklin Gothic Book" pitchFamily="34" charset="0"/>
                <a:ea typeface="Times New Roman" pitchFamily="18" charset="0"/>
                <a:cs typeface="Times New Roman" pitchFamily="18" charset="0"/>
              </a:rPr>
              <a:t>General administrative support</a:t>
            </a:r>
            <a:endParaRPr lang="en-US" sz="1600" dirty="0" smtClean="0">
              <a:latin typeface="Franklin Gothic Book" pitchFamily="34" charset="0"/>
            </a:endParaRPr>
          </a:p>
          <a:p>
            <a:pPr marL="912706" lvl="2" indent="-287304" defTabSz="798420" eaLnBrk="0" hangingPunct="0">
              <a:spcAft>
                <a:spcPts val="599"/>
              </a:spcAft>
              <a:buFont typeface="Symbol" pitchFamily="18" charset="2"/>
              <a:buChar char=""/>
            </a:pPr>
            <a:r>
              <a:rPr lang="en-US" sz="1600" dirty="0" smtClean="0">
                <a:solidFill>
                  <a:srgbClr val="4F6228"/>
                </a:solidFill>
                <a:latin typeface="Franklin Gothic Book" pitchFamily="34" charset="0"/>
                <a:ea typeface="Times New Roman" pitchFamily="18" charset="0"/>
                <a:cs typeface="Times New Roman" pitchFamily="18" charset="0"/>
              </a:rPr>
              <a:t>BRC forms</a:t>
            </a:r>
            <a:endParaRPr lang="en-US" sz="1600" dirty="0" smtClean="0">
              <a:latin typeface="Franklin Gothic Book" pitchFamily="34" charset="0"/>
            </a:endParaRPr>
          </a:p>
          <a:p>
            <a:pPr marL="912706" lvl="2" indent="-287304" defTabSz="798420" eaLnBrk="0" hangingPunct="0">
              <a:spcAft>
                <a:spcPts val="599"/>
              </a:spcAft>
              <a:buFont typeface="Symbol" pitchFamily="18" charset="2"/>
              <a:buChar char=""/>
            </a:pPr>
            <a:r>
              <a:rPr lang="en-US" sz="1600" dirty="0" smtClean="0">
                <a:solidFill>
                  <a:srgbClr val="4F6228"/>
                </a:solidFill>
                <a:latin typeface="Franklin Gothic Book" pitchFamily="34" charset="0"/>
                <a:ea typeface="Times New Roman" pitchFamily="18" charset="0"/>
                <a:cs typeface="Times New Roman" pitchFamily="18" charset="0"/>
              </a:rPr>
              <a:t>BRC website</a:t>
            </a:r>
          </a:p>
          <a:p>
            <a:pPr marL="912706" lvl="2" indent="-287304" defTabSz="798420" eaLnBrk="0" hangingPunct="0">
              <a:spcAft>
                <a:spcPts val="599"/>
              </a:spcAft>
              <a:buFont typeface="Symbol" pitchFamily="18" charset="2"/>
              <a:buChar char=""/>
            </a:pPr>
            <a:endParaRPr lang="en-US" sz="1600" dirty="0" smtClean="0">
              <a:latin typeface="Franklin Gothic Book" pitchFamily="34" charset="0"/>
            </a:endParaRPr>
          </a:p>
        </p:txBody>
      </p:sp>
      <p:sp>
        <p:nvSpPr>
          <p:cNvPr id="4" name="Rectangle 3"/>
          <p:cNvSpPr/>
          <p:nvPr/>
        </p:nvSpPr>
        <p:spPr>
          <a:xfrm>
            <a:off x="457200" y="304800"/>
            <a:ext cx="5029200" cy="861764"/>
          </a:xfrm>
          <a:prstGeom prst="rect">
            <a:avLst/>
          </a:prstGeom>
        </p:spPr>
        <p:txBody>
          <a:bodyPr lIns="91429" tIns="45715" rIns="91429" bIns="45715">
            <a:spAutoFit/>
          </a:bodyPr>
          <a:lstStyle/>
          <a:p>
            <a:r>
              <a:rPr lang="en-US" sz="2500" dirty="0" smtClean="0">
                <a:latin typeface="Calibri" pitchFamily="34" charset="0"/>
              </a:rPr>
              <a:t>Business Resource Center:</a:t>
            </a:r>
            <a:endParaRPr lang="en-US" sz="2500" dirty="0" smtClean="0">
              <a:solidFill>
                <a:srgbClr val="000000"/>
              </a:solidFill>
              <a:latin typeface="Calibri" pitchFamily="34" charset="0"/>
            </a:endParaRPr>
          </a:p>
          <a:p>
            <a:r>
              <a:rPr lang="en-US" sz="2500" b="1" dirty="0" smtClean="0">
                <a:solidFill>
                  <a:srgbClr val="0066CC"/>
                </a:solidFill>
                <a:latin typeface="Calibri" pitchFamily="34" charset="0"/>
              </a:rPr>
              <a:t>What We Do</a:t>
            </a:r>
            <a:endParaRPr lang="en-US" sz="2500" b="1" dirty="0">
              <a:solidFill>
                <a:srgbClr val="0066CC"/>
              </a:solidFill>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noChangeAspect="1"/>
          </p:cNvGrpSpPr>
          <p:nvPr/>
        </p:nvGrpSpPr>
        <p:grpSpPr>
          <a:xfrm>
            <a:off x="1422859" y="1890352"/>
            <a:ext cx="7245593" cy="4205647"/>
            <a:chOff x="286170" y="691279"/>
            <a:chExt cx="6586902" cy="3710865"/>
          </a:xfrm>
        </p:grpSpPr>
        <p:sp>
          <p:nvSpPr>
            <p:cNvPr id="5" name="TextBox 4"/>
            <p:cNvSpPr txBox="1"/>
            <p:nvPr/>
          </p:nvSpPr>
          <p:spPr>
            <a:xfrm>
              <a:off x="601436" y="691279"/>
              <a:ext cx="5562599" cy="353038"/>
            </a:xfrm>
            <a:prstGeom prst="rect">
              <a:avLst/>
            </a:prstGeom>
            <a:noFill/>
          </p:spPr>
          <p:txBody>
            <a:bodyPr wrap="square" rtlCol="0">
              <a:spAutoFit/>
            </a:bodyPr>
            <a:lstStyle/>
            <a:p>
              <a:r>
                <a:rPr lang="en-US" sz="2000" dirty="0" smtClean="0">
                  <a:solidFill>
                    <a:srgbClr val="4D4D4D"/>
                  </a:solidFill>
                </a:rPr>
                <a:t>BruinBuy and Travel Order Creation Statistics</a:t>
              </a:r>
              <a:endParaRPr lang="en-US" sz="2000" dirty="0">
                <a:solidFill>
                  <a:srgbClr val="4D4D4D"/>
                </a:solidFill>
              </a:endParaRPr>
            </a:p>
          </p:txBody>
        </p:sp>
        <p:sp>
          <p:nvSpPr>
            <p:cNvPr id="6" name="TextBox 5"/>
            <p:cNvSpPr txBox="1"/>
            <p:nvPr/>
          </p:nvSpPr>
          <p:spPr>
            <a:xfrm>
              <a:off x="605871" y="1058826"/>
              <a:ext cx="5016499" cy="271568"/>
            </a:xfrm>
            <a:prstGeom prst="rect">
              <a:avLst/>
            </a:prstGeom>
            <a:noFill/>
          </p:spPr>
          <p:txBody>
            <a:bodyPr wrap="square" rtlCol="0">
              <a:spAutoFit/>
            </a:bodyPr>
            <a:lstStyle/>
            <a:p>
              <a:r>
                <a:rPr lang="en-US" dirty="0" smtClean="0">
                  <a:solidFill>
                    <a:srgbClr val="4D4D4D"/>
                  </a:solidFill>
                </a:rPr>
                <a:t>Net of UC Press and Education Abroad Program</a:t>
              </a:r>
            </a:p>
          </p:txBody>
        </p:sp>
        <p:grpSp>
          <p:nvGrpSpPr>
            <p:cNvPr id="3" name="Group 72"/>
            <p:cNvGrpSpPr/>
            <p:nvPr/>
          </p:nvGrpSpPr>
          <p:grpSpPr>
            <a:xfrm>
              <a:off x="286170" y="1552250"/>
              <a:ext cx="6586902" cy="2849894"/>
              <a:chOff x="286170" y="1552250"/>
              <a:chExt cx="6586902" cy="2849894"/>
            </a:xfrm>
          </p:grpSpPr>
          <p:sp>
            <p:nvSpPr>
              <p:cNvPr id="24" name="TextBox 23"/>
              <p:cNvSpPr txBox="1"/>
              <p:nvPr/>
            </p:nvSpPr>
            <p:spPr>
              <a:xfrm>
                <a:off x="546078" y="3410471"/>
                <a:ext cx="685800" cy="217254"/>
              </a:xfrm>
              <a:prstGeom prst="rect">
                <a:avLst/>
              </a:prstGeom>
              <a:noFill/>
            </p:spPr>
            <p:txBody>
              <a:bodyPr wrap="square" rtlCol="0">
                <a:spAutoFit/>
              </a:bodyPr>
              <a:lstStyle/>
              <a:p>
                <a:pPr algn="ctr"/>
                <a:r>
                  <a:rPr lang="en-US" sz="1000" dirty="0" smtClean="0">
                    <a:solidFill>
                      <a:srgbClr val="4D4D4D"/>
                    </a:solidFill>
                  </a:rPr>
                  <a:t>7,000</a:t>
                </a:r>
                <a:endParaRPr lang="en-US" sz="1000" dirty="0">
                  <a:solidFill>
                    <a:srgbClr val="4D4D4D"/>
                  </a:solidFill>
                </a:endParaRPr>
              </a:p>
            </p:txBody>
          </p:sp>
          <p:cxnSp>
            <p:nvCxnSpPr>
              <p:cNvPr id="25" name="Straight Connector 24"/>
              <p:cNvCxnSpPr/>
              <p:nvPr/>
            </p:nvCxnSpPr>
            <p:spPr>
              <a:xfrm>
                <a:off x="1086779" y="3985207"/>
                <a:ext cx="4663440" cy="0"/>
              </a:xfrm>
              <a:prstGeom prst="line">
                <a:avLst/>
              </a:prstGeom>
              <a:ln w="63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26658" y="2778076"/>
                <a:ext cx="2423160" cy="0"/>
              </a:xfrm>
              <a:prstGeom prst="line">
                <a:avLst/>
              </a:prstGeom>
              <a:ln w="63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047975" y="3523246"/>
                <a:ext cx="73152" cy="0"/>
              </a:xfrm>
              <a:prstGeom prst="line">
                <a:avLst/>
              </a:prstGeom>
              <a:ln w="3175">
                <a:solidFill>
                  <a:srgbClr val="4D4D4D"/>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5843433" y="3647804"/>
                <a:ext cx="182880" cy="91440"/>
              </a:xfrm>
              <a:prstGeom prst="rect">
                <a:avLst/>
              </a:prstGeom>
              <a:solidFill>
                <a:schemeClr val="accent1">
                  <a:lumMod val="40000"/>
                  <a:lumOff val="60000"/>
                </a:schemeClr>
              </a:solidFill>
              <a:ln w="3175">
                <a:solidFill>
                  <a:schemeClr val="accent1">
                    <a:lumMod val="40000"/>
                    <a:lumOff val="60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5957721" y="3590006"/>
                <a:ext cx="914400" cy="203675"/>
              </a:xfrm>
              <a:prstGeom prst="rect">
                <a:avLst/>
              </a:prstGeom>
              <a:noFill/>
            </p:spPr>
            <p:txBody>
              <a:bodyPr wrap="square" rtlCol="0">
                <a:spAutoFit/>
              </a:bodyPr>
              <a:lstStyle/>
              <a:p>
                <a:r>
                  <a:rPr lang="en-US" sz="900" dirty="0" smtClean="0">
                    <a:solidFill>
                      <a:srgbClr val="4D4D4D"/>
                    </a:solidFill>
                  </a:rPr>
                  <a:t>Travel</a:t>
                </a:r>
                <a:endParaRPr lang="en-US" sz="900" dirty="0">
                  <a:solidFill>
                    <a:srgbClr val="4D4D4D"/>
                  </a:solidFill>
                </a:endParaRPr>
              </a:p>
            </p:txBody>
          </p:sp>
          <p:sp>
            <p:nvSpPr>
              <p:cNvPr id="30" name="Rectangle 29"/>
              <p:cNvSpPr/>
              <p:nvPr/>
            </p:nvSpPr>
            <p:spPr>
              <a:xfrm>
                <a:off x="5844384" y="3866854"/>
                <a:ext cx="182880" cy="91440"/>
              </a:xfrm>
              <a:prstGeom prst="rect">
                <a:avLst/>
              </a:prstGeom>
              <a:solidFill>
                <a:schemeClr val="accent1">
                  <a:lumMod val="50000"/>
                </a:schemeClr>
              </a:solidFill>
              <a:ln w="3175">
                <a:solidFill>
                  <a:schemeClr val="accent1">
                    <a:lumMod val="50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5958672" y="3809056"/>
                <a:ext cx="914400" cy="203675"/>
              </a:xfrm>
              <a:prstGeom prst="rect">
                <a:avLst/>
              </a:prstGeom>
              <a:noFill/>
            </p:spPr>
            <p:txBody>
              <a:bodyPr wrap="square" rtlCol="0">
                <a:spAutoFit/>
              </a:bodyPr>
              <a:lstStyle/>
              <a:p>
                <a:r>
                  <a:rPr lang="en-US" sz="900" dirty="0" smtClean="0">
                    <a:solidFill>
                      <a:srgbClr val="4D4D4D"/>
                    </a:solidFill>
                  </a:rPr>
                  <a:t>BruinBuy</a:t>
                </a:r>
                <a:endParaRPr lang="en-US" sz="900" dirty="0">
                  <a:solidFill>
                    <a:srgbClr val="4D4D4D"/>
                  </a:solidFill>
                </a:endParaRPr>
              </a:p>
            </p:txBody>
          </p:sp>
          <p:sp>
            <p:nvSpPr>
              <p:cNvPr id="32" name="TextBox 31"/>
              <p:cNvSpPr txBox="1"/>
              <p:nvPr/>
            </p:nvSpPr>
            <p:spPr>
              <a:xfrm>
                <a:off x="517489" y="2947366"/>
                <a:ext cx="685800" cy="217254"/>
              </a:xfrm>
              <a:prstGeom prst="rect">
                <a:avLst/>
              </a:prstGeom>
              <a:noFill/>
            </p:spPr>
            <p:txBody>
              <a:bodyPr wrap="square" rtlCol="0">
                <a:spAutoFit/>
              </a:bodyPr>
              <a:lstStyle/>
              <a:p>
                <a:pPr algn="ctr"/>
                <a:r>
                  <a:rPr lang="en-US" sz="1000" dirty="0" smtClean="0">
                    <a:solidFill>
                      <a:srgbClr val="4D4D4D"/>
                    </a:solidFill>
                  </a:rPr>
                  <a:t>14,000</a:t>
                </a:r>
                <a:endParaRPr lang="en-US" sz="1000" dirty="0">
                  <a:solidFill>
                    <a:srgbClr val="4D4D4D"/>
                  </a:solidFill>
                </a:endParaRPr>
              </a:p>
            </p:txBody>
          </p:sp>
          <p:cxnSp>
            <p:nvCxnSpPr>
              <p:cNvPr id="33" name="Straight Connector 32"/>
              <p:cNvCxnSpPr/>
              <p:nvPr/>
            </p:nvCxnSpPr>
            <p:spPr>
              <a:xfrm>
                <a:off x="1049076" y="3060141"/>
                <a:ext cx="73152" cy="0"/>
              </a:xfrm>
              <a:prstGeom prst="line">
                <a:avLst/>
              </a:prstGeom>
              <a:ln w="3175">
                <a:solidFill>
                  <a:srgbClr val="4D4D4D"/>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17489" y="2480641"/>
                <a:ext cx="685800" cy="217254"/>
              </a:xfrm>
              <a:prstGeom prst="rect">
                <a:avLst/>
              </a:prstGeom>
              <a:noFill/>
            </p:spPr>
            <p:txBody>
              <a:bodyPr wrap="square" rtlCol="0">
                <a:spAutoFit/>
              </a:bodyPr>
              <a:lstStyle/>
              <a:p>
                <a:pPr algn="ctr"/>
                <a:r>
                  <a:rPr lang="en-US" sz="1000" dirty="0" smtClean="0">
                    <a:solidFill>
                      <a:srgbClr val="4D4D4D"/>
                    </a:solidFill>
                  </a:rPr>
                  <a:t>21,000</a:t>
                </a:r>
                <a:endParaRPr lang="en-US" sz="1000" dirty="0">
                  <a:solidFill>
                    <a:srgbClr val="4D4D4D"/>
                  </a:solidFill>
                </a:endParaRPr>
              </a:p>
            </p:txBody>
          </p:sp>
          <p:cxnSp>
            <p:nvCxnSpPr>
              <p:cNvPr id="35" name="Straight Connector 34"/>
              <p:cNvCxnSpPr/>
              <p:nvPr/>
            </p:nvCxnSpPr>
            <p:spPr>
              <a:xfrm>
                <a:off x="1049076" y="2593416"/>
                <a:ext cx="73152" cy="0"/>
              </a:xfrm>
              <a:prstGeom prst="line">
                <a:avLst/>
              </a:prstGeom>
              <a:ln w="3175">
                <a:solidFill>
                  <a:srgbClr val="4D4D4D"/>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17489" y="2017091"/>
                <a:ext cx="685800" cy="217254"/>
              </a:xfrm>
              <a:prstGeom prst="rect">
                <a:avLst/>
              </a:prstGeom>
              <a:noFill/>
            </p:spPr>
            <p:txBody>
              <a:bodyPr wrap="square" rtlCol="0">
                <a:spAutoFit/>
              </a:bodyPr>
              <a:lstStyle/>
              <a:p>
                <a:pPr algn="ctr"/>
                <a:r>
                  <a:rPr lang="en-US" sz="1000" dirty="0" smtClean="0">
                    <a:solidFill>
                      <a:srgbClr val="4D4D4D"/>
                    </a:solidFill>
                  </a:rPr>
                  <a:t>28,000</a:t>
                </a:r>
                <a:endParaRPr lang="en-US" sz="1000" dirty="0">
                  <a:solidFill>
                    <a:srgbClr val="4D4D4D"/>
                  </a:solidFill>
                </a:endParaRPr>
              </a:p>
            </p:txBody>
          </p:sp>
          <p:cxnSp>
            <p:nvCxnSpPr>
              <p:cNvPr id="37" name="Straight Connector 36"/>
              <p:cNvCxnSpPr/>
              <p:nvPr/>
            </p:nvCxnSpPr>
            <p:spPr>
              <a:xfrm>
                <a:off x="1049076" y="2129866"/>
                <a:ext cx="73152" cy="0"/>
              </a:xfrm>
              <a:prstGeom prst="line">
                <a:avLst/>
              </a:prstGeom>
              <a:ln w="31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049076" y="1663141"/>
                <a:ext cx="73152" cy="0"/>
              </a:xfrm>
              <a:prstGeom prst="line">
                <a:avLst/>
              </a:prstGeom>
              <a:ln w="3175">
                <a:solidFill>
                  <a:srgbClr val="4D4D4D"/>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rot="10800000">
                <a:off x="286170" y="1916121"/>
                <a:ext cx="335756" cy="1671629"/>
              </a:xfrm>
              <a:prstGeom prst="rect">
                <a:avLst/>
              </a:prstGeom>
              <a:noFill/>
            </p:spPr>
            <p:txBody>
              <a:bodyPr vert="eaVert" wrap="square" rtlCol="0">
                <a:spAutoFit/>
              </a:bodyPr>
              <a:lstStyle/>
              <a:p>
                <a:pPr algn="ctr"/>
                <a:r>
                  <a:rPr lang="en-US" sz="1200" b="1" dirty="0" smtClean="0">
                    <a:solidFill>
                      <a:srgbClr val="4D4D4D"/>
                    </a:solidFill>
                  </a:rPr>
                  <a:t>Number of transactions</a:t>
                </a:r>
                <a:endParaRPr lang="en-US" sz="1200" b="1" dirty="0">
                  <a:solidFill>
                    <a:srgbClr val="4D4D4D"/>
                  </a:solidFill>
                </a:endParaRPr>
              </a:p>
            </p:txBody>
          </p:sp>
          <p:sp>
            <p:nvSpPr>
              <p:cNvPr id="40" name="TextBox 39"/>
              <p:cNvSpPr txBox="1"/>
              <p:nvPr/>
            </p:nvSpPr>
            <p:spPr>
              <a:xfrm>
                <a:off x="521525" y="1552250"/>
                <a:ext cx="685800" cy="217254"/>
              </a:xfrm>
              <a:prstGeom prst="rect">
                <a:avLst/>
              </a:prstGeom>
              <a:noFill/>
            </p:spPr>
            <p:txBody>
              <a:bodyPr wrap="square" rtlCol="0">
                <a:spAutoFit/>
              </a:bodyPr>
              <a:lstStyle/>
              <a:p>
                <a:pPr algn="ctr"/>
                <a:r>
                  <a:rPr lang="en-US" sz="1000" dirty="0" smtClean="0">
                    <a:solidFill>
                      <a:srgbClr val="4D4D4D"/>
                    </a:solidFill>
                  </a:rPr>
                  <a:t>35,000</a:t>
                </a:r>
                <a:endParaRPr lang="en-US" sz="1000" dirty="0">
                  <a:solidFill>
                    <a:srgbClr val="4D4D4D"/>
                  </a:solidFill>
                </a:endParaRPr>
              </a:p>
            </p:txBody>
          </p:sp>
          <p:sp>
            <p:nvSpPr>
              <p:cNvPr id="41" name="TextBox 40"/>
              <p:cNvSpPr txBox="1"/>
              <p:nvPr/>
            </p:nvSpPr>
            <p:spPr>
              <a:xfrm>
                <a:off x="1601882" y="3994793"/>
                <a:ext cx="1138237" cy="407351"/>
              </a:xfrm>
              <a:prstGeom prst="rect">
                <a:avLst/>
              </a:prstGeom>
              <a:noFill/>
            </p:spPr>
            <p:txBody>
              <a:bodyPr wrap="square" rtlCol="0">
                <a:spAutoFit/>
              </a:bodyPr>
              <a:lstStyle/>
              <a:p>
                <a:pPr algn="ctr"/>
                <a:r>
                  <a:rPr lang="en-US" sz="1200" b="1" dirty="0" smtClean="0">
                    <a:solidFill>
                      <a:srgbClr val="4D4D4D"/>
                    </a:solidFill>
                  </a:rPr>
                  <a:t>2011-2012</a:t>
                </a:r>
              </a:p>
              <a:p>
                <a:pPr algn="ctr"/>
                <a:r>
                  <a:rPr lang="en-US" sz="1200" b="1" dirty="0" smtClean="0">
                    <a:solidFill>
                      <a:srgbClr val="4D4D4D"/>
                    </a:solidFill>
                  </a:rPr>
                  <a:t>Quarters  1-3</a:t>
                </a:r>
                <a:endParaRPr lang="en-US" sz="1200" b="1" dirty="0">
                  <a:solidFill>
                    <a:srgbClr val="4D4D4D"/>
                  </a:solidFill>
                </a:endParaRPr>
              </a:p>
            </p:txBody>
          </p:sp>
          <p:grpSp>
            <p:nvGrpSpPr>
              <p:cNvPr id="4" name="Group 78"/>
              <p:cNvGrpSpPr/>
              <p:nvPr/>
            </p:nvGrpSpPr>
            <p:grpSpPr>
              <a:xfrm>
                <a:off x="4375574" y="1578263"/>
                <a:ext cx="1604602" cy="2756646"/>
                <a:chOff x="3622242" y="1581087"/>
                <a:chExt cx="1604602" cy="2756646"/>
              </a:xfrm>
            </p:grpSpPr>
            <p:sp>
              <p:nvSpPr>
                <p:cNvPr id="43" name="Right Brace 42"/>
                <p:cNvSpPr/>
                <p:nvPr/>
              </p:nvSpPr>
              <p:spPr>
                <a:xfrm>
                  <a:off x="4391023" y="2350927"/>
                  <a:ext cx="182880" cy="1636776"/>
                </a:xfrm>
                <a:prstGeom prst="rightBrace">
                  <a:avLst/>
                </a:prstGeom>
                <a:ln w="3175">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7" name="Group 169"/>
                <p:cNvGrpSpPr/>
                <p:nvPr/>
              </p:nvGrpSpPr>
              <p:grpSpPr>
                <a:xfrm>
                  <a:off x="3622242" y="1581087"/>
                  <a:ext cx="1604602" cy="2756646"/>
                  <a:chOff x="3622242" y="1581087"/>
                  <a:chExt cx="1604602" cy="2756646"/>
                </a:xfrm>
              </p:grpSpPr>
              <p:sp>
                <p:nvSpPr>
                  <p:cNvPr id="45" name="Rectangle 44"/>
                  <p:cNvSpPr/>
                  <p:nvPr/>
                </p:nvSpPr>
                <p:spPr>
                  <a:xfrm>
                    <a:off x="3965373" y="2793838"/>
                    <a:ext cx="411480" cy="1188720"/>
                  </a:xfrm>
                  <a:prstGeom prst="rect">
                    <a:avLst/>
                  </a:prstGeom>
                  <a:solidFill>
                    <a:schemeClr val="accent1">
                      <a:lumMod val="50000"/>
                    </a:schemeClr>
                  </a:solidFill>
                  <a:ln w="3175">
                    <a:solidFill>
                      <a:schemeClr val="accent1">
                        <a:lumMod val="50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3965373" y="2345798"/>
                    <a:ext cx="411480" cy="448056"/>
                  </a:xfrm>
                  <a:prstGeom prst="rect">
                    <a:avLst/>
                  </a:prstGeom>
                  <a:solidFill>
                    <a:schemeClr val="accent1">
                      <a:lumMod val="40000"/>
                      <a:lumOff val="60000"/>
                    </a:schemeClr>
                  </a:solidFill>
                  <a:ln w="3175">
                    <a:solidFill>
                      <a:schemeClr val="accent1">
                        <a:lumMod val="40000"/>
                        <a:lumOff val="60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4483907" y="3134510"/>
                    <a:ext cx="548640" cy="217254"/>
                  </a:xfrm>
                  <a:prstGeom prst="rect">
                    <a:avLst/>
                  </a:prstGeom>
                  <a:noFill/>
                </p:spPr>
                <p:txBody>
                  <a:bodyPr wrap="square" rtlCol="0">
                    <a:spAutoFit/>
                  </a:bodyPr>
                  <a:lstStyle/>
                  <a:p>
                    <a:pPr algn="ctr"/>
                    <a:r>
                      <a:rPr lang="en-US" sz="1000" b="1" dirty="0" smtClean="0">
                        <a:solidFill>
                          <a:srgbClr val="C00000"/>
                        </a:solidFill>
                      </a:rPr>
                      <a:t>80%</a:t>
                    </a:r>
                    <a:endParaRPr lang="en-US" sz="1000" b="1" dirty="0">
                      <a:solidFill>
                        <a:srgbClr val="C00000"/>
                      </a:solidFill>
                    </a:endParaRPr>
                  </a:p>
                </p:txBody>
              </p:sp>
              <p:sp>
                <p:nvSpPr>
                  <p:cNvPr id="48" name="TextBox 47"/>
                  <p:cNvSpPr txBox="1"/>
                  <p:nvPr/>
                </p:nvSpPr>
                <p:spPr>
                  <a:xfrm>
                    <a:off x="3900490" y="2431080"/>
                    <a:ext cx="548640" cy="217254"/>
                  </a:xfrm>
                  <a:prstGeom prst="rect">
                    <a:avLst/>
                  </a:prstGeom>
                  <a:noFill/>
                </p:spPr>
                <p:txBody>
                  <a:bodyPr wrap="square" rtlCol="0">
                    <a:spAutoFit/>
                  </a:bodyPr>
                  <a:lstStyle/>
                  <a:p>
                    <a:pPr algn="ctr"/>
                    <a:r>
                      <a:rPr lang="en-US" sz="1000" dirty="0" smtClean="0">
                        <a:solidFill>
                          <a:srgbClr val="4D4D4D"/>
                        </a:solidFill>
                      </a:rPr>
                      <a:t>6,837</a:t>
                    </a:r>
                    <a:endParaRPr lang="en-US" sz="1000" dirty="0">
                      <a:solidFill>
                        <a:srgbClr val="4D4D4D"/>
                      </a:solidFill>
                    </a:endParaRPr>
                  </a:p>
                </p:txBody>
              </p:sp>
              <p:sp>
                <p:nvSpPr>
                  <p:cNvPr id="49" name="TextBox 48"/>
                  <p:cNvSpPr txBox="1"/>
                  <p:nvPr/>
                </p:nvSpPr>
                <p:spPr>
                  <a:xfrm>
                    <a:off x="3902251" y="3272633"/>
                    <a:ext cx="548640" cy="217254"/>
                  </a:xfrm>
                  <a:prstGeom prst="rect">
                    <a:avLst/>
                  </a:prstGeom>
                  <a:noFill/>
                </p:spPr>
                <p:txBody>
                  <a:bodyPr wrap="square" rtlCol="0">
                    <a:spAutoFit/>
                  </a:bodyPr>
                  <a:lstStyle/>
                  <a:p>
                    <a:pPr algn="ctr"/>
                    <a:r>
                      <a:rPr lang="en-US" sz="1000" dirty="0" smtClean="0">
                        <a:solidFill>
                          <a:schemeClr val="bg1"/>
                        </a:solidFill>
                      </a:rPr>
                      <a:t>18,242</a:t>
                    </a:r>
                    <a:endParaRPr lang="en-US" sz="1000" dirty="0">
                      <a:solidFill>
                        <a:schemeClr val="bg1"/>
                      </a:solidFill>
                    </a:endParaRPr>
                  </a:p>
                </p:txBody>
              </p:sp>
              <p:sp>
                <p:nvSpPr>
                  <p:cNvPr id="50" name="TextBox 49"/>
                  <p:cNvSpPr txBox="1"/>
                  <p:nvPr/>
                </p:nvSpPr>
                <p:spPr>
                  <a:xfrm>
                    <a:off x="3622242" y="4093322"/>
                    <a:ext cx="1138237" cy="244411"/>
                  </a:xfrm>
                  <a:prstGeom prst="rect">
                    <a:avLst/>
                  </a:prstGeom>
                  <a:noFill/>
                </p:spPr>
                <p:txBody>
                  <a:bodyPr wrap="square" rtlCol="0">
                    <a:spAutoFit/>
                  </a:bodyPr>
                  <a:lstStyle/>
                  <a:p>
                    <a:pPr algn="ctr"/>
                    <a:r>
                      <a:rPr lang="en-US" sz="1200" b="1" dirty="0" smtClean="0">
                        <a:solidFill>
                          <a:srgbClr val="4D4D4D"/>
                        </a:solidFill>
                      </a:rPr>
                      <a:t>2010-2011</a:t>
                    </a:r>
                    <a:endParaRPr lang="en-US" sz="1200" b="1" dirty="0">
                      <a:solidFill>
                        <a:srgbClr val="4D4D4D"/>
                      </a:solidFill>
                    </a:endParaRPr>
                  </a:p>
                </p:txBody>
              </p:sp>
              <p:sp>
                <p:nvSpPr>
                  <p:cNvPr id="51" name="TextBox 50"/>
                  <p:cNvSpPr txBox="1"/>
                  <p:nvPr/>
                </p:nvSpPr>
                <p:spPr>
                  <a:xfrm>
                    <a:off x="3805894" y="1581087"/>
                    <a:ext cx="737255" cy="244411"/>
                  </a:xfrm>
                  <a:prstGeom prst="rect">
                    <a:avLst/>
                  </a:prstGeom>
                  <a:noFill/>
                </p:spPr>
                <p:txBody>
                  <a:bodyPr wrap="square" rtlCol="0">
                    <a:spAutoFit/>
                  </a:bodyPr>
                  <a:lstStyle/>
                  <a:p>
                    <a:pPr algn="ctr"/>
                    <a:r>
                      <a:rPr lang="en-US" sz="1200" b="1" dirty="0" smtClean="0">
                        <a:solidFill>
                          <a:srgbClr val="4D4D4D"/>
                        </a:solidFill>
                      </a:rPr>
                      <a:t>31,346</a:t>
                    </a:r>
                    <a:endParaRPr lang="en-US" sz="1200" b="1" dirty="0">
                      <a:solidFill>
                        <a:srgbClr val="4D4D4D"/>
                      </a:solidFill>
                    </a:endParaRPr>
                  </a:p>
                </p:txBody>
              </p:sp>
              <p:sp>
                <p:nvSpPr>
                  <p:cNvPr id="52" name="Rectangle 51"/>
                  <p:cNvSpPr/>
                  <p:nvPr/>
                </p:nvSpPr>
                <p:spPr>
                  <a:xfrm>
                    <a:off x="3965257" y="2032894"/>
                    <a:ext cx="411480" cy="310896"/>
                  </a:xfrm>
                  <a:prstGeom prst="rect">
                    <a:avLst/>
                  </a:prstGeom>
                  <a:solidFill>
                    <a:schemeClr val="accent1">
                      <a:lumMod val="50000"/>
                    </a:schemeClr>
                  </a:solidFill>
                  <a:ln w="3175">
                    <a:solidFill>
                      <a:schemeClr val="accent1">
                        <a:lumMod val="50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3900490" y="2076509"/>
                    <a:ext cx="548640" cy="217254"/>
                  </a:xfrm>
                  <a:prstGeom prst="rect">
                    <a:avLst/>
                  </a:prstGeom>
                  <a:noFill/>
                </p:spPr>
                <p:txBody>
                  <a:bodyPr wrap="square" rtlCol="0">
                    <a:spAutoFit/>
                  </a:bodyPr>
                  <a:lstStyle/>
                  <a:p>
                    <a:pPr algn="ctr"/>
                    <a:r>
                      <a:rPr lang="en-US" sz="1000" dirty="0" smtClean="0">
                        <a:solidFill>
                          <a:schemeClr val="bg1"/>
                        </a:solidFill>
                      </a:rPr>
                      <a:t>4,671</a:t>
                    </a:r>
                    <a:endParaRPr lang="en-US" sz="1000" dirty="0">
                      <a:solidFill>
                        <a:schemeClr val="bg1"/>
                      </a:solidFill>
                    </a:endParaRPr>
                  </a:p>
                </p:txBody>
              </p:sp>
              <p:sp>
                <p:nvSpPr>
                  <p:cNvPr id="54" name="Rectangle 53"/>
                  <p:cNvSpPr/>
                  <p:nvPr/>
                </p:nvSpPr>
                <p:spPr>
                  <a:xfrm>
                    <a:off x="3964784" y="1931026"/>
                    <a:ext cx="411480" cy="100584"/>
                  </a:xfrm>
                  <a:prstGeom prst="rect">
                    <a:avLst/>
                  </a:prstGeom>
                  <a:solidFill>
                    <a:schemeClr val="accent1">
                      <a:lumMod val="40000"/>
                      <a:lumOff val="60000"/>
                    </a:schemeClr>
                  </a:solidFill>
                  <a:ln w="3175">
                    <a:solidFill>
                      <a:schemeClr val="accent1">
                        <a:lumMod val="40000"/>
                        <a:lumOff val="60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p:cNvSpPr txBox="1"/>
                  <p:nvPr/>
                </p:nvSpPr>
                <p:spPr>
                  <a:xfrm>
                    <a:off x="3900490" y="1865314"/>
                    <a:ext cx="548640" cy="217254"/>
                  </a:xfrm>
                  <a:prstGeom prst="rect">
                    <a:avLst/>
                  </a:prstGeom>
                  <a:noFill/>
                </p:spPr>
                <p:txBody>
                  <a:bodyPr wrap="square" rtlCol="0">
                    <a:spAutoFit/>
                  </a:bodyPr>
                  <a:lstStyle/>
                  <a:p>
                    <a:pPr algn="ctr"/>
                    <a:r>
                      <a:rPr lang="en-US" sz="1000" dirty="0" smtClean="0">
                        <a:solidFill>
                          <a:srgbClr val="4D4D4D"/>
                        </a:solidFill>
                      </a:rPr>
                      <a:t>1,596</a:t>
                    </a:r>
                    <a:endParaRPr lang="en-US" sz="1000" dirty="0">
                      <a:solidFill>
                        <a:srgbClr val="4D4D4D"/>
                      </a:solidFill>
                    </a:endParaRPr>
                  </a:p>
                </p:txBody>
              </p:sp>
              <p:sp>
                <p:nvSpPr>
                  <p:cNvPr id="56" name="TextBox 55"/>
                  <p:cNvSpPr txBox="1"/>
                  <p:nvPr/>
                </p:nvSpPr>
                <p:spPr>
                  <a:xfrm>
                    <a:off x="4483899" y="2984342"/>
                    <a:ext cx="548640" cy="217254"/>
                  </a:xfrm>
                  <a:prstGeom prst="rect">
                    <a:avLst/>
                  </a:prstGeom>
                  <a:noFill/>
                </p:spPr>
                <p:txBody>
                  <a:bodyPr wrap="square" rtlCol="0">
                    <a:spAutoFit/>
                  </a:bodyPr>
                  <a:lstStyle/>
                  <a:p>
                    <a:pPr algn="ctr"/>
                    <a:r>
                      <a:rPr lang="en-US" sz="1000" b="1" dirty="0" smtClean="0">
                        <a:solidFill>
                          <a:srgbClr val="C00000"/>
                        </a:solidFill>
                      </a:rPr>
                      <a:t>BRC</a:t>
                    </a:r>
                    <a:endParaRPr lang="en-US" sz="1000" b="1" dirty="0">
                      <a:solidFill>
                        <a:srgbClr val="C00000"/>
                      </a:solidFill>
                    </a:endParaRPr>
                  </a:p>
                </p:txBody>
              </p:sp>
              <p:sp>
                <p:nvSpPr>
                  <p:cNvPr id="57" name="Right Brace 56"/>
                  <p:cNvSpPr/>
                  <p:nvPr/>
                </p:nvSpPr>
                <p:spPr>
                  <a:xfrm>
                    <a:off x="4391030" y="1934220"/>
                    <a:ext cx="182880" cy="411480"/>
                  </a:xfrm>
                  <a:prstGeom prst="rightBrace">
                    <a:avLst/>
                  </a:prstGeom>
                  <a:ln w="3175">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8" name="TextBox 57"/>
                  <p:cNvSpPr txBox="1"/>
                  <p:nvPr/>
                </p:nvSpPr>
                <p:spPr>
                  <a:xfrm>
                    <a:off x="4483902" y="2162970"/>
                    <a:ext cx="548640" cy="217254"/>
                  </a:xfrm>
                  <a:prstGeom prst="rect">
                    <a:avLst/>
                  </a:prstGeom>
                  <a:noFill/>
                </p:spPr>
                <p:txBody>
                  <a:bodyPr wrap="square" rtlCol="0">
                    <a:spAutoFit/>
                  </a:bodyPr>
                  <a:lstStyle/>
                  <a:p>
                    <a:pPr algn="ctr"/>
                    <a:r>
                      <a:rPr lang="en-US" sz="1000" dirty="0" smtClean="0">
                        <a:solidFill>
                          <a:srgbClr val="4D4D4D"/>
                        </a:solidFill>
                      </a:rPr>
                      <a:t>20%</a:t>
                    </a:r>
                    <a:endParaRPr lang="en-US" sz="1000" dirty="0">
                      <a:solidFill>
                        <a:srgbClr val="4D4D4D"/>
                      </a:solidFill>
                    </a:endParaRPr>
                  </a:p>
                </p:txBody>
              </p:sp>
              <p:sp>
                <p:nvSpPr>
                  <p:cNvPr id="59" name="TextBox 58"/>
                  <p:cNvSpPr txBox="1"/>
                  <p:nvPr/>
                </p:nvSpPr>
                <p:spPr>
                  <a:xfrm>
                    <a:off x="4288628" y="1874691"/>
                    <a:ext cx="938216" cy="353038"/>
                  </a:xfrm>
                  <a:prstGeom prst="rect">
                    <a:avLst/>
                  </a:prstGeom>
                  <a:noFill/>
                </p:spPr>
                <p:txBody>
                  <a:bodyPr wrap="square" rtlCol="0">
                    <a:spAutoFit/>
                  </a:bodyPr>
                  <a:lstStyle/>
                  <a:p>
                    <a:pPr algn="ctr"/>
                    <a:r>
                      <a:rPr lang="en-US" sz="1000" b="1" dirty="0" smtClean="0">
                        <a:solidFill>
                          <a:srgbClr val="4D4D4D"/>
                        </a:solidFill>
                      </a:rPr>
                      <a:t>Regent’s Offices</a:t>
                    </a:r>
                    <a:endParaRPr lang="en-US" sz="1000" b="1" dirty="0">
                      <a:solidFill>
                        <a:srgbClr val="4D4D4D"/>
                      </a:solidFill>
                    </a:endParaRPr>
                  </a:p>
                </p:txBody>
              </p:sp>
            </p:grpSp>
          </p:grpSp>
        </p:grpSp>
        <p:grpSp>
          <p:nvGrpSpPr>
            <p:cNvPr id="8" name="Group 73"/>
            <p:cNvGrpSpPr/>
            <p:nvPr/>
          </p:nvGrpSpPr>
          <p:grpSpPr>
            <a:xfrm>
              <a:off x="1398987" y="2250616"/>
              <a:ext cx="2163366" cy="1731250"/>
              <a:chOff x="1398987" y="2250616"/>
              <a:chExt cx="2163366" cy="1731250"/>
            </a:xfrm>
          </p:grpSpPr>
          <p:sp>
            <p:nvSpPr>
              <p:cNvPr id="9" name="Right Brace 8"/>
              <p:cNvSpPr/>
              <p:nvPr/>
            </p:nvSpPr>
            <p:spPr>
              <a:xfrm>
                <a:off x="2370662" y="2769391"/>
                <a:ext cx="182880" cy="1207008"/>
              </a:xfrm>
              <a:prstGeom prst="rightBrace">
                <a:avLst/>
              </a:prstGeom>
              <a:ln w="3175">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Rectangle 9"/>
              <p:cNvSpPr>
                <a:spLocks/>
              </p:cNvSpPr>
              <p:nvPr/>
            </p:nvSpPr>
            <p:spPr>
              <a:xfrm>
                <a:off x="1945012" y="3085754"/>
                <a:ext cx="411480" cy="896112"/>
              </a:xfrm>
              <a:prstGeom prst="rect">
                <a:avLst/>
              </a:prstGeom>
              <a:solidFill>
                <a:schemeClr val="accent1">
                  <a:lumMod val="50000"/>
                </a:schemeClr>
              </a:solidFill>
              <a:ln w="3175">
                <a:solidFill>
                  <a:schemeClr val="accent1">
                    <a:lumMod val="50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945012" y="2789224"/>
                <a:ext cx="411480" cy="292608"/>
              </a:xfrm>
              <a:prstGeom prst="rect">
                <a:avLst/>
              </a:prstGeom>
              <a:solidFill>
                <a:schemeClr val="accent1">
                  <a:lumMod val="40000"/>
                  <a:lumOff val="60000"/>
                </a:schemeClr>
              </a:solidFill>
              <a:ln w="3175">
                <a:solidFill>
                  <a:schemeClr val="accent1">
                    <a:lumMod val="40000"/>
                    <a:lumOff val="60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2463545" y="3314861"/>
                <a:ext cx="548640" cy="217254"/>
              </a:xfrm>
              <a:prstGeom prst="rect">
                <a:avLst/>
              </a:prstGeom>
              <a:noFill/>
            </p:spPr>
            <p:txBody>
              <a:bodyPr wrap="square" rtlCol="0">
                <a:spAutoFit/>
              </a:bodyPr>
              <a:lstStyle/>
              <a:p>
                <a:pPr algn="ctr"/>
                <a:r>
                  <a:rPr lang="en-US" sz="1000" b="1" dirty="0" smtClean="0">
                    <a:solidFill>
                      <a:srgbClr val="C00000"/>
                    </a:solidFill>
                  </a:rPr>
                  <a:t>84%</a:t>
                </a:r>
                <a:endParaRPr lang="en-US" sz="1000" b="1" dirty="0">
                  <a:solidFill>
                    <a:srgbClr val="C00000"/>
                  </a:solidFill>
                </a:endParaRPr>
              </a:p>
            </p:txBody>
          </p:sp>
          <p:sp>
            <p:nvSpPr>
              <p:cNvPr id="13" name="TextBox 12"/>
              <p:cNvSpPr txBox="1"/>
              <p:nvPr/>
            </p:nvSpPr>
            <p:spPr>
              <a:xfrm>
                <a:off x="1880128" y="2825610"/>
                <a:ext cx="548640" cy="217254"/>
              </a:xfrm>
              <a:prstGeom prst="rect">
                <a:avLst/>
              </a:prstGeom>
              <a:noFill/>
            </p:spPr>
            <p:txBody>
              <a:bodyPr wrap="square" rtlCol="0">
                <a:spAutoFit/>
              </a:bodyPr>
              <a:lstStyle/>
              <a:p>
                <a:pPr algn="ctr"/>
                <a:r>
                  <a:rPr lang="en-US" sz="1000" dirty="0" smtClean="0">
                    <a:solidFill>
                      <a:srgbClr val="4D4D4D"/>
                    </a:solidFill>
                  </a:rPr>
                  <a:t>4,514</a:t>
                </a:r>
                <a:endParaRPr lang="en-US" sz="1000" dirty="0">
                  <a:solidFill>
                    <a:srgbClr val="4D4D4D"/>
                  </a:solidFill>
                </a:endParaRPr>
              </a:p>
            </p:txBody>
          </p:sp>
          <p:sp>
            <p:nvSpPr>
              <p:cNvPr id="14" name="TextBox 13"/>
              <p:cNvSpPr txBox="1"/>
              <p:nvPr/>
            </p:nvSpPr>
            <p:spPr>
              <a:xfrm>
                <a:off x="1881889" y="3420497"/>
                <a:ext cx="548640" cy="217254"/>
              </a:xfrm>
              <a:prstGeom prst="rect">
                <a:avLst/>
              </a:prstGeom>
              <a:noFill/>
            </p:spPr>
            <p:txBody>
              <a:bodyPr wrap="square" rtlCol="0">
                <a:spAutoFit/>
              </a:bodyPr>
              <a:lstStyle/>
              <a:p>
                <a:pPr algn="ctr"/>
                <a:r>
                  <a:rPr lang="en-US" sz="1000" dirty="0" smtClean="0">
                    <a:solidFill>
                      <a:schemeClr val="bg1"/>
                    </a:solidFill>
                  </a:rPr>
                  <a:t>13,765</a:t>
                </a:r>
                <a:endParaRPr lang="en-US" sz="1000" dirty="0">
                  <a:solidFill>
                    <a:schemeClr val="bg1"/>
                  </a:solidFill>
                </a:endParaRPr>
              </a:p>
            </p:txBody>
          </p:sp>
          <p:sp>
            <p:nvSpPr>
              <p:cNvPr id="15" name="TextBox 14"/>
              <p:cNvSpPr txBox="1"/>
              <p:nvPr/>
            </p:nvSpPr>
            <p:spPr>
              <a:xfrm>
                <a:off x="1832843" y="2250616"/>
                <a:ext cx="645443" cy="244411"/>
              </a:xfrm>
              <a:prstGeom prst="rect">
                <a:avLst/>
              </a:prstGeom>
              <a:noFill/>
            </p:spPr>
            <p:txBody>
              <a:bodyPr wrap="square" rtlCol="0">
                <a:spAutoFit/>
              </a:bodyPr>
              <a:lstStyle/>
              <a:p>
                <a:pPr algn="ctr"/>
                <a:r>
                  <a:rPr lang="en-US" sz="1200" b="1" dirty="0" smtClean="0">
                    <a:solidFill>
                      <a:srgbClr val="4D4D4D"/>
                    </a:solidFill>
                  </a:rPr>
                  <a:t>21,636</a:t>
                </a:r>
              </a:p>
            </p:txBody>
          </p:sp>
          <p:sp>
            <p:nvSpPr>
              <p:cNvPr id="16" name="Rectangle 15"/>
              <p:cNvSpPr/>
              <p:nvPr/>
            </p:nvSpPr>
            <p:spPr>
              <a:xfrm>
                <a:off x="1944896" y="2626612"/>
                <a:ext cx="411480" cy="155448"/>
              </a:xfrm>
              <a:prstGeom prst="rect">
                <a:avLst/>
              </a:prstGeom>
              <a:solidFill>
                <a:schemeClr val="accent1">
                  <a:lumMod val="50000"/>
                </a:schemeClr>
              </a:solidFill>
              <a:ln w="3175">
                <a:solidFill>
                  <a:schemeClr val="accent1">
                    <a:lumMod val="50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1944423" y="2559700"/>
                <a:ext cx="411480" cy="64008"/>
              </a:xfrm>
              <a:prstGeom prst="rect">
                <a:avLst/>
              </a:prstGeom>
              <a:solidFill>
                <a:schemeClr val="accent1">
                  <a:lumMod val="40000"/>
                  <a:lumOff val="60000"/>
                </a:schemeClr>
              </a:solidFill>
              <a:ln w="3175">
                <a:solidFill>
                  <a:schemeClr val="accent1">
                    <a:lumMod val="40000"/>
                    <a:lumOff val="60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1398987" y="2471962"/>
                <a:ext cx="548640" cy="217254"/>
              </a:xfrm>
              <a:prstGeom prst="rect">
                <a:avLst/>
              </a:prstGeom>
              <a:noFill/>
            </p:spPr>
            <p:txBody>
              <a:bodyPr wrap="square" rtlCol="0">
                <a:spAutoFit/>
              </a:bodyPr>
              <a:lstStyle/>
              <a:p>
                <a:pPr algn="ctr"/>
                <a:r>
                  <a:rPr lang="en-US" sz="1000" dirty="0" smtClean="0">
                    <a:solidFill>
                      <a:srgbClr val="4D4D4D"/>
                    </a:solidFill>
                  </a:rPr>
                  <a:t>1,004</a:t>
                </a:r>
              </a:p>
            </p:txBody>
          </p:sp>
          <p:sp>
            <p:nvSpPr>
              <p:cNvPr id="19" name="TextBox 18"/>
              <p:cNvSpPr txBox="1"/>
              <p:nvPr/>
            </p:nvSpPr>
            <p:spPr>
              <a:xfrm>
                <a:off x="2463537" y="3200408"/>
                <a:ext cx="548640" cy="217254"/>
              </a:xfrm>
              <a:prstGeom prst="rect">
                <a:avLst/>
              </a:prstGeom>
              <a:noFill/>
            </p:spPr>
            <p:txBody>
              <a:bodyPr wrap="square" rtlCol="0">
                <a:spAutoFit/>
              </a:bodyPr>
              <a:lstStyle/>
              <a:p>
                <a:pPr algn="ctr"/>
                <a:r>
                  <a:rPr lang="en-US" sz="1000" b="1" dirty="0" smtClean="0">
                    <a:solidFill>
                      <a:srgbClr val="C00000"/>
                    </a:solidFill>
                  </a:rPr>
                  <a:t>BRC</a:t>
                </a:r>
                <a:endParaRPr lang="en-US" sz="1000" b="1" dirty="0">
                  <a:solidFill>
                    <a:srgbClr val="C00000"/>
                  </a:solidFill>
                </a:endParaRPr>
              </a:p>
            </p:txBody>
          </p:sp>
          <p:sp>
            <p:nvSpPr>
              <p:cNvPr id="20" name="TextBox 19"/>
              <p:cNvSpPr txBox="1"/>
              <p:nvPr/>
            </p:nvSpPr>
            <p:spPr>
              <a:xfrm>
                <a:off x="2463541" y="2583641"/>
                <a:ext cx="548640" cy="217254"/>
              </a:xfrm>
              <a:prstGeom prst="rect">
                <a:avLst/>
              </a:prstGeom>
              <a:noFill/>
            </p:spPr>
            <p:txBody>
              <a:bodyPr wrap="square" rtlCol="0">
                <a:spAutoFit/>
              </a:bodyPr>
              <a:lstStyle/>
              <a:p>
                <a:pPr algn="ctr"/>
                <a:r>
                  <a:rPr lang="en-US" sz="1000" dirty="0" smtClean="0">
                    <a:solidFill>
                      <a:srgbClr val="4D4D4D"/>
                    </a:solidFill>
                  </a:rPr>
                  <a:t>16%</a:t>
                </a:r>
                <a:endParaRPr lang="en-US" sz="1000" dirty="0">
                  <a:solidFill>
                    <a:srgbClr val="4D4D4D"/>
                  </a:solidFill>
                </a:endParaRPr>
              </a:p>
            </p:txBody>
          </p:sp>
          <p:sp>
            <p:nvSpPr>
              <p:cNvPr id="21" name="TextBox 20"/>
              <p:cNvSpPr txBox="1"/>
              <p:nvPr/>
            </p:nvSpPr>
            <p:spPr>
              <a:xfrm>
                <a:off x="2477818" y="2466972"/>
                <a:ext cx="1084535" cy="217254"/>
              </a:xfrm>
              <a:prstGeom prst="rect">
                <a:avLst/>
              </a:prstGeom>
              <a:noFill/>
            </p:spPr>
            <p:txBody>
              <a:bodyPr wrap="square" rtlCol="0">
                <a:spAutoFit/>
              </a:bodyPr>
              <a:lstStyle/>
              <a:p>
                <a:pPr algn="ctr"/>
                <a:r>
                  <a:rPr lang="en-US" sz="1000" b="1" dirty="0" smtClean="0">
                    <a:solidFill>
                      <a:srgbClr val="4D4D4D"/>
                    </a:solidFill>
                  </a:rPr>
                  <a:t>Regent’s Offices</a:t>
                </a:r>
                <a:endParaRPr lang="en-US" sz="1000" b="1" dirty="0">
                  <a:solidFill>
                    <a:srgbClr val="4D4D4D"/>
                  </a:solidFill>
                </a:endParaRPr>
              </a:p>
            </p:txBody>
          </p:sp>
          <p:cxnSp>
            <p:nvCxnSpPr>
              <p:cNvPr id="22" name="Straight Connector 21"/>
              <p:cNvCxnSpPr/>
              <p:nvPr/>
            </p:nvCxnSpPr>
            <p:spPr>
              <a:xfrm>
                <a:off x="1819276" y="2587433"/>
                <a:ext cx="115623" cy="0"/>
              </a:xfrm>
              <a:prstGeom prst="line">
                <a:avLst/>
              </a:prstGeom>
              <a:ln w="3175">
                <a:solidFill>
                  <a:srgbClr val="4D4D4D"/>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881831" y="2586625"/>
                <a:ext cx="548640" cy="217254"/>
              </a:xfrm>
              <a:prstGeom prst="rect">
                <a:avLst/>
              </a:prstGeom>
              <a:noFill/>
            </p:spPr>
            <p:txBody>
              <a:bodyPr wrap="square" rtlCol="0">
                <a:spAutoFit/>
              </a:bodyPr>
              <a:lstStyle/>
              <a:p>
                <a:pPr algn="ctr"/>
                <a:r>
                  <a:rPr lang="en-US" sz="1000" dirty="0" smtClean="0">
                    <a:solidFill>
                      <a:schemeClr val="bg1"/>
                    </a:solidFill>
                  </a:rPr>
                  <a:t>2,353</a:t>
                </a:r>
                <a:endParaRPr lang="en-US" sz="1000" dirty="0">
                  <a:solidFill>
                    <a:schemeClr val="bg1"/>
                  </a:solidFill>
                </a:endParaRPr>
              </a:p>
            </p:txBody>
          </p:sp>
        </p:grpSp>
      </p:grpSp>
      <p:sp>
        <p:nvSpPr>
          <p:cNvPr id="60" name="TextBox 59"/>
          <p:cNvSpPr txBox="1"/>
          <p:nvPr/>
        </p:nvSpPr>
        <p:spPr>
          <a:xfrm>
            <a:off x="762000" y="457200"/>
            <a:ext cx="4928378" cy="523210"/>
          </a:xfrm>
          <a:prstGeom prst="rect">
            <a:avLst/>
          </a:prstGeom>
          <a:noFill/>
        </p:spPr>
        <p:txBody>
          <a:bodyPr wrap="none" lIns="91429" tIns="45715" rIns="91429" bIns="45715" rtlCol="0">
            <a:spAutoFit/>
          </a:bodyPr>
          <a:lstStyle/>
          <a:p>
            <a:r>
              <a:rPr lang="en-US" sz="2800" b="1" dirty="0" smtClean="0">
                <a:latin typeface="+mn-lt"/>
              </a:rPr>
              <a:t>Key Performance Indicator (KPI)</a:t>
            </a:r>
            <a:endParaRPr lang="en-US" sz="2800" b="1" dirty="0">
              <a:latin typeface="+mn-lt"/>
            </a:endParaRPr>
          </a:p>
        </p:txBody>
      </p:sp>
      <p:sp>
        <p:nvSpPr>
          <p:cNvPr id="61" name="Rectangle 60"/>
          <p:cNvSpPr/>
          <p:nvPr/>
        </p:nvSpPr>
        <p:spPr>
          <a:xfrm>
            <a:off x="914400" y="1219200"/>
            <a:ext cx="8610600" cy="5562600"/>
          </a:xfrm>
          <a:prstGeom prst="rect">
            <a:avLst/>
          </a:prstGeom>
          <a:noFill/>
          <a:ln w="6350">
            <a:solidFill>
              <a:schemeClr val="accent3">
                <a:lumMod val="40000"/>
                <a:lumOff val="60000"/>
              </a:schemeClr>
            </a:solidFill>
          </a:ln>
          <a:effectLst>
            <a:glow rad="63500">
              <a:schemeClr val="accent3">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p:nvPr/>
        </p:nvGrpSpPr>
        <p:grpSpPr>
          <a:xfrm>
            <a:off x="1842760" y="1752600"/>
            <a:ext cx="7148840" cy="4038601"/>
            <a:chOff x="599579" y="4263549"/>
            <a:chExt cx="6498945" cy="3563470"/>
          </a:xfrm>
        </p:grpSpPr>
        <p:sp>
          <p:nvSpPr>
            <p:cNvPr id="93" name="TextBox 92"/>
            <p:cNvSpPr txBox="1"/>
            <p:nvPr/>
          </p:nvSpPr>
          <p:spPr>
            <a:xfrm>
              <a:off x="599579" y="4263549"/>
              <a:ext cx="6498945" cy="353038"/>
            </a:xfrm>
            <a:prstGeom prst="rect">
              <a:avLst/>
            </a:prstGeom>
            <a:noFill/>
          </p:spPr>
          <p:txBody>
            <a:bodyPr wrap="square" rtlCol="0">
              <a:spAutoFit/>
            </a:bodyPr>
            <a:lstStyle/>
            <a:p>
              <a:r>
                <a:rPr lang="en-US" sz="2000" dirty="0" smtClean="0">
                  <a:solidFill>
                    <a:srgbClr val="4D4D4D"/>
                  </a:solidFill>
                </a:rPr>
                <a:t>Post Authorization Notification (PAN) Review Statistics</a:t>
              </a:r>
              <a:endParaRPr lang="en-US" sz="2000" baseline="46000" dirty="0">
                <a:solidFill>
                  <a:srgbClr val="4D4D4D"/>
                </a:solidFill>
              </a:endParaRPr>
            </a:p>
          </p:txBody>
        </p:sp>
        <p:sp>
          <p:nvSpPr>
            <p:cNvPr id="94" name="TextBox 93"/>
            <p:cNvSpPr txBox="1"/>
            <p:nvPr/>
          </p:nvSpPr>
          <p:spPr>
            <a:xfrm>
              <a:off x="609135" y="4734196"/>
              <a:ext cx="6212299" cy="461665"/>
            </a:xfrm>
            <a:prstGeom prst="rect">
              <a:avLst/>
            </a:prstGeom>
            <a:noFill/>
          </p:spPr>
          <p:txBody>
            <a:bodyPr wrap="square" rtlCol="0">
              <a:spAutoFit/>
            </a:bodyPr>
            <a:lstStyle/>
            <a:p>
              <a:r>
                <a:rPr lang="en-US" dirty="0" smtClean="0">
                  <a:solidFill>
                    <a:srgbClr val="4D4D4D"/>
                  </a:solidFill>
                  <a:sym typeface="Wingdings"/>
                </a:rPr>
                <a:t>BRC targets no more than 10% unreviewed in over four days and no more than 3% in over ten days. </a:t>
              </a:r>
            </a:p>
          </p:txBody>
        </p:sp>
        <p:grpSp>
          <p:nvGrpSpPr>
            <p:cNvPr id="3" name="Group 104"/>
            <p:cNvGrpSpPr/>
            <p:nvPr/>
          </p:nvGrpSpPr>
          <p:grpSpPr>
            <a:xfrm>
              <a:off x="990600" y="5270723"/>
              <a:ext cx="2286000" cy="2556296"/>
              <a:chOff x="990600" y="5270723"/>
              <a:chExt cx="2286000" cy="2556296"/>
            </a:xfrm>
          </p:grpSpPr>
          <p:graphicFrame>
            <p:nvGraphicFramePr>
              <p:cNvPr id="102" name="Chart 101"/>
              <p:cNvGraphicFramePr/>
              <p:nvPr/>
            </p:nvGraphicFramePr>
            <p:xfrm>
              <a:off x="990600" y="5486400"/>
              <a:ext cx="2286000" cy="1828800"/>
            </p:xfrm>
            <a:graphic>
              <a:graphicData uri="http://schemas.openxmlformats.org/drawingml/2006/chart">
                <c:chart xmlns:c="http://schemas.openxmlformats.org/drawingml/2006/chart" xmlns:r="http://schemas.openxmlformats.org/officeDocument/2006/relationships" r:id="rId2"/>
              </a:graphicData>
            </a:graphic>
          </p:graphicFrame>
          <p:sp>
            <p:nvSpPr>
              <p:cNvPr id="103" name="TextBox 102"/>
              <p:cNvSpPr txBox="1"/>
              <p:nvPr/>
            </p:nvSpPr>
            <p:spPr>
              <a:xfrm>
                <a:off x="1652796" y="6942370"/>
                <a:ext cx="1038230" cy="407351"/>
              </a:xfrm>
              <a:prstGeom prst="rect">
                <a:avLst/>
              </a:prstGeom>
              <a:noFill/>
            </p:spPr>
            <p:txBody>
              <a:bodyPr wrap="square" rtlCol="0">
                <a:spAutoFit/>
              </a:bodyPr>
              <a:lstStyle/>
              <a:p>
                <a:pPr algn="ctr"/>
                <a:r>
                  <a:rPr lang="en-US" sz="1200" b="1" dirty="0" smtClean="0">
                    <a:solidFill>
                      <a:srgbClr val="C00000"/>
                    </a:solidFill>
                  </a:rPr>
                  <a:t>On Time Review: 90</a:t>
                </a:r>
                <a:r>
                  <a:rPr lang="en-US" sz="1000" b="1" dirty="0" smtClean="0">
                    <a:solidFill>
                      <a:srgbClr val="C00000"/>
                    </a:solidFill>
                  </a:rPr>
                  <a:t>%</a:t>
                </a:r>
              </a:p>
            </p:txBody>
          </p:sp>
          <p:sp>
            <p:nvSpPr>
              <p:cNvPr id="104" name="TextBox 103"/>
              <p:cNvSpPr txBox="1"/>
              <p:nvPr/>
            </p:nvSpPr>
            <p:spPr>
              <a:xfrm>
                <a:off x="1193628" y="5359078"/>
                <a:ext cx="795349" cy="507831"/>
              </a:xfrm>
              <a:prstGeom prst="rect">
                <a:avLst/>
              </a:prstGeom>
              <a:noFill/>
            </p:spPr>
            <p:txBody>
              <a:bodyPr wrap="square" rtlCol="0">
                <a:spAutoFit/>
              </a:bodyPr>
              <a:lstStyle/>
              <a:p>
                <a:pPr algn="ctr"/>
                <a:r>
                  <a:rPr lang="en-US" sz="1000" dirty="0" smtClean="0">
                    <a:solidFill>
                      <a:srgbClr val="4D4D4D"/>
                    </a:solidFill>
                  </a:rPr>
                  <a:t>More Than  4 Days:      9%</a:t>
                </a:r>
              </a:p>
            </p:txBody>
          </p:sp>
          <p:sp>
            <p:nvSpPr>
              <p:cNvPr id="105" name="TextBox 104"/>
              <p:cNvSpPr txBox="1"/>
              <p:nvPr/>
            </p:nvSpPr>
            <p:spPr>
              <a:xfrm>
                <a:off x="1789264" y="5270723"/>
                <a:ext cx="819156" cy="507831"/>
              </a:xfrm>
              <a:prstGeom prst="rect">
                <a:avLst/>
              </a:prstGeom>
              <a:noFill/>
            </p:spPr>
            <p:txBody>
              <a:bodyPr wrap="square" rtlCol="0">
                <a:spAutoFit/>
              </a:bodyPr>
              <a:lstStyle/>
              <a:p>
                <a:pPr algn="ctr"/>
                <a:r>
                  <a:rPr lang="en-US" sz="1000" dirty="0" smtClean="0">
                    <a:solidFill>
                      <a:srgbClr val="4D4D4D"/>
                    </a:solidFill>
                  </a:rPr>
                  <a:t>More Than 10 Days:     1%</a:t>
                </a:r>
              </a:p>
            </p:txBody>
          </p:sp>
          <p:sp>
            <p:nvSpPr>
              <p:cNvPr id="106" name="TextBox 105"/>
              <p:cNvSpPr txBox="1"/>
              <p:nvPr/>
            </p:nvSpPr>
            <p:spPr>
              <a:xfrm>
                <a:off x="1517919" y="7419668"/>
                <a:ext cx="1298385" cy="407351"/>
              </a:xfrm>
              <a:prstGeom prst="rect">
                <a:avLst/>
              </a:prstGeom>
              <a:noFill/>
            </p:spPr>
            <p:txBody>
              <a:bodyPr wrap="square" rtlCol="0">
                <a:spAutoFit/>
              </a:bodyPr>
              <a:lstStyle/>
              <a:p>
                <a:pPr algn="ctr"/>
                <a:r>
                  <a:rPr lang="en-US" sz="1200" b="1" dirty="0" smtClean="0">
                    <a:solidFill>
                      <a:srgbClr val="4D4D4D"/>
                    </a:solidFill>
                  </a:rPr>
                  <a:t>2011-2012</a:t>
                </a:r>
              </a:p>
              <a:p>
                <a:pPr algn="ctr"/>
                <a:r>
                  <a:rPr lang="en-US" sz="1200" b="1" dirty="0" smtClean="0">
                    <a:solidFill>
                      <a:srgbClr val="4D4D4D"/>
                    </a:solidFill>
                  </a:rPr>
                  <a:t>Quarters 1-3</a:t>
                </a:r>
                <a:endParaRPr lang="en-US" sz="1200" b="1" dirty="0">
                  <a:solidFill>
                    <a:srgbClr val="4D4D4D"/>
                  </a:solidFill>
                </a:endParaRPr>
              </a:p>
            </p:txBody>
          </p:sp>
        </p:grpSp>
        <p:grpSp>
          <p:nvGrpSpPr>
            <p:cNvPr id="4" name="Group 103"/>
            <p:cNvGrpSpPr/>
            <p:nvPr/>
          </p:nvGrpSpPr>
          <p:grpSpPr>
            <a:xfrm>
              <a:off x="3803900" y="5272430"/>
              <a:ext cx="2286000" cy="2420120"/>
              <a:chOff x="3803900" y="5272430"/>
              <a:chExt cx="2286000" cy="2420120"/>
            </a:xfrm>
          </p:grpSpPr>
          <p:graphicFrame>
            <p:nvGraphicFramePr>
              <p:cNvPr id="97" name="Chart 96"/>
              <p:cNvGraphicFramePr/>
              <p:nvPr/>
            </p:nvGraphicFramePr>
            <p:xfrm>
              <a:off x="3803900" y="5475081"/>
              <a:ext cx="2286000" cy="1828800"/>
            </p:xfrm>
            <a:graphic>
              <a:graphicData uri="http://schemas.openxmlformats.org/drawingml/2006/chart">
                <c:chart xmlns:c="http://schemas.openxmlformats.org/drawingml/2006/chart" xmlns:r="http://schemas.openxmlformats.org/officeDocument/2006/relationships" r:id="rId3"/>
              </a:graphicData>
            </a:graphic>
          </p:graphicFrame>
          <p:sp>
            <p:nvSpPr>
              <p:cNvPr id="98" name="TextBox 97"/>
              <p:cNvSpPr txBox="1"/>
              <p:nvPr/>
            </p:nvSpPr>
            <p:spPr>
              <a:xfrm>
                <a:off x="4431576" y="6944075"/>
                <a:ext cx="1038230" cy="407351"/>
              </a:xfrm>
              <a:prstGeom prst="rect">
                <a:avLst/>
              </a:prstGeom>
              <a:noFill/>
            </p:spPr>
            <p:txBody>
              <a:bodyPr wrap="square" rtlCol="0">
                <a:spAutoFit/>
              </a:bodyPr>
              <a:lstStyle/>
              <a:p>
                <a:pPr algn="ctr"/>
                <a:r>
                  <a:rPr lang="en-US" sz="1200" b="1" dirty="0" smtClean="0">
                    <a:solidFill>
                      <a:srgbClr val="C00000"/>
                    </a:solidFill>
                  </a:rPr>
                  <a:t>On Time Review: 88</a:t>
                </a:r>
                <a:r>
                  <a:rPr lang="en-US" sz="1000" b="1" dirty="0" smtClean="0">
                    <a:solidFill>
                      <a:srgbClr val="C00000"/>
                    </a:solidFill>
                  </a:rPr>
                  <a:t>%</a:t>
                </a:r>
              </a:p>
            </p:txBody>
          </p:sp>
          <p:sp>
            <p:nvSpPr>
              <p:cNvPr id="99" name="TextBox 98"/>
              <p:cNvSpPr txBox="1"/>
              <p:nvPr/>
            </p:nvSpPr>
            <p:spPr>
              <a:xfrm>
                <a:off x="3937240" y="5360785"/>
                <a:ext cx="795349" cy="507831"/>
              </a:xfrm>
              <a:prstGeom prst="rect">
                <a:avLst/>
              </a:prstGeom>
              <a:noFill/>
            </p:spPr>
            <p:txBody>
              <a:bodyPr wrap="square" rtlCol="0">
                <a:spAutoFit/>
              </a:bodyPr>
              <a:lstStyle/>
              <a:p>
                <a:pPr algn="ctr"/>
                <a:r>
                  <a:rPr lang="en-US" sz="1000" dirty="0" smtClean="0">
                    <a:solidFill>
                      <a:srgbClr val="4D4D4D"/>
                    </a:solidFill>
                  </a:rPr>
                  <a:t>More Than  4 Days:    10%</a:t>
                </a:r>
              </a:p>
            </p:txBody>
          </p:sp>
          <p:sp>
            <p:nvSpPr>
              <p:cNvPr id="100" name="TextBox 99"/>
              <p:cNvSpPr txBox="1"/>
              <p:nvPr/>
            </p:nvSpPr>
            <p:spPr>
              <a:xfrm>
                <a:off x="4532876" y="5272430"/>
                <a:ext cx="819156" cy="507831"/>
              </a:xfrm>
              <a:prstGeom prst="rect">
                <a:avLst/>
              </a:prstGeom>
              <a:noFill/>
            </p:spPr>
            <p:txBody>
              <a:bodyPr wrap="square" rtlCol="0">
                <a:spAutoFit/>
              </a:bodyPr>
              <a:lstStyle/>
              <a:p>
                <a:pPr algn="ctr"/>
                <a:r>
                  <a:rPr lang="en-US" sz="1000" dirty="0" smtClean="0">
                    <a:solidFill>
                      <a:srgbClr val="4D4D4D"/>
                    </a:solidFill>
                  </a:rPr>
                  <a:t>More Than 10 Days:     2%</a:t>
                </a:r>
              </a:p>
            </p:txBody>
          </p:sp>
          <p:sp>
            <p:nvSpPr>
              <p:cNvPr id="101" name="TextBox 100"/>
              <p:cNvSpPr txBox="1"/>
              <p:nvPr/>
            </p:nvSpPr>
            <p:spPr>
              <a:xfrm>
                <a:off x="4296699" y="7448139"/>
                <a:ext cx="1298385" cy="244411"/>
              </a:xfrm>
              <a:prstGeom prst="rect">
                <a:avLst/>
              </a:prstGeom>
              <a:noFill/>
            </p:spPr>
            <p:txBody>
              <a:bodyPr wrap="square" rtlCol="0">
                <a:spAutoFit/>
              </a:bodyPr>
              <a:lstStyle/>
              <a:p>
                <a:pPr algn="ctr"/>
                <a:r>
                  <a:rPr lang="en-US" sz="1200" b="1" dirty="0" smtClean="0">
                    <a:solidFill>
                      <a:srgbClr val="4D4D4D"/>
                    </a:solidFill>
                  </a:rPr>
                  <a:t>2010-2011</a:t>
                </a:r>
                <a:endParaRPr lang="en-US" sz="1200" b="1" dirty="0">
                  <a:solidFill>
                    <a:srgbClr val="4D4D4D"/>
                  </a:solidFill>
                </a:endParaRPr>
              </a:p>
            </p:txBody>
          </p:sp>
        </p:grpSp>
      </p:grpSp>
      <p:sp>
        <p:nvSpPr>
          <p:cNvPr id="17" name="TextBox 16"/>
          <p:cNvSpPr txBox="1"/>
          <p:nvPr/>
        </p:nvSpPr>
        <p:spPr>
          <a:xfrm>
            <a:off x="762000" y="457200"/>
            <a:ext cx="4928378" cy="738654"/>
          </a:xfrm>
          <a:prstGeom prst="rect">
            <a:avLst/>
          </a:prstGeom>
          <a:noFill/>
        </p:spPr>
        <p:txBody>
          <a:bodyPr wrap="none" lIns="91429" tIns="45715" rIns="91429" bIns="45715" rtlCol="0">
            <a:spAutoFit/>
          </a:bodyPr>
          <a:lstStyle/>
          <a:p>
            <a:r>
              <a:rPr lang="en-US" sz="2800" b="1" dirty="0" smtClean="0">
                <a:latin typeface="+mn-lt"/>
              </a:rPr>
              <a:t>Key Performance Indicator (KPI)</a:t>
            </a:r>
          </a:p>
          <a:p>
            <a:endParaRPr lang="en-US" dirty="0"/>
          </a:p>
        </p:txBody>
      </p:sp>
      <p:sp>
        <p:nvSpPr>
          <p:cNvPr id="18" name="Rectangle 17"/>
          <p:cNvSpPr/>
          <p:nvPr/>
        </p:nvSpPr>
        <p:spPr>
          <a:xfrm>
            <a:off x="914400" y="1219200"/>
            <a:ext cx="8610600" cy="5562600"/>
          </a:xfrm>
          <a:prstGeom prst="rect">
            <a:avLst/>
          </a:prstGeom>
          <a:noFill/>
          <a:ln w="6350">
            <a:solidFill>
              <a:schemeClr val="accent3">
                <a:lumMod val="40000"/>
                <a:lumOff val="60000"/>
              </a:schemeClr>
            </a:solidFill>
          </a:ln>
          <a:effectLst>
            <a:glow rad="63500">
              <a:schemeClr val="accent3">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346815" y="1593530"/>
            <a:ext cx="7492385" cy="4855671"/>
            <a:chOff x="92018" y="418875"/>
            <a:chExt cx="6811259" cy="4284414"/>
          </a:xfrm>
        </p:grpSpPr>
        <p:grpSp>
          <p:nvGrpSpPr>
            <p:cNvPr id="3" name="Group 95"/>
            <p:cNvGrpSpPr/>
            <p:nvPr/>
          </p:nvGrpSpPr>
          <p:grpSpPr>
            <a:xfrm>
              <a:off x="668732" y="418875"/>
              <a:ext cx="6234545" cy="1470194"/>
              <a:chOff x="668732" y="418875"/>
              <a:chExt cx="6234545" cy="1470194"/>
            </a:xfrm>
          </p:grpSpPr>
          <p:sp>
            <p:nvSpPr>
              <p:cNvPr id="44" name="TextBox 2"/>
              <p:cNvSpPr txBox="1"/>
              <p:nvPr/>
            </p:nvSpPr>
            <p:spPr>
              <a:xfrm>
                <a:off x="668732" y="418875"/>
                <a:ext cx="5562599" cy="353038"/>
              </a:xfrm>
              <a:prstGeom prst="rect">
                <a:avLst/>
              </a:prstGeom>
              <a:noFill/>
            </p:spPr>
            <p:txBody>
              <a:bodyPr wrap="square" rtlCol="0">
                <a:spAutoFit/>
              </a:bodyPr>
              <a:lstStyle/>
              <a:p>
                <a:r>
                  <a:rPr lang="en-US" sz="2000" dirty="0" smtClean="0">
                    <a:solidFill>
                      <a:srgbClr val="4D4D4D"/>
                    </a:solidFill>
                  </a:rPr>
                  <a:t>Days to Process Transactions</a:t>
                </a:r>
                <a:endParaRPr lang="en-US" sz="2000" dirty="0">
                  <a:solidFill>
                    <a:srgbClr val="4D4D4D"/>
                  </a:solidFill>
                </a:endParaRPr>
              </a:p>
            </p:txBody>
          </p:sp>
          <p:sp>
            <p:nvSpPr>
              <p:cNvPr id="45" name="TextBox 44"/>
              <p:cNvSpPr txBox="1"/>
              <p:nvPr/>
            </p:nvSpPr>
            <p:spPr>
              <a:xfrm>
                <a:off x="687698" y="755052"/>
                <a:ext cx="6215579" cy="651762"/>
              </a:xfrm>
              <a:prstGeom prst="rect">
                <a:avLst/>
              </a:prstGeom>
              <a:noFill/>
            </p:spPr>
            <p:txBody>
              <a:bodyPr wrap="square" rtlCol="0">
                <a:spAutoFit/>
              </a:bodyPr>
              <a:lstStyle/>
              <a:p>
                <a:r>
                  <a:rPr lang="en-US" dirty="0" smtClean="0">
                    <a:solidFill>
                      <a:srgbClr val="4D4D4D"/>
                    </a:solidFill>
                  </a:rPr>
                  <a:t>The BRC target of three business days or less represents a composite average for processing catalog purchase orders, non-catalog purchase orders and travel reimbursement requests.</a:t>
                </a:r>
              </a:p>
            </p:txBody>
          </p:sp>
          <p:sp>
            <p:nvSpPr>
              <p:cNvPr id="46" name="TextBox 45"/>
              <p:cNvSpPr txBox="1"/>
              <p:nvPr/>
            </p:nvSpPr>
            <p:spPr>
              <a:xfrm>
                <a:off x="903509" y="1427404"/>
                <a:ext cx="5722678" cy="461665"/>
              </a:xfrm>
              <a:prstGeom prst="rect">
                <a:avLst/>
              </a:prstGeom>
              <a:noFill/>
            </p:spPr>
            <p:txBody>
              <a:bodyPr wrap="square" rtlCol="0">
                <a:spAutoFit/>
              </a:bodyPr>
              <a:lstStyle/>
              <a:p>
                <a:r>
                  <a:rPr lang="en-US" dirty="0" smtClean="0">
                    <a:solidFill>
                      <a:srgbClr val="C00000"/>
                    </a:solidFill>
                  </a:rPr>
                  <a:t>Average days to process in 2011: 3.5 days</a:t>
                </a:r>
              </a:p>
              <a:p>
                <a:r>
                  <a:rPr lang="en-US" b="1" dirty="0" smtClean="0">
                    <a:solidFill>
                      <a:srgbClr val="C00000"/>
                    </a:solidFill>
                  </a:rPr>
                  <a:t>Average days to process in 2012: 3.7 days</a:t>
                </a:r>
              </a:p>
            </p:txBody>
          </p:sp>
        </p:grpSp>
        <p:grpSp>
          <p:nvGrpSpPr>
            <p:cNvPr id="4" name="Group 87"/>
            <p:cNvGrpSpPr/>
            <p:nvPr/>
          </p:nvGrpSpPr>
          <p:grpSpPr>
            <a:xfrm>
              <a:off x="92018" y="1817300"/>
              <a:ext cx="6771715" cy="2885989"/>
              <a:chOff x="92018" y="1817300"/>
              <a:chExt cx="6771715" cy="2885989"/>
            </a:xfrm>
          </p:grpSpPr>
          <p:cxnSp>
            <p:nvCxnSpPr>
              <p:cNvPr id="18" name="Straight Connector 17"/>
              <p:cNvCxnSpPr/>
              <p:nvPr/>
            </p:nvCxnSpPr>
            <p:spPr>
              <a:xfrm>
                <a:off x="985649" y="3397906"/>
                <a:ext cx="4343400" cy="0"/>
              </a:xfrm>
              <a:prstGeom prst="line">
                <a:avLst/>
              </a:prstGeom>
              <a:ln w="19050">
                <a:solidFill>
                  <a:srgbClr val="C00000">
                    <a:alpha val="69804"/>
                  </a:srgbClr>
                </a:solidFill>
                <a:prstDash val="sysDot"/>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0800000">
                <a:off x="285736" y="1937763"/>
                <a:ext cx="335756" cy="1671627"/>
              </a:xfrm>
              <a:prstGeom prst="rect">
                <a:avLst/>
              </a:prstGeom>
              <a:noFill/>
            </p:spPr>
            <p:txBody>
              <a:bodyPr vert="eaVert" wrap="square" rtlCol="0">
                <a:spAutoFit/>
              </a:bodyPr>
              <a:lstStyle/>
              <a:p>
                <a:pPr algn="ctr"/>
                <a:r>
                  <a:rPr lang="en-US" sz="1200" b="1" dirty="0" smtClean="0">
                    <a:solidFill>
                      <a:srgbClr val="4D4D4D"/>
                    </a:solidFill>
                  </a:rPr>
                  <a:t>Number of days</a:t>
                </a:r>
                <a:endParaRPr lang="en-US" sz="1200" b="1" dirty="0">
                  <a:solidFill>
                    <a:srgbClr val="4D4D4D"/>
                  </a:solidFill>
                </a:endParaRPr>
              </a:p>
            </p:txBody>
          </p:sp>
          <p:sp>
            <p:nvSpPr>
              <p:cNvPr id="20" name="TextBox 19"/>
              <p:cNvSpPr txBox="1"/>
              <p:nvPr/>
            </p:nvSpPr>
            <p:spPr>
              <a:xfrm>
                <a:off x="520003" y="1837069"/>
                <a:ext cx="685800" cy="217254"/>
              </a:xfrm>
              <a:prstGeom prst="rect">
                <a:avLst/>
              </a:prstGeom>
              <a:noFill/>
            </p:spPr>
            <p:txBody>
              <a:bodyPr wrap="square" rtlCol="0">
                <a:spAutoFit/>
              </a:bodyPr>
              <a:lstStyle/>
              <a:p>
                <a:pPr algn="ctr"/>
                <a:r>
                  <a:rPr lang="en-US" sz="1000" dirty="0" smtClean="0">
                    <a:solidFill>
                      <a:srgbClr val="4D4D4D"/>
                    </a:solidFill>
                  </a:rPr>
                  <a:t>10</a:t>
                </a:r>
                <a:endParaRPr lang="en-US" sz="1000" dirty="0">
                  <a:solidFill>
                    <a:srgbClr val="4D4D4D"/>
                  </a:solidFill>
                </a:endParaRPr>
              </a:p>
            </p:txBody>
          </p:sp>
          <p:sp>
            <p:nvSpPr>
              <p:cNvPr id="21" name="TextBox 20"/>
              <p:cNvSpPr txBox="1"/>
              <p:nvPr/>
            </p:nvSpPr>
            <p:spPr>
              <a:xfrm>
                <a:off x="518902" y="3482800"/>
                <a:ext cx="685800" cy="217254"/>
              </a:xfrm>
              <a:prstGeom prst="rect">
                <a:avLst/>
              </a:prstGeom>
              <a:noFill/>
            </p:spPr>
            <p:txBody>
              <a:bodyPr wrap="square" rtlCol="0">
                <a:spAutoFit/>
              </a:bodyPr>
              <a:lstStyle/>
              <a:p>
                <a:pPr algn="ctr"/>
                <a:r>
                  <a:rPr lang="en-US" sz="1000" dirty="0" smtClean="0">
                    <a:solidFill>
                      <a:srgbClr val="4D4D4D"/>
                    </a:solidFill>
                  </a:rPr>
                  <a:t>2</a:t>
                </a:r>
                <a:endParaRPr lang="en-US" sz="1000" dirty="0">
                  <a:solidFill>
                    <a:srgbClr val="4D4D4D"/>
                  </a:solidFill>
                </a:endParaRPr>
              </a:p>
            </p:txBody>
          </p:sp>
          <p:cxnSp>
            <p:nvCxnSpPr>
              <p:cNvPr id="22" name="Straight Connector 21"/>
              <p:cNvCxnSpPr/>
              <p:nvPr/>
            </p:nvCxnSpPr>
            <p:spPr>
              <a:xfrm rot="5400000">
                <a:off x="-117432" y="2914580"/>
                <a:ext cx="2194560" cy="0"/>
              </a:xfrm>
              <a:prstGeom prst="line">
                <a:avLst/>
              </a:prstGeom>
              <a:ln w="63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42901" y="3595575"/>
                <a:ext cx="73152" cy="0"/>
              </a:xfrm>
              <a:prstGeom prst="line">
                <a:avLst/>
              </a:prstGeom>
              <a:ln w="3175">
                <a:solidFill>
                  <a:srgbClr val="4D4D4D"/>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20003" y="3069696"/>
                <a:ext cx="685800" cy="217254"/>
              </a:xfrm>
              <a:prstGeom prst="rect">
                <a:avLst/>
              </a:prstGeom>
              <a:noFill/>
            </p:spPr>
            <p:txBody>
              <a:bodyPr wrap="square" rtlCol="0">
                <a:spAutoFit/>
              </a:bodyPr>
              <a:lstStyle/>
              <a:p>
                <a:pPr algn="ctr"/>
                <a:r>
                  <a:rPr lang="en-US" sz="1000" dirty="0" smtClean="0">
                    <a:solidFill>
                      <a:srgbClr val="4D4D4D"/>
                    </a:solidFill>
                  </a:rPr>
                  <a:t>4</a:t>
                </a:r>
                <a:endParaRPr lang="en-US" sz="1000" dirty="0">
                  <a:solidFill>
                    <a:srgbClr val="4D4D4D"/>
                  </a:solidFill>
                </a:endParaRPr>
              </a:p>
            </p:txBody>
          </p:sp>
          <p:cxnSp>
            <p:nvCxnSpPr>
              <p:cNvPr id="25" name="Straight Connector 24"/>
              <p:cNvCxnSpPr/>
              <p:nvPr/>
            </p:nvCxnSpPr>
            <p:spPr>
              <a:xfrm>
                <a:off x="944002" y="3182471"/>
                <a:ext cx="73152" cy="0"/>
              </a:xfrm>
              <a:prstGeom prst="line">
                <a:avLst/>
              </a:prstGeom>
              <a:ln w="3175">
                <a:solidFill>
                  <a:srgbClr val="4D4D4D"/>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20003" y="2652972"/>
                <a:ext cx="685800" cy="217254"/>
              </a:xfrm>
              <a:prstGeom prst="rect">
                <a:avLst/>
              </a:prstGeom>
              <a:noFill/>
            </p:spPr>
            <p:txBody>
              <a:bodyPr wrap="square" rtlCol="0">
                <a:spAutoFit/>
              </a:bodyPr>
              <a:lstStyle/>
              <a:p>
                <a:pPr algn="ctr"/>
                <a:r>
                  <a:rPr lang="en-US" sz="1000" dirty="0" smtClean="0">
                    <a:solidFill>
                      <a:srgbClr val="4D4D4D"/>
                    </a:solidFill>
                  </a:rPr>
                  <a:t>6</a:t>
                </a:r>
                <a:endParaRPr lang="en-US" sz="1000" dirty="0">
                  <a:solidFill>
                    <a:srgbClr val="4D4D4D"/>
                  </a:solidFill>
                </a:endParaRPr>
              </a:p>
            </p:txBody>
          </p:sp>
          <p:sp>
            <p:nvSpPr>
              <p:cNvPr id="27" name="TextBox 26"/>
              <p:cNvSpPr txBox="1"/>
              <p:nvPr/>
            </p:nvSpPr>
            <p:spPr>
              <a:xfrm>
                <a:off x="520003" y="2244185"/>
                <a:ext cx="685800" cy="217254"/>
              </a:xfrm>
              <a:prstGeom prst="rect">
                <a:avLst/>
              </a:prstGeom>
              <a:noFill/>
            </p:spPr>
            <p:txBody>
              <a:bodyPr wrap="square" rtlCol="0">
                <a:spAutoFit/>
              </a:bodyPr>
              <a:lstStyle/>
              <a:p>
                <a:pPr algn="ctr"/>
                <a:r>
                  <a:rPr lang="en-US" sz="1000" dirty="0" smtClean="0">
                    <a:solidFill>
                      <a:srgbClr val="4D4D4D"/>
                    </a:solidFill>
                  </a:rPr>
                  <a:t>8</a:t>
                </a:r>
                <a:endParaRPr lang="en-US" sz="1000" dirty="0">
                  <a:solidFill>
                    <a:srgbClr val="4D4D4D"/>
                  </a:solidFill>
                </a:endParaRPr>
              </a:p>
            </p:txBody>
          </p:sp>
          <p:cxnSp>
            <p:nvCxnSpPr>
              <p:cNvPr id="28" name="Straight Connector 27"/>
              <p:cNvCxnSpPr/>
              <p:nvPr/>
            </p:nvCxnSpPr>
            <p:spPr>
              <a:xfrm>
                <a:off x="944002" y="2356960"/>
                <a:ext cx="73152" cy="0"/>
              </a:xfrm>
              <a:prstGeom prst="line">
                <a:avLst/>
              </a:prstGeom>
              <a:ln w="31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44002" y="1944998"/>
                <a:ext cx="73152" cy="0"/>
              </a:xfrm>
              <a:prstGeom prst="line">
                <a:avLst/>
              </a:prstGeom>
              <a:ln w="31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945313" y="2771091"/>
                <a:ext cx="73152" cy="0"/>
              </a:xfrm>
              <a:prstGeom prst="line">
                <a:avLst/>
              </a:prstGeom>
              <a:ln w="3175">
                <a:solidFill>
                  <a:srgbClr val="4D4D4D"/>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301356" y="4008806"/>
                <a:ext cx="725230" cy="230832"/>
              </a:xfrm>
              <a:prstGeom prst="rect">
                <a:avLst/>
              </a:prstGeom>
              <a:noFill/>
            </p:spPr>
            <p:txBody>
              <a:bodyPr wrap="square" rtlCol="0">
                <a:spAutoFit/>
              </a:bodyPr>
              <a:lstStyle/>
              <a:p>
                <a:pPr algn="ctr"/>
                <a:r>
                  <a:rPr lang="en-US" sz="1100" dirty="0" smtClean="0">
                    <a:solidFill>
                      <a:srgbClr val="4D4D4D"/>
                    </a:solidFill>
                  </a:rPr>
                  <a:t>Quarter 1</a:t>
                </a:r>
                <a:endParaRPr lang="en-US" sz="1100" dirty="0">
                  <a:solidFill>
                    <a:srgbClr val="4D4D4D"/>
                  </a:solidFill>
                </a:endParaRPr>
              </a:p>
            </p:txBody>
          </p:sp>
          <p:sp>
            <p:nvSpPr>
              <p:cNvPr id="32" name="TextBox 31"/>
              <p:cNvSpPr txBox="1"/>
              <p:nvPr/>
            </p:nvSpPr>
            <p:spPr>
              <a:xfrm>
                <a:off x="2250557" y="4010135"/>
                <a:ext cx="842721" cy="366616"/>
              </a:xfrm>
              <a:prstGeom prst="rect">
                <a:avLst/>
              </a:prstGeom>
              <a:noFill/>
            </p:spPr>
            <p:txBody>
              <a:bodyPr wrap="square" rtlCol="0">
                <a:spAutoFit/>
              </a:bodyPr>
              <a:lstStyle/>
              <a:p>
                <a:pPr algn="ctr"/>
                <a:r>
                  <a:rPr lang="en-US" sz="1100" dirty="0" smtClean="0">
                    <a:solidFill>
                      <a:srgbClr val="4D4D4D"/>
                    </a:solidFill>
                  </a:rPr>
                  <a:t>Quarter 2, </a:t>
                </a:r>
                <a:r>
                  <a:rPr lang="en-US" sz="1000" i="1" dirty="0" smtClean="0">
                    <a:solidFill>
                      <a:srgbClr val="4D4D4D"/>
                    </a:solidFill>
                  </a:rPr>
                  <a:t>Restated</a:t>
                </a:r>
                <a:endParaRPr lang="en-US" sz="1000" i="1" dirty="0">
                  <a:solidFill>
                    <a:srgbClr val="4D4D4D"/>
                  </a:solidFill>
                </a:endParaRPr>
              </a:p>
            </p:txBody>
          </p:sp>
          <p:sp>
            <p:nvSpPr>
              <p:cNvPr id="33" name="TextBox 32"/>
              <p:cNvSpPr txBox="1"/>
              <p:nvPr/>
            </p:nvSpPr>
            <p:spPr>
              <a:xfrm>
                <a:off x="3339820" y="4010135"/>
                <a:ext cx="725230" cy="230832"/>
              </a:xfrm>
              <a:prstGeom prst="rect">
                <a:avLst/>
              </a:prstGeom>
              <a:noFill/>
            </p:spPr>
            <p:txBody>
              <a:bodyPr wrap="square" rtlCol="0">
                <a:spAutoFit/>
              </a:bodyPr>
              <a:lstStyle/>
              <a:p>
                <a:pPr algn="ctr"/>
                <a:r>
                  <a:rPr lang="en-US" sz="1100" dirty="0" smtClean="0">
                    <a:solidFill>
                      <a:srgbClr val="4D4D4D"/>
                    </a:solidFill>
                  </a:rPr>
                  <a:t>Quarter 3</a:t>
                </a:r>
                <a:endParaRPr lang="en-US" sz="1100" dirty="0">
                  <a:solidFill>
                    <a:srgbClr val="4D4D4D"/>
                  </a:solidFill>
                </a:endParaRPr>
              </a:p>
            </p:txBody>
          </p:sp>
          <p:sp>
            <p:nvSpPr>
              <p:cNvPr id="34" name="TextBox 33"/>
              <p:cNvSpPr txBox="1"/>
              <p:nvPr/>
            </p:nvSpPr>
            <p:spPr>
              <a:xfrm>
                <a:off x="4358498" y="4010111"/>
                <a:ext cx="725230" cy="230832"/>
              </a:xfrm>
              <a:prstGeom prst="rect">
                <a:avLst/>
              </a:prstGeom>
              <a:noFill/>
            </p:spPr>
            <p:txBody>
              <a:bodyPr wrap="square" rtlCol="0">
                <a:spAutoFit/>
              </a:bodyPr>
              <a:lstStyle/>
              <a:p>
                <a:pPr algn="ctr"/>
                <a:r>
                  <a:rPr lang="en-US" sz="1100" dirty="0" smtClean="0">
                    <a:solidFill>
                      <a:srgbClr val="4D4D4D"/>
                    </a:solidFill>
                  </a:rPr>
                  <a:t>Quarter 4</a:t>
                </a:r>
                <a:endParaRPr lang="en-US" sz="1100" dirty="0">
                  <a:solidFill>
                    <a:srgbClr val="4D4D4D"/>
                  </a:solidFill>
                </a:endParaRPr>
              </a:p>
            </p:txBody>
          </p:sp>
          <p:sp>
            <p:nvSpPr>
              <p:cNvPr id="35" name="Rectangle 34"/>
              <p:cNvSpPr/>
              <p:nvPr/>
            </p:nvSpPr>
            <p:spPr>
              <a:xfrm>
                <a:off x="5422614" y="3681306"/>
                <a:ext cx="182880" cy="91440"/>
              </a:xfrm>
              <a:prstGeom prst="rect">
                <a:avLst/>
              </a:prstGeom>
              <a:solidFill>
                <a:schemeClr val="accent1">
                  <a:lumMod val="40000"/>
                  <a:lumOff val="60000"/>
                </a:schemeClr>
              </a:solidFill>
              <a:ln w="3175">
                <a:solidFill>
                  <a:schemeClr val="accent1">
                    <a:lumMod val="40000"/>
                    <a:lumOff val="60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5536902" y="3623508"/>
                <a:ext cx="1325880" cy="203675"/>
              </a:xfrm>
              <a:prstGeom prst="rect">
                <a:avLst/>
              </a:prstGeom>
              <a:noFill/>
            </p:spPr>
            <p:txBody>
              <a:bodyPr wrap="square" rtlCol="0">
                <a:spAutoFit/>
              </a:bodyPr>
              <a:lstStyle/>
              <a:p>
                <a:r>
                  <a:rPr lang="en-US" sz="900" dirty="0" smtClean="0">
                    <a:solidFill>
                      <a:srgbClr val="4D4D4D"/>
                    </a:solidFill>
                  </a:rPr>
                  <a:t>Travel Transactions</a:t>
                </a:r>
                <a:endParaRPr lang="en-US" sz="900" dirty="0">
                  <a:solidFill>
                    <a:srgbClr val="4D4D4D"/>
                  </a:solidFill>
                </a:endParaRPr>
              </a:p>
            </p:txBody>
          </p:sp>
          <p:sp>
            <p:nvSpPr>
              <p:cNvPr id="37" name="Rectangle 36"/>
              <p:cNvSpPr/>
              <p:nvPr/>
            </p:nvSpPr>
            <p:spPr>
              <a:xfrm>
                <a:off x="5423565" y="3900356"/>
                <a:ext cx="182880" cy="91440"/>
              </a:xfrm>
              <a:prstGeom prst="rect">
                <a:avLst/>
              </a:prstGeom>
              <a:solidFill>
                <a:schemeClr val="accent1">
                  <a:lumMod val="50000"/>
                </a:schemeClr>
              </a:solidFill>
              <a:ln w="3175">
                <a:solidFill>
                  <a:schemeClr val="accent1">
                    <a:lumMod val="50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537853" y="3842559"/>
                <a:ext cx="1325880" cy="203675"/>
              </a:xfrm>
              <a:prstGeom prst="rect">
                <a:avLst/>
              </a:prstGeom>
              <a:noFill/>
            </p:spPr>
            <p:txBody>
              <a:bodyPr wrap="square" rtlCol="0">
                <a:spAutoFit/>
              </a:bodyPr>
              <a:lstStyle/>
              <a:p>
                <a:r>
                  <a:rPr lang="en-US" sz="900" dirty="0" smtClean="0">
                    <a:solidFill>
                      <a:srgbClr val="4D4D4D"/>
                    </a:solidFill>
                  </a:rPr>
                  <a:t>BruinBuy Transactions</a:t>
                </a:r>
                <a:endParaRPr lang="en-US" sz="900" dirty="0">
                  <a:solidFill>
                    <a:srgbClr val="4D4D4D"/>
                  </a:solidFill>
                </a:endParaRPr>
              </a:p>
            </p:txBody>
          </p:sp>
          <p:cxnSp>
            <p:nvCxnSpPr>
              <p:cNvPr id="39" name="Straight Connector 38"/>
              <p:cNvCxnSpPr/>
              <p:nvPr/>
            </p:nvCxnSpPr>
            <p:spPr>
              <a:xfrm>
                <a:off x="979200" y="4010178"/>
                <a:ext cx="4343400" cy="0"/>
              </a:xfrm>
              <a:prstGeom prst="line">
                <a:avLst/>
              </a:prstGeom>
              <a:ln w="6350">
                <a:solidFill>
                  <a:srgbClr val="4D4D4D"/>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816187" y="4458878"/>
                <a:ext cx="1138237" cy="244411"/>
              </a:xfrm>
              <a:prstGeom prst="rect">
                <a:avLst/>
              </a:prstGeom>
              <a:noFill/>
            </p:spPr>
            <p:txBody>
              <a:bodyPr wrap="square" rtlCol="0">
                <a:spAutoFit/>
              </a:bodyPr>
              <a:lstStyle/>
              <a:p>
                <a:pPr algn="ctr"/>
                <a:r>
                  <a:rPr lang="en-US" sz="1200" b="1" dirty="0" smtClean="0">
                    <a:solidFill>
                      <a:srgbClr val="4D4D4D"/>
                    </a:solidFill>
                  </a:rPr>
                  <a:t>2011-2012</a:t>
                </a:r>
                <a:endParaRPr lang="en-US" sz="1200" b="1" dirty="0">
                  <a:solidFill>
                    <a:srgbClr val="4D4D4D"/>
                  </a:solidFill>
                </a:endParaRPr>
              </a:p>
            </p:txBody>
          </p:sp>
          <p:sp>
            <p:nvSpPr>
              <p:cNvPr id="41" name="TextBox 40"/>
              <p:cNvSpPr txBox="1"/>
              <p:nvPr/>
            </p:nvSpPr>
            <p:spPr>
              <a:xfrm>
                <a:off x="5369579" y="3383113"/>
                <a:ext cx="1325880" cy="230832"/>
              </a:xfrm>
              <a:prstGeom prst="rect">
                <a:avLst/>
              </a:prstGeom>
              <a:noFill/>
            </p:spPr>
            <p:txBody>
              <a:bodyPr wrap="square" rtlCol="0">
                <a:spAutoFit/>
              </a:bodyPr>
              <a:lstStyle/>
              <a:p>
                <a:r>
                  <a:rPr lang="en-US" sz="1100" b="1" dirty="0" smtClean="0">
                    <a:solidFill>
                      <a:srgbClr val="4D4D4D"/>
                    </a:solidFill>
                  </a:rPr>
                  <a:t>Days to Process:</a:t>
                </a:r>
                <a:endParaRPr lang="en-US" sz="1100" b="1" dirty="0">
                  <a:solidFill>
                    <a:srgbClr val="4D4D4D"/>
                  </a:solidFill>
                </a:endParaRPr>
              </a:p>
            </p:txBody>
          </p:sp>
          <p:cxnSp>
            <p:nvCxnSpPr>
              <p:cNvPr id="42" name="Straight Arrow Connector 41"/>
              <p:cNvCxnSpPr/>
              <p:nvPr/>
            </p:nvCxnSpPr>
            <p:spPr>
              <a:xfrm>
                <a:off x="707354" y="3395038"/>
                <a:ext cx="228600" cy="0"/>
              </a:xfrm>
              <a:prstGeom prst="straightConnector1">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92018" y="3201278"/>
                <a:ext cx="725230" cy="380194"/>
              </a:xfrm>
              <a:prstGeom prst="rect">
                <a:avLst/>
              </a:prstGeom>
              <a:noFill/>
            </p:spPr>
            <p:txBody>
              <a:bodyPr wrap="square" rtlCol="0">
                <a:spAutoFit/>
              </a:bodyPr>
              <a:lstStyle/>
              <a:p>
                <a:pPr algn="ctr"/>
                <a:r>
                  <a:rPr lang="en-US" sz="1100" b="1" dirty="0" smtClean="0">
                    <a:solidFill>
                      <a:srgbClr val="C00000"/>
                    </a:solidFill>
                  </a:rPr>
                  <a:t>Target:    3 days</a:t>
                </a:r>
                <a:endParaRPr lang="en-US" sz="1100" b="1" dirty="0">
                  <a:solidFill>
                    <a:srgbClr val="C00000"/>
                  </a:solidFill>
                </a:endParaRPr>
              </a:p>
            </p:txBody>
          </p:sp>
        </p:grpSp>
        <p:grpSp>
          <p:nvGrpSpPr>
            <p:cNvPr id="5" name="Group 94"/>
            <p:cNvGrpSpPr/>
            <p:nvPr/>
          </p:nvGrpSpPr>
          <p:grpSpPr>
            <a:xfrm>
              <a:off x="1264176" y="2721764"/>
              <a:ext cx="2862529" cy="1286747"/>
              <a:chOff x="1264176" y="2721764"/>
              <a:chExt cx="2862529" cy="1286747"/>
            </a:xfrm>
          </p:grpSpPr>
          <p:sp>
            <p:nvSpPr>
              <p:cNvPr id="6" name="TextBox 5"/>
              <p:cNvSpPr txBox="1"/>
              <p:nvPr/>
            </p:nvSpPr>
            <p:spPr>
              <a:xfrm>
                <a:off x="1573308" y="3324198"/>
                <a:ext cx="502920" cy="217254"/>
              </a:xfrm>
              <a:prstGeom prst="rect">
                <a:avLst/>
              </a:prstGeom>
              <a:noFill/>
            </p:spPr>
            <p:txBody>
              <a:bodyPr wrap="square" rtlCol="0">
                <a:spAutoFit/>
              </a:bodyPr>
              <a:lstStyle/>
              <a:p>
                <a:pPr algn="ctr"/>
                <a:r>
                  <a:rPr lang="en-US" sz="1000" dirty="0" smtClean="0">
                    <a:solidFill>
                      <a:srgbClr val="4D4D4D"/>
                    </a:solidFill>
                  </a:rPr>
                  <a:t>2.5</a:t>
                </a:r>
              </a:p>
            </p:txBody>
          </p:sp>
          <p:sp>
            <p:nvSpPr>
              <p:cNvPr id="7" name="Rectangle 6"/>
              <p:cNvSpPr/>
              <p:nvPr/>
            </p:nvSpPr>
            <p:spPr>
              <a:xfrm>
                <a:off x="1345826" y="3203805"/>
                <a:ext cx="320040" cy="804672"/>
              </a:xfrm>
              <a:prstGeom prst="rect">
                <a:avLst/>
              </a:prstGeom>
              <a:solidFill>
                <a:schemeClr val="accent1">
                  <a:lumMod val="60000"/>
                  <a:lumOff val="40000"/>
                </a:schemeClr>
              </a:solidFill>
              <a:ln w="3175">
                <a:solidFill>
                  <a:schemeClr val="accent1">
                    <a:lumMod val="60000"/>
                    <a:lumOff val="40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264176" y="3033954"/>
                <a:ext cx="502920" cy="217254"/>
              </a:xfrm>
              <a:prstGeom prst="rect">
                <a:avLst/>
              </a:prstGeom>
              <a:noFill/>
            </p:spPr>
            <p:txBody>
              <a:bodyPr wrap="square" rtlCol="0">
                <a:spAutoFit/>
              </a:bodyPr>
              <a:lstStyle/>
              <a:p>
                <a:pPr algn="ctr"/>
                <a:r>
                  <a:rPr lang="en-US" sz="1000" dirty="0" smtClean="0">
                    <a:solidFill>
                      <a:srgbClr val="4D4D4D"/>
                    </a:solidFill>
                  </a:rPr>
                  <a:t>3.9</a:t>
                </a:r>
              </a:p>
            </p:txBody>
          </p:sp>
          <p:sp>
            <p:nvSpPr>
              <p:cNvPr id="9" name="Rectangle 8"/>
              <p:cNvSpPr/>
              <p:nvPr/>
            </p:nvSpPr>
            <p:spPr>
              <a:xfrm>
                <a:off x="1667928" y="3496416"/>
                <a:ext cx="320040" cy="512064"/>
              </a:xfrm>
              <a:prstGeom prst="rect">
                <a:avLst/>
              </a:prstGeom>
              <a:solidFill>
                <a:schemeClr val="accent1">
                  <a:lumMod val="50000"/>
                </a:schemeClr>
              </a:solidFill>
              <a:ln w="3175">
                <a:solidFill>
                  <a:schemeClr val="accent1">
                    <a:lumMod val="50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592692" y="3095629"/>
                <a:ext cx="502920" cy="217254"/>
              </a:xfrm>
              <a:prstGeom prst="rect">
                <a:avLst/>
              </a:prstGeom>
              <a:noFill/>
            </p:spPr>
            <p:txBody>
              <a:bodyPr wrap="square" rtlCol="0">
                <a:spAutoFit/>
              </a:bodyPr>
              <a:lstStyle/>
              <a:p>
                <a:pPr algn="ctr"/>
                <a:r>
                  <a:rPr lang="en-US" sz="1000" dirty="0" smtClean="0">
                    <a:solidFill>
                      <a:srgbClr val="4D4D4D"/>
                    </a:solidFill>
                  </a:rPr>
                  <a:t>3.6</a:t>
                </a:r>
              </a:p>
            </p:txBody>
          </p:sp>
          <p:sp>
            <p:nvSpPr>
              <p:cNvPr id="11" name="Rectangle 10"/>
              <p:cNvSpPr/>
              <p:nvPr/>
            </p:nvSpPr>
            <p:spPr>
              <a:xfrm>
                <a:off x="2365210" y="2891615"/>
                <a:ext cx="320040" cy="1115568"/>
              </a:xfrm>
              <a:prstGeom prst="rect">
                <a:avLst/>
              </a:prstGeom>
              <a:solidFill>
                <a:schemeClr val="accent1">
                  <a:lumMod val="60000"/>
                  <a:lumOff val="40000"/>
                </a:schemeClr>
              </a:solidFill>
              <a:ln w="3175">
                <a:solidFill>
                  <a:schemeClr val="accent1">
                    <a:lumMod val="60000"/>
                    <a:lumOff val="40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2283560" y="2721764"/>
                <a:ext cx="502920" cy="217254"/>
              </a:xfrm>
              <a:prstGeom prst="rect">
                <a:avLst/>
              </a:prstGeom>
              <a:noFill/>
            </p:spPr>
            <p:txBody>
              <a:bodyPr wrap="square" rtlCol="0">
                <a:spAutoFit/>
              </a:bodyPr>
              <a:lstStyle/>
              <a:p>
                <a:pPr algn="ctr"/>
                <a:r>
                  <a:rPr lang="en-US" sz="1000" dirty="0" smtClean="0">
                    <a:solidFill>
                      <a:srgbClr val="4D4D4D"/>
                    </a:solidFill>
                  </a:rPr>
                  <a:t>5.4</a:t>
                </a:r>
              </a:p>
            </p:txBody>
          </p:sp>
          <p:sp>
            <p:nvSpPr>
              <p:cNvPr id="13" name="Rectangle 12"/>
              <p:cNvSpPr/>
              <p:nvPr/>
            </p:nvSpPr>
            <p:spPr>
              <a:xfrm>
                <a:off x="2687312" y="3267847"/>
                <a:ext cx="320040" cy="740664"/>
              </a:xfrm>
              <a:prstGeom prst="rect">
                <a:avLst/>
              </a:prstGeom>
              <a:solidFill>
                <a:schemeClr val="accent1">
                  <a:lumMod val="50000"/>
                </a:schemeClr>
              </a:solidFill>
              <a:ln w="3175">
                <a:solidFill>
                  <a:schemeClr val="accent1">
                    <a:lumMod val="50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3623785" y="3156561"/>
                <a:ext cx="502920" cy="217254"/>
              </a:xfrm>
              <a:prstGeom prst="rect">
                <a:avLst/>
              </a:prstGeom>
              <a:noFill/>
            </p:spPr>
            <p:txBody>
              <a:bodyPr wrap="square" rtlCol="0">
                <a:spAutoFit/>
              </a:bodyPr>
              <a:lstStyle/>
              <a:p>
                <a:pPr algn="ctr"/>
                <a:r>
                  <a:rPr lang="en-US" sz="1000" dirty="0" smtClean="0">
                    <a:solidFill>
                      <a:srgbClr val="4D4D4D"/>
                    </a:solidFill>
                  </a:rPr>
                  <a:t>3.3</a:t>
                </a:r>
              </a:p>
            </p:txBody>
          </p:sp>
          <p:sp>
            <p:nvSpPr>
              <p:cNvPr id="15" name="Rectangle 14"/>
              <p:cNvSpPr/>
              <p:nvPr/>
            </p:nvSpPr>
            <p:spPr>
              <a:xfrm>
                <a:off x="3396303" y="3248687"/>
                <a:ext cx="320040" cy="758952"/>
              </a:xfrm>
              <a:prstGeom prst="rect">
                <a:avLst/>
              </a:prstGeom>
              <a:solidFill>
                <a:schemeClr val="accent1">
                  <a:lumMod val="60000"/>
                  <a:lumOff val="40000"/>
                </a:schemeClr>
              </a:solidFill>
              <a:ln w="3175">
                <a:solidFill>
                  <a:schemeClr val="accent1">
                    <a:lumMod val="60000"/>
                    <a:lumOff val="40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3314653" y="3078836"/>
                <a:ext cx="502920" cy="217254"/>
              </a:xfrm>
              <a:prstGeom prst="rect">
                <a:avLst/>
              </a:prstGeom>
              <a:noFill/>
            </p:spPr>
            <p:txBody>
              <a:bodyPr wrap="square" rtlCol="0">
                <a:spAutoFit/>
              </a:bodyPr>
              <a:lstStyle/>
              <a:p>
                <a:pPr algn="ctr"/>
                <a:r>
                  <a:rPr lang="en-US" sz="1000" dirty="0" smtClean="0">
                    <a:solidFill>
                      <a:srgbClr val="4D4D4D"/>
                    </a:solidFill>
                  </a:rPr>
                  <a:t>3.7</a:t>
                </a:r>
              </a:p>
            </p:txBody>
          </p:sp>
          <p:sp>
            <p:nvSpPr>
              <p:cNvPr id="17" name="Rectangle 16"/>
              <p:cNvSpPr/>
              <p:nvPr/>
            </p:nvSpPr>
            <p:spPr>
              <a:xfrm>
                <a:off x="3718405" y="3328779"/>
                <a:ext cx="320040" cy="676656"/>
              </a:xfrm>
              <a:prstGeom prst="rect">
                <a:avLst/>
              </a:prstGeom>
              <a:solidFill>
                <a:schemeClr val="accent1">
                  <a:lumMod val="50000"/>
                </a:schemeClr>
              </a:solidFill>
              <a:ln w="3175">
                <a:solidFill>
                  <a:schemeClr val="accent1">
                    <a:lumMod val="50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7" name="TextBox 46"/>
          <p:cNvSpPr txBox="1"/>
          <p:nvPr/>
        </p:nvSpPr>
        <p:spPr>
          <a:xfrm>
            <a:off x="762000" y="533400"/>
            <a:ext cx="4928378" cy="738654"/>
          </a:xfrm>
          <a:prstGeom prst="rect">
            <a:avLst/>
          </a:prstGeom>
          <a:noFill/>
        </p:spPr>
        <p:txBody>
          <a:bodyPr wrap="none" lIns="91429" tIns="45715" rIns="91429" bIns="45715" rtlCol="0">
            <a:spAutoFit/>
          </a:bodyPr>
          <a:lstStyle/>
          <a:p>
            <a:r>
              <a:rPr lang="en-US" sz="2800" b="1" dirty="0" smtClean="0">
                <a:latin typeface="+mn-lt"/>
              </a:rPr>
              <a:t>Key Performance Indicator (KPI)</a:t>
            </a:r>
          </a:p>
          <a:p>
            <a:endParaRPr lang="en-US" dirty="0"/>
          </a:p>
        </p:txBody>
      </p:sp>
      <p:sp>
        <p:nvSpPr>
          <p:cNvPr id="48" name="Rectangle 47"/>
          <p:cNvSpPr/>
          <p:nvPr/>
        </p:nvSpPr>
        <p:spPr>
          <a:xfrm>
            <a:off x="914400" y="1219200"/>
            <a:ext cx="8610600" cy="5562600"/>
          </a:xfrm>
          <a:prstGeom prst="rect">
            <a:avLst/>
          </a:prstGeom>
          <a:noFill/>
          <a:ln>
            <a:solidFill>
              <a:schemeClr val="accent3">
                <a:lumMod val="40000"/>
                <a:lumOff val="60000"/>
              </a:schemeClr>
            </a:solidFill>
          </a:ln>
          <a:effectLst>
            <a:glow rad="63500">
              <a:schemeClr val="accent3">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19201" y="1447802"/>
            <a:ext cx="8077200" cy="5077599"/>
            <a:chOff x="91799" y="4224413"/>
            <a:chExt cx="7342908" cy="4480235"/>
          </a:xfrm>
        </p:grpSpPr>
        <p:grpSp>
          <p:nvGrpSpPr>
            <p:cNvPr id="3" name="Group 98"/>
            <p:cNvGrpSpPr/>
            <p:nvPr/>
          </p:nvGrpSpPr>
          <p:grpSpPr>
            <a:xfrm>
              <a:off x="279839" y="5750365"/>
              <a:ext cx="6538141" cy="2954283"/>
              <a:chOff x="279839" y="5750365"/>
              <a:chExt cx="6538141" cy="2954283"/>
            </a:xfrm>
          </p:grpSpPr>
          <p:cxnSp>
            <p:nvCxnSpPr>
              <p:cNvPr id="24" name="Straight Connector 23"/>
              <p:cNvCxnSpPr/>
              <p:nvPr/>
            </p:nvCxnSpPr>
            <p:spPr>
              <a:xfrm>
                <a:off x="1066901" y="8185384"/>
                <a:ext cx="4251960" cy="0"/>
              </a:xfrm>
              <a:prstGeom prst="line">
                <a:avLst/>
              </a:prstGeom>
              <a:ln w="6350">
                <a:solidFill>
                  <a:srgbClr val="4D4D4D"/>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48671" y="7604030"/>
                <a:ext cx="685800" cy="217254"/>
              </a:xfrm>
              <a:prstGeom prst="rect">
                <a:avLst/>
              </a:prstGeom>
              <a:noFill/>
            </p:spPr>
            <p:txBody>
              <a:bodyPr wrap="square" rtlCol="0">
                <a:spAutoFit/>
              </a:bodyPr>
              <a:lstStyle/>
              <a:p>
                <a:pPr algn="ctr"/>
                <a:r>
                  <a:rPr lang="en-US" sz="1000" dirty="0" smtClean="0">
                    <a:solidFill>
                      <a:srgbClr val="4D4D4D"/>
                    </a:solidFill>
                  </a:rPr>
                  <a:t>500</a:t>
                </a:r>
                <a:endParaRPr lang="en-US" sz="1000" dirty="0">
                  <a:solidFill>
                    <a:srgbClr val="4D4D4D"/>
                  </a:solidFill>
                </a:endParaRPr>
              </a:p>
            </p:txBody>
          </p:sp>
          <p:cxnSp>
            <p:nvCxnSpPr>
              <p:cNvPr id="26" name="Straight Connector 25"/>
              <p:cNvCxnSpPr/>
              <p:nvPr/>
            </p:nvCxnSpPr>
            <p:spPr>
              <a:xfrm rot="5400000">
                <a:off x="-144031" y="6975734"/>
                <a:ext cx="2423160" cy="0"/>
              </a:xfrm>
              <a:prstGeom prst="line">
                <a:avLst/>
              </a:prstGeom>
              <a:ln w="63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030602" y="7718399"/>
                <a:ext cx="73152" cy="0"/>
              </a:xfrm>
              <a:prstGeom prst="line">
                <a:avLst/>
              </a:prstGeom>
              <a:ln w="3175">
                <a:solidFill>
                  <a:srgbClr val="4D4D4D"/>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00116" y="7142519"/>
                <a:ext cx="685800" cy="217254"/>
              </a:xfrm>
              <a:prstGeom prst="rect">
                <a:avLst/>
              </a:prstGeom>
              <a:noFill/>
            </p:spPr>
            <p:txBody>
              <a:bodyPr wrap="square" rtlCol="0">
                <a:spAutoFit/>
              </a:bodyPr>
              <a:lstStyle/>
              <a:p>
                <a:pPr algn="ctr"/>
                <a:r>
                  <a:rPr lang="en-US" sz="1000" dirty="0" smtClean="0">
                    <a:solidFill>
                      <a:srgbClr val="4D4D4D"/>
                    </a:solidFill>
                  </a:rPr>
                  <a:t>1,000</a:t>
                </a:r>
                <a:endParaRPr lang="en-US" sz="1000" dirty="0">
                  <a:solidFill>
                    <a:srgbClr val="4D4D4D"/>
                  </a:solidFill>
                </a:endParaRPr>
              </a:p>
            </p:txBody>
          </p:sp>
          <p:cxnSp>
            <p:nvCxnSpPr>
              <p:cNvPr id="29" name="Straight Connector 28"/>
              <p:cNvCxnSpPr/>
              <p:nvPr/>
            </p:nvCxnSpPr>
            <p:spPr>
              <a:xfrm>
                <a:off x="1031703" y="7255294"/>
                <a:ext cx="73152" cy="0"/>
              </a:xfrm>
              <a:prstGeom prst="line">
                <a:avLst/>
              </a:prstGeom>
              <a:ln w="3175">
                <a:solidFill>
                  <a:srgbClr val="4D4D4D"/>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00116" y="6675794"/>
                <a:ext cx="685800" cy="217254"/>
              </a:xfrm>
              <a:prstGeom prst="rect">
                <a:avLst/>
              </a:prstGeom>
              <a:noFill/>
            </p:spPr>
            <p:txBody>
              <a:bodyPr wrap="square" rtlCol="0">
                <a:spAutoFit/>
              </a:bodyPr>
              <a:lstStyle/>
              <a:p>
                <a:pPr algn="ctr"/>
                <a:r>
                  <a:rPr lang="en-US" sz="1000" dirty="0" smtClean="0">
                    <a:solidFill>
                      <a:srgbClr val="4D4D4D"/>
                    </a:solidFill>
                  </a:rPr>
                  <a:t>1,500</a:t>
                </a:r>
                <a:endParaRPr lang="en-US" sz="1000" dirty="0">
                  <a:solidFill>
                    <a:srgbClr val="4D4D4D"/>
                  </a:solidFill>
                </a:endParaRPr>
              </a:p>
            </p:txBody>
          </p:sp>
          <p:sp>
            <p:nvSpPr>
              <p:cNvPr id="31" name="TextBox 30"/>
              <p:cNvSpPr txBox="1"/>
              <p:nvPr/>
            </p:nvSpPr>
            <p:spPr>
              <a:xfrm>
                <a:off x="500116" y="6212244"/>
                <a:ext cx="685800" cy="217254"/>
              </a:xfrm>
              <a:prstGeom prst="rect">
                <a:avLst/>
              </a:prstGeom>
              <a:noFill/>
            </p:spPr>
            <p:txBody>
              <a:bodyPr wrap="square" rtlCol="0">
                <a:spAutoFit/>
              </a:bodyPr>
              <a:lstStyle/>
              <a:p>
                <a:pPr algn="ctr"/>
                <a:r>
                  <a:rPr lang="en-US" sz="1000" dirty="0" smtClean="0">
                    <a:solidFill>
                      <a:srgbClr val="4D4D4D"/>
                    </a:solidFill>
                  </a:rPr>
                  <a:t>2,000</a:t>
                </a:r>
                <a:endParaRPr lang="en-US" sz="1000" dirty="0">
                  <a:solidFill>
                    <a:srgbClr val="4D4D4D"/>
                  </a:solidFill>
                </a:endParaRPr>
              </a:p>
            </p:txBody>
          </p:sp>
          <p:cxnSp>
            <p:nvCxnSpPr>
              <p:cNvPr id="32" name="Straight Connector 31"/>
              <p:cNvCxnSpPr/>
              <p:nvPr/>
            </p:nvCxnSpPr>
            <p:spPr>
              <a:xfrm>
                <a:off x="1031703" y="6325019"/>
                <a:ext cx="73152" cy="0"/>
              </a:xfrm>
              <a:prstGeom prst="line">
                <a:avLst/>
              </a:prstGeom>
              <a:ln w="31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031703" y="5858294"/>
                <a:ext cx="73152" cy="0"/>
              </a:xfrm>
              <a:prstGeom prst="line">
                <a:avLst/>
              </a:prstGeom>
              <a:ln w="31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33014" y="6793913"/>
                <a:ext cx="73152" cy="0"/>
              </a:xfrm>
              <a:prstGeom prst="line">
                <a:avLst/>
              </a:prstGeom>
              <a:ln w="3175">
                <a:solidFill>
                  <a:srgbClr val="4D4D4D"/>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389057" y="8184012"/>
                <a:ext cx="725230" cy="230832"/>
              </a:xfrm>
              <a:prstGeom prst="rect">
                <a:avLst/>
              </a:prstGeom>
              <a:noFill/>
            </p:spPr>
            <p:txBody>
              <a:bodyPr wrap="square" rtlCol="0">
                <a:spAutoFit/>
              </a:bodyPr>
              <a:lstStyle/>
              <a:p>
                <a:pPr algn="ctr"/>
                <a:r>
                  <a:rPr lang="en-US" sz="1100" dirty="0" smtClean="0">
                    <a:solidFill>
                      <a:srgbClr val="4D4D4D"/>
                    </a:solidFill>
                  </a:rPr>
                  <a:t>Quarter 1</a:t>
                </a:r>
                <a:endParaRPr lang="en-US" sz="1100" dirty="0">
                  <a:solidFill>
                    <a:srgbClr val="4D4D4D"/>
                  </a:solidFill>
                </a:endParaRPr>
              </a:p>
            </p:txBody>
          </p:sp>
          <p:sp>
            <p:nvSpPr>
              <p:cNvPr id="36" name="TextBox 35"/>
              <p:cNvSpPr txBox="1"/>
              <p:nvPr/>
            </p:nvSpPr>
            <p:spPr>
              <a:xfrm>
                <a:off x="2407531" y="8185341"/>
                <a:ext cx="725230" cy="230832"/>
              </a:xfrm>
              <a:prstGeom prst="rect">
                <a:avLst/>
              </a:prstGeom>
              <a:noFill/>
            </p:spPr>
            <p:txBody>
              <a:bodyPr wrap="square" rtlCol="0">
                <a:spAutoFit/>
              </a:bodyPr>
              <a:lstStyle/>
              <a:p>
                <a:pPr algn="ctr"/>
                <a:r>
                  <a:rPr lang="en-US" sz="1100" dirty="0" smtClean="0">
                    <a:solidFill>
                      <a:srgbClr val="4D4D4D"/>
                    </a:solidFill>
                  </a:rPr>
                  <a:t>Quarter 2</a:t>
                </a:r>
                <a:endParaRPr lang="en-US" sz="1100" dirty="0">
                  <a:solidFill>
                    <a:srgbClr val="4D4D4D"/>
                  </a:solidFill>
                </a:endParaRPr>
              </a:p>
            </p:txBody>
          </p:sp>
          <p:sp>
            <p:nvSpPr>
              <p:cNvPr id="37" name="TextBox 36"/>
              <p:cNvSpPr txBox="1"/>
              <p:nvPr/>
            </p:nvSpPr>
            <p:spPr>
              <a:xfrm>
                <a:off x="3427521" y="8185341"/>
                <a:ext cx="725230" cy="230832"/>
              </a:xfrm>
              <a:prstGeom prst="rect">
                <a:avLst/>
              </a:prstGeom>
              <a:noFill/>
            </p:spPr>
            <p:txBody>
              <a:bodyPr wrap="square" rtlCol="0">
                <a:spAutoFit/>
              </a:bodyPr>
              <a:lstStyle/>
              <a:p>
                <a:pPr algn="ctr"/>
                <a:r>
                  <a:rPr lang="en-US" sz="1100" dirty="0" smtClean="0">
                    <a:solidFill>
                      <a:srgbClr val="4D4D4D"/>
                    </a:solidFill>
                  </a:rPr>
                  <a:t>Quarter 3</a:t>
                </a:r>
                <a:endParaRPr lang="en-US" sz="1100" dirty="0">
                  <a:solidFill>
                    <a:srgbClr val="4D4D4D"/>
                  </a:solidFill>
                </a:endParaRPr>
              </a:p>
            </p:txBody>
          </p:sp>
          <p:sp>
            <p:nvSpPr>
              <p:cNvPr id="38" name="TextBox 37"/>
              <p:cNvSpPr txBox="1"/>
              <p:nvPr/>
            </p:nvSpPr>
            <p:spPr>
              <a:xfrm>
                <a:off x="4446199" y="8185317"/>
                <a:ext cx="725230" cy="230832"/>
              </a:xfrm>
              <a:prstGeom prst="rect">
                <a:avLst/>
              </a:prstGeom>
              <a:noFill/>
            </p:spPr>
            <p:txBody>
              <a:bodyPr wrap="square" rtlCol="0">
                <a:spAutoFit/>
              </a:bodyPr>
              <a:lstStyle/>
              <a:p>
                <a:pPr algn="ctr"/>
                <a:r>
                  <a:rPr lang="en-US" sz="1100" dirty="0" smtClean="0">
                    <a:solidFill>
                      <a:srgbClr val="4D4D4D"/>
                    </a:solidFill>
                  </a:rPr>
                  <a:t>Quarter 4</a:t>
                </a:r>
                <a:endParaRPr lang="en-US" sz="1100" dirty="0">
                  <a:solidFill>
                    <a:srgbClr val="4D4D4D"/>
                  </a:solidFill>
                </a:endParaRPr>
              </a:p>
            </p:txBody>
          </p:sp>
          <p:sp>
            <p:nvSpPr>
              <p:cNvPr id="39" name="Rectangle 38"/>
              <p:cNvSpPr/>
              <p:nvPr/>
            </p:nvSpPr>
            <p:spPr>
              <a:xfrm>
                <a:off x="5376861" y="7856512"/>
                <a:ext cx="182880" cy="91440"/>
              </a:xfrm>
              <a:prstGeom prst="rect">
                <a:avLst/>
              </a:prstGeom>
              <a:solidFill>
                <a:schemeClr val="accent1">
                  <a:lumMod val="40000"/>
                  <a:lumOff val="60000"/>
                </a:schemeClr>
              </a:solidFill>
              <a:ln w="3175">
                <a:solidFill>
                  <a:schemeClr val="accent1">
                    <a:lumMod val="40000"/>
                    <a:lumOff val="60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5491149" y="7798714"/>
                <a:ext cx="1325880" cy="338554"/>
              </a:xfrm>
              <a:prstGeom prst="rect">
                <a:avLst/>
              </a:prstGeom>
              <a:noFill/>
            </p:spPr>
            <p:txBody>
              <a:bodyPr wrap="square" rtlCol="0">
                <a:spAutoFit/>
              </a:bodyPr>
              <a:lstStyle/>
              <a:p>
                <a:r>
                  <a:rPr lang="en-US" sz="900" dirty="0" smtClean="0">
                    <a:solidFill>
                      <a:srgbClr val="4D4D4D"/>
                    </a:solidFill>
                  </a:rPr>
                  <a:t>Total Travel Transactions</a:t>
                </a:r>
                <a:endParaRPr lang="en-US" sz="900" dirty="0">
                  <a:solidFill>
                    <a:srgbClr val="4D4D4D"/>
                  </a:solidFill>
                </a:endParaRPr>
              </a:p>
            </p:txBody>
          </p:sp>
          <p:sp>
            <p:nvSpPr>
              <p:cNvPr id="41" name="Rectangle 40"/>
              <p:cNvSpPr/>
              <p:nvPr/>
            </p:nvSpPr>
            <p:spPr>
              <a:xfrm>
                <a:off x="5377812" y="8075562"/>
                <a:ext cx="182880" cy="91440"/>
              </a:xfrm>
              <a:prstGeom prst="rect">
                <a:avLst/>
              </a:prstGeom>
              <a:solidFill>
                <a:schemeClr val="accent1">
                  <a:lumMod val="50000"/>
                </a:schemeClr>
              </a:solidFill>
              <a:ln w="3175">
                <a:solidFill>
                  <a:schemeClr val="accent1">
                    <a:lumMod val="50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5492100" y="8017764"/>
                <a:ext cx="1325880" cy="203675"/>
              </a:xfrm>
              <a:prstGeom prst="rect">
                <a:avLst/>
              </a:prstGeom>
              <a:noFill/>
            </p:spPr>
            <p:txBody>
              <a:bodyPr wrap="square" rtlCol="0">
                <a:spAutoFit/>
              </a:bodyPr>
              <a:lstStyle/>
              <a:p>
                <a:r>
                  <a:rPr lang="en-US" sz="900" dirty="0" smtClean="0">
                    <a:solidFill>
                      <a:srgbClr val="4D4D4D"/>
                    </a:solidFill>
                  </a:rPr>
                  <a:t>Rejected Transactions</a:t>
                </a:r>
                <a:endParaRPr lang="en-US" sz="900" dirty="0">
                  <a:solidFill>
                    <a:srgbClr val="4D4D4D"/>
                  </a:solidFill>
                </a:endParaRPr>
              </a:p>
            </p:txBody>
          </p:sp>
          <p:sp>
            <p:nvSpPr>
              <p:cNvPr id="43" name="TextBox 42"/>
              <p:cNvSpPr txBox="1"/>
              <p:nvPr/>
            </p:nvSpPr>
            <p:spPr>
              <a:xfrm>
                <a:off x="2724162" y="8460237"/>
                <a:ext cx="1138237" cy="244411"/>
              </a:xfrm>
              <a:prstGeom prst="rect">
                <a:avLst/>
              </a:prstGeom>
              <a:noFill/>
            </p:spPr>
            <p:txBody>
              <a:bodyPr wrap="square" rtlCol="0">
                <a:spAutoFit/>
              </a:bodyPr>
              <a:lstStyle/>
              <a:p>
                <a:pPr algn="ctr"/>
                <a:r>
                  <a:rPr lang="en-US" sz="1200" b="1" dirty="0" smtClean="0">
                    <a:solidFill>
                      <a:srgbClr val="4D4D4D"/>
                    </a:solidFill>
                  </a:rPr>
                  <a:t>2011-2012</a:t>
                </a:r>
                <a:endParaRPr lang="en-US" sz="1200" b="1" dirty="0">
                  <a:solidFill>
                    <a:srgbClr val="4D4D4D"/>
                  </a:solidFill>
                </a:endParaRPr>
              </a:p>
            </p:txBody>
          </p:sp>
          <p:grpSp>
            <p:nvGrpSpPr>
              <p:cNvPr id="4" name="Group 178"/>
              <p:cNvGrpSpPr/>
              <p:nvPr/>
            </p:nvGrpSpPr>
            <p:grpSpPr>
              <a:xfrm>
                <a:off x="279839" y="5750365"/>
                <a:ext cx="906077" cy="2034232"/>
                <a:chOff x="279839" y="5824796"/>
                <a:chExt cx="906077" cy="2034232"/>
              </a:xfrm>
            </p:grpSpPr>
            <p:sp>
              <p:nvSpPr>
                <p:cNvPr id="45" name="TextBox 44"/>
                <p:cNvSpPr txBox="1"/>
                <p:nvPr/>
              </p:nvSpPr>
              <p:spPr>
                <a:xfrm rot="10800000">
                  <a:off x="279839" y="6187399"/>
                  <a:ext cx="307776" cy="1671629"/>
                </a:xfrm>
                <a:prstGeom prst="rect">
                  <a:avLst/>
                </a:prstGeom>
                <a:noFill/>
              </p:spPr>
              <p:txBody>
                <a:bodyPr vert="eaVert" wrap="square" rtlCol="0">
                  <a:spAutoFit/>
                </a:bodyPr>
                <a:lstStyle/>
                <a:p>
                  <a:pPr algn="ctr"/>
                  <a:r>
                    <a:rPr lang="en-US" sz="1000" dirty="0" smtClean="0">
                      <a:solidFill>
                        <a:srgbClr val="4D4D4D"/>
                      </a:solidFill>
                    </a:rPr>
                    <a:t>Number of transactions</a:t>
                  </a:r>
                  <a:endParaRPr lang="en-US" sz="1000" dirty="0">
                    <a:solidFill>
                      <a:srgbClr val="4D4D4D"/>
                    </a:solidFill>
                  </a:endParaRPr>
                </a:p>
              </p:txBody>
            </p:sp>
            <p:sp>
              <p:nvSpPr>
                <p:cNvPr id="46" name="TextBox 45"/>
                <p:cNvSpPr txBox="1"/>
                <p:nvPr/>
              </p:nvSpPr>
              <p:spPr>
                <a:xfrm>
                  <a:off x="500116" y="5824796"/>
                  <a:ext cx="685800" cy="217254"/>
                </a:xfrm>
                <a:prstGeom prst="rect">
                  <a:avLst/>
                </a:prstGeom>
                <a:noFill/>
              </p:spPr>
              <p:txBody>
                <a:bodyPr wrap="square" rtlCol="0">
                  <a:spAutoFit/>
                </a:bodyPr>
                <a:lstStyle/>
                <a:p>
                  <a:pPr algn="ctr"/>
                  <a:r>
                    <a:rPr lang="en-US" sz="1000" dirty="0" smtClean="0">
                      <a:solidFill>
                        <a:srgbClr val="4D4D4D"/>
                      </a:solidFill>
                    </a:rPr>
                    <a:t>2,500</a:t>
                  </a:r>
                  <a:endParaRPr lang="en-US" sz="1000" dirty="0">
                    <a:solidFill>
                      <a:srgbClr val="4D4D4D"/>
                    </a:solidFill>
                  </a:endParaRPr>
                </a:p>
              </p:txBody>
            </p:sp>
          </p:grpSp>
        </p:grpSp>
        <p:grpSp>
          <p:nvGrpSpPr>
            <p:cNvPr id="5" name="Group 100"/>
            <p:cNvGrpSpPr/>
            <p:nvPr/>
          </p:nvGrpSpPr>
          <p:grpSpPr>
            <a:xfrm>
              <a:off x="91799" y="4224413"/>
              <a:ext cx="7342908" cy="1608839"/>
              <a:chOff x="91799" y="4224413"/>
              <a:chExt cx="7342908" cy="1608839"/>
            </a:xfrm>
          </p:grpSpPr>
          <p:sp>
            <p:nvSpPr>
              <p:cNvPr id="21" name="TextBox 20"/>
              <p:cNvSpPr txBox="1"/>
              <p:nvPr/>
            </p:nvSpPr>
            <p:spPr>
              <a:xfrm>
                <a:off x="91799" y="4224413"/>
                <a:ext cx="7342908" cy="338554"/>
              </a:xfrm>
              <a:prstGeom prst="rect">
                <a:avLst/>
              </a:prstGeom>
              <a:noFill/>
            </p:spPr>
            <p:txBody>
              <a:bodyPr wrap="square" rtlCol="0">
                <a:spAutoFit/>
              </a:bodyPr>
              <a:lstStyle/>
              <a:p>
                <a:r>
                  <a:rPr lang="en-US" sz="1800" dirty="0" smtClean="0">
                    <a:solidFill>
                      <a:srgbClr val="4D4D4D"/>
                    </a:solidFill>
                  </a:rPr>
                  <a:t>Travel Transactions: Comparison of Rejected Transactions to Total Processed</a:t>
                </a:r>
                <a:endParaRPr lang="en-US" sz="1800" dirty="0">
                  <a:solidFill>
                    <a:srgbClr val="4D4D4D"/>
                  </a:solidFill>
                </a:endParaRPr>
              </a:p>
            </p:txBody>
          </p:sp>
          <p:sp>
            <p:nvSpPr>
              <p:cNvPr id="22" name="TextBox 21"/>
              <p:cNvSpPr txBox="1"/>
              <p:nvPr/>
            </p:nvSpPr>
            <p:spPr>
              <a:xfrm>
                <a:off x="576708" y="4627825"/>
                <a:ext cx="6533129" cy="651763"/>
              </a:xfrm>
              <a:prstGeom prst="rect">
                <a:avLst/>
              </a:prstGeom>
              <a:noFill/>
            </p:spPr>
            <p:txBody>
              <a:bodyPr wrap="square" rtlCol="0">
                <a:spAutoFit/>
              </a:bodyPr>
              <a:lstStyle/>
              <a:p>
                <a:r>
                  <a:rPr lang="en-US" dirty="0" smtClean="0">
                    <a:solidFill>
                      <a:srgbClr val="4D4D4D"/>
                    </a:solidFill>
                  </a:rPr>
                  <a:t>The number of rejected travel transactions measures the quality of BRC processing and indicates whether travel support documentation is acceptable and in accordance with UC policy and standards. The BRC target for rejected travel transactions is 2% or less.</a:t>
                </a:r>
              </a:p>
            </p:txBody>
          </p:sp>
          <p:sp>
            <p:nvSpPr>
              <p:cNvPr id="23" name="TextBox 22"/>
              <p:cNvSpPr txBox="1"/>
              <p:nvPr/>
            </p:nvSpPr>
            <p:spPr>
              <a:xfrm>
                <a:off x="950029" y="5371587"/>
                <a:ext cx="5722678" cy="461665"/>
              </a:xfrm>
              <a:prstGeom prst="rect">
                <a:avLst/>
              </a:prstGeom>
              <a:noFill/>
            </p:spPr>
            <p:txBody>
              <a:bodyPr wrap="square" rtlCol="0">
                <a:spAutoFit/>
              </a:bodyPr>
              <a:lstStyle/>
              <a:p>
                <a:r>
                  <a:rPr lang="en-US" dirty="0" smtClean="0">
                    <a:solidFill>
                      <a:srgbClr val="C00000"/>
                    </a:solidFill>
                  </a:rPr>
                  <a:t>2011 Rejection Rate for BRC Processed Travel Transactions: 1.6%</a:t>
                </a:r>
              </a:p>
              <a:p>
                <a:r>
                  <a:rPr lang="en-US" b="1" dirty="0" smtClean="0">
                    <a:solidFill>
                      <a:srgbClr val="C00000"/>
                    </a:solidFill>
                  </a:rPr>
                  <a:t>2012 Rejection Rate for BRC Processed Travel Transactions: 0.8%</a:t>
                </a:r>
              </a:p>
            </p:txBody>
          </p:sp>
        </p:grpSp>
        <p:grpSp>
          <p:nvGrpSpPr>
            <p:cNvPr id="44" name="Group 99"/>
            <p:cNvGrpSpPr/>
            <p:nvPr/>
          </p:nvGrpSpPr>
          <p:grpSpPr>
            <a:xfrm>
              <a:off x="1351877" y="6446910"/>
              <a:ext cx="2838283" cy="1737052"/>
              <a:chOff x="1351877" y="6446910"/>
              <a:chExt cx="2838283" cy="1737052"/>
            </a:xfrm>
          </p:grpSpPr>
          <p:sp>
            <p:nvSpPr>
              <p:cNvPr id="6" name="TextBox 5"/>
              <p:cNvSpPr txBox="1"/>
              <p:nvPr/>
            </p:nvSpPr>
            <p:spPr>
              <a:xfrm>
                <a:off x="1694350" y="7948884"/>
                <a:ext cx="457200" cy="217254"/>
              </a:xfrm>
              <a:prstGeom prst="rect">
                <a:avLst/>
              </a:prstGeom>
              <a:noFill/>
            </p:spPr>
            <p:txBody>
              <a:bodyPr wrap="square" rtlCol="0">
                <a:spAutoFit/>
              </a:bodyPr>
              <a:lstStyle/>
              <a:p>
                <a:pPr algn="ctr"/>
                <a:r>
                  <a:rPr lang="en-US" sz="1000" b="1" dirty="0" smtClean="0">
                    <a:solidFill>
                      <a:srgbClr val="C00000"/>
                    </a:solidFill>
                  </a:rPr>
                  <a:t>1.4%</a:t>
                </a:r>
              </a:p>
            </p:txBody>
          </p:sp>
          <p:sp>
            <p:nvSpPr>
              <p:cNvPr id="7" name="Rectangle 6"/>
              <p:cNvSpPr/>
              <p:nvPr/>
            </p:nvSpPr>
            <p:spPr>
              <a:xfrm>
                <a:off x="1433527" y="7073879"/>
                <a:ext cx="320040" cy="1106424"/>
              </a:xfrm>
              <a:prstGeom prst="rect">
                <a:avLst/>
              </a:prstGeom>
              <a:solidFill>
                <a:schemeClr val="accent1">
                  <a:lumMod val="60000"/>
                  <a:lumOff val="40000"/>
                </a:schemeClr>
              </a:solidFill>
              <a:ln w="3175">
                <a:solidFill>
                  <a:schemeClr val="accent1">
                    <a:lumMod val="60000"/>
                    <a:lumOff val="40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351877" y="6873437"/>
                <a:ext cx="502920" cy="217254"/>
              </a:xfrm>
              <a:prstGeom prst="rect">
                <a:avLst/>
              </a:prstGeom>
              <a:noFill/>
            </p:spPr>
            <p:txBody>
              <a:bodyPr wrap="square" rtlCol="0">
                <a:spAutoFit/>
              </a:bodyPr>
              <a:lstStyle/>
              <a:p>
                <a:pPr algn="ctr"/>
                <a:r>
                  <a:rPr lang="en-US" sz="1000" dirty="0" smtClean="0">
                    <a:solidFill>
                      <a:srgbClr val="4D4D4D"/>
                    </a:solidFill>
                  </a:rPr>
                  <a:t>1,208</a:t>
                </a:r>
              </a:p>
            </p:txBody>
          </p:sp>
          <p:sp>
            <p:nvSpPr>
              <p:cNvPr id="9" name="Rectangle 8"/>
              <p:cNvSpPr/>
              <p:nvPr/>
            </p:nvSpPr>
            <p:spPr>
              <a:xfrm>
                <a:off x="1755629" y="8160605"/>
                <a:ext cx="320040" cy="18288"/>
              </a:xfrm>
              <a:prstGeom prst="rect">
                <a:avLst/>
              </a:prstGeom>
              <a:solidFill>
                <a:schemeClr val="accent1">
                  <a:lumMod val="50000"/>
                </a:schemeClr>
              </a:solidFill>
              <a:ln w="3175">
                <a:solidFill>
                  <a:schemeClr val="accent1">
                    <a:lumMod val="50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666874" y="7819315"/>
                <a:ext cx="502920" cy="217254"/>
              </a:xfrm>
              <a:prstGeom prst="rect">
                <a:avLst/>
              </a:prstGeom>
              <a:noFill/>
            </p:spPr>
            <p:txBody>
              <a:bodyPr wrap="square" rtlCol="0">
                <a:spAutoFit/>
              </a:bodyPr>
              <a:lstStyle/>
              <a:p>
                <a:pPr algn="ctr"/>
                <a:r>
                  <a:rPr lang="en-US" sz="1000" dirty="0" smtClean="0">
                    <a:solidFill>
                      <a:srgbClr val="4D4D4D"/>
                    </a:solidFill>
                  </a:rPr>
                  <a:t>17</a:t>
                </a:r>
              </a:p>
            </p:txBody>
          </p:sp>
          <p:sp>
            <p:nvSpPr>
              <p:cNvPr id="11" name="TextBox 10"/>
              <p:cNvSpPr txBox="1"/>
              <p:nvPr/>
            </p:nvSpPr>
            <p:spPr>
              <a:xfrm>
                <a:off x="2705900" y="7959638"/>
                <a:ext cx="457200" cy="217254"/>
              </a:xfrm>
              <a:prstGeom prst="rect">
                <a:avLst/>
              </a:prstGeom>
              <a:noFill/>
            </p:spPr>
            <p:txBody>
              <a:bodyPr wrap="square" rtlCol="0">
                <a:spAutoFit/>
              </a:bodyPr>
              <a:lstStyle/>
              <a:p>
                <a:pPr algn="ctr"/>
                <a:r>
                  <a:rPr lang="en-US" sz="1000" b="1" dirty="0" smtClean="0">
                    <a:solidFill>
                      <a:srgbClr val="C00000"/>
                    </a:solidFill>
                  </a:rPr>
                  <a:t>0.6%</a:t>
                </a:r>
              </a:p>
            </p:txBody>
          </p:sp>
          <p:sp>
            <p:nvSpPr>
              <p:cNvPr id="12" name="Rectangle 11"/>
              <p:cNvSpPr/>
              <p:nvPr/>
            </p:nvSpPr>
            <p:spPr>
              <a:xfrm>
                <a:off x="2445077" y="6689347"/>
                <a:ext cx="320040" cy="1490472"/>
              </a:xfrm>
              <a:prstGeom prst="rect">
                <a:avLst/>
              </a:prstGeom>
              <a:solidFill>
                <a:schemeClr val="accent1">
                  <a:lumMod val="60000"/>
                  <a:lumOff val="40000"/>
                </a:schemeClr>
              </a:solidFill>
              <a:ln w="3175">
                <a:solidFill>
                  <a:schemeClr val="accent1">
                    <a:lumMod val="60000"/>
                    <a:lumOff val="40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363427" y="6488905"/>
                <a:ext cx="502920" cy="217254"/>
              </a:xfrm>
              <a:prstGeom prst="rect">
                <a:avLst/>
              </a:prstGeom>
              <a:noFill/>
            </p:spPr>
            <p:txBody>
              <a:bodyPr wrap="square" rtlCol="0">
                <a:spAutoFit/>
              </a:bodyPr>
              <a:lstStyle/>
              <a:p>
                <a:pPr algn="ctr"/>
                <a:r>
                  <a:rPr lang="en-US" sz="1000" dirty="0" smtClean="0">
                    <a:solidFill>
                      <a:srgbClr val="4D4D4D"/>
                    </a:solidFill>
                  </a:rPr>
                  <a:t>1,631</a:t>
                </a:r>
              </a:p>
            </p:txBody>
          </p:sp>
          <p:sp>
            <p:nvSpPr>
              <p:cNvPr id="14" name="Rectangle 13"/>
              <p:cNvSpPr/>
              <p:nvPr/>
            </p:nvSpPr>
            <p:spPr>
              <a:xfrm>
                <a:off x="2767179" y="8171359"/>
                <a:ext cx="320040" cy="9144"/>
              </a:xfrm>
              <a:prstGeom prst="rect">
                <a:avLst/>
              </a:prstGeom>
              <a:solidFill>
                <a:schemeClr val="accent1">
                  <a:lumMod val="50000"/>
                </a:schemeClr>
              </a:solidFill>
              <a:ln w="3175">
                <a:solidFill>
                  <a:schemeClr val="accent1">
                    <a:lumMod val="50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678424" y="7830069"/>
                <a:ext cx="502920" cy="217254"/>
              </a:xfrm>
              <a:prstGeom prst="rect">
                <a:avLst/>
              </a:prstGeom>
              <a:noFill/>
            </p:spPr>
            <p:txBody>
              <a:bodyPr wrap="square" rtlCol="0">
                <a:spAutoFit/>
              </a:bodyPr>
              <a:lstStyle/>
              <a:p>
                <a:pPr algn="ctr"/>
                <a:r>
                  <a:rPr lang="en-US" sz="1000" dirty="0" smtClean="0">
                    <a:solidFill>
                      <a:srgbClr val="4D4D4D"/>
                    </a:solidFill>
                  </a:rPr>
                  <a:t>10</a:t>
                </a:r>
              </a:p>
            </p:txBody>
          </p:sp>
          <p:sp>
            <p:nvSpPr>
              <p:cNvPr id="16" name="Rectangle 15"/>
              <p:cNvSpPr/>
              <p:nvPr/>
            </p:nvSpPr>
            <p:spPr>
              <a:xfrm>
                <a:off x="3454741" y="6647352"/>
                <a:ext cx="320040" cy="1536192"/>
              </a:xfrm>
              <a:prstGeom prst="rect">
                <a:avLst/>
              </a:prstGeom>
              <a:solidFill>
                <a:schemeClr val="accent1">
                  <a:lumMod val="60000"/>
                  <a:lumOff val="40000"/>
                </a:schemeClr>
              </a:solidFill>
              <a:ln w="3175">
                <a:solidFill>
                  <a:schemeClr val="accent1">
                    <a:lumMod val="60000"/>
                    <a:lumOff val="40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3373091" y="6446910"/>
                <a:ext cx="502920" cy="217254"/>
              </a:xfrm>
              <a:prstGeom prst="rect">
                <a:avLst/>
              </a:prstGeom>
              <a:noFill/>
            </p:spPr>
            <p:txBody>
              <a:bodyPr wrap="square" rtlCol="0">
                <a:spAutoFit/>
              </a:bodyPr>
              <a:lstStyle/>
              <a:p>
                <a:pPr algn="ctr"/>
                <a:r>
                  <a:rPr lang="en-US" sz="1000" dirty="0" smtClean="0">
                    <a:solidFill>
                      <a:srgbClr val="4D4D4D"/>
                    </a:solidFill>
                  </a:rPr>
                  <a:t>1,675</a:t>
                </a:r>
              </a:p>
            </p:txBody>
          </p:sp>
          <p:sp>
            <p:nvSpPr>
              <p:cNvPr id="18" name="TextBox 17"/>
              <p:cNvSpPr txBox="1"/>
              <p:nvPr/>
            </p:nvSpPr>
            <p:spPr>
              <a:xfrm>
                <a:off x="3714716" y="7963097"/>
                <a:ext cx="457200" cy="217254"/>
              </a:xfrm>
              <a:prstGeom prst="rect">
                <a:avLst/>
              </a:prstGeom>
              <a:noFill/>
            </p:spPr>
            <p:txBody>
              <a:bodyPr wrap="square" rtlCol="0">
                <a:spAutoFit/>
              </a:bodyPr>
              <a:lstStyle/>
              <a:p>
                <a:pPr algn="ctr"/>
                <a:r>
                  <a:rPr lang="en-US" sz="1000" b="1" dirty="0" smtClean="0">
                    <a:solidFill>
                      <a:srgbClr val="C00000"/>
                    </a:solidFill>
                  </a:rPr>
                  <a:t>0.5%</a:t>
                </a:r>
              </a:p>
            </p:txBody>
          </p:sp>
          <p:sp>
            <p:nvSpPr>
              <p:cNvPr id="19" name="Rectangle 18"/>
              <p:cNvSpPr/>
              <p:nvPr/>
            </p:nvSpPr>
            <p:spPr>
              <a:xfrm>
                <a:off x="3775995" y="8174818"/>
                <a:ext cx="320040" cy="9144"/>
              </a:xfrm>
              <a:prstGeom prst="rect">
                <a:avLst/>
              </a:prstGeom>
              <a:solidFill>
                <a:schemeClr val="accent1">
                  <a:lumMod val="50000"/>
                </a:schemeClr>
              </a:solidFill>
              <a:ln w="3175">
                <a:solidFill>
                  <a:schemeClr val="accent1">
                    <a:lumMod val="50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3687240" y="7833528"/>
                <a:ext cx="502920" cy="217254"/>
              </a:xfrm>
              <a:prstGeom prst="rect">
                <a:avLst/>
              </a:prstGeom>
              <a:noFill/>
            </p:spPr>
            <p:txBody>
              <a:bodyPr wrap="square" rtlCol="0">
                <a:spAutoFit/>
              </a:bodyPr>
              <a:lstStyle/>
              <a:p>
                <a:pPr algn="ctr"/>
                <a:r>
                  <a:rPr lang="en-US" sz="1000" dirty="0" smtClean="0">
                    <a:solidFill>
                      <a:srgbClr val="4D4D4D"/>
                    </a:solidFill>
                  </a:rPr>
                  <a:t>8</a:t>
                </a:r>
              </a:p>
            </p:txBody>
          </p:sp>
        </p:grpSp>
      </p:grpSp>
      <p:sp>
        <p:nvSpPr>
          <p:cNvPr id="47" name="TextBox 46"/>
          <p:cNvSpPr txBox="1"/>
          <p:nvPr/>
        </p:nvSpPr>
        <p:spPr>
          <a:xfrm>
            <a:off x="762000" y="465892"/>
            <a:ext cx="4928378" cy="738654"/>
          </a:xfrm>
          <a:prstGeom prst="rect">
            <a:avLst/>
          </a:prstGeom>
          <a:noFill/>
        </p:spPr>
        <p:txBody>
          <a:bodyPr wrap="none" lIns="91429" tIns="45715" rIns="91429" bIns="45715" rtlCol="0">
            <a:spAutoFit/>
          </a:bodyPr>
          <a:lstStyle/>
          <a:p>
            <a:r>
              <a:rPr lang="en-US" sz="2800" b="1" dirty="0" smtClean="0">
                <a:latin typeface="+mn-lt"/>
              </a:rPr>
              <a:t>Key Performance Indicator (KPI)</a:t>
            </a:r>
          </a:p>
          <a:p>
            <a:endParaRPr lang="en-US" dirty="0"/>
          </a:p>
        </p:txBody>
      </p:sp>
      <p:sp>
        <p:nvSpPr>
          <p:cNvPr id="48" name="Rectangle 47"/>
          <p:cNvSpPr/>
          <p:nvPr/>
        </p:nvSpPr>
        <p:spPr>
          <a:xfrm>
            <a:off x="914400" y="1219200"/>
            <a:ext cx="8610600" cy="5562600"/>
          </a:xfrm>
          <a:prstGeom prst="rect">
            <a:avLst/>
          </a:prstGeom>
          <a:noFill/>
          <a:ln>
            <a:solidFill>
              <a:schemeClr val="accent3">
                <a:lumMod val="40000"/>
                <a:lumOff val="60000"/>
              </a:schemeClr>
            </a:solidFill>
          </a:ln>
          <a:effectLst>
            <a:glow rad="63500">
              <a:schemeClr val="accent3">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81003"/>
            <a:ext cx="8915400" cy="646331"/>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5400000" scaled="1"/>
            <a:tileRect/>
          </a:gradFill>
        </p:spPr>
        <p:txBody>
          <a:bodyPr wrap="square" lIns="91408" tIns="45704" rIns="91408" bIns="45704">
            <a:spAutoFit/>
          </a:bodyPr>
          <a:lstStyle/>
          <a:p>
            <a:pPr algn="ctr"/>
            <a:r>
              <a:rPr lang="en-US" sz="3600" dirty="0" smtClean="0">
                <a:solidFill>
                  <a:schemeClr val="bg1"/>
                </a:solidFill>
                <a:latin typeface="Calibri" pitchFamily="34" charset="0"/>
              </a:rPr>
              <a:t>Agenda</a:t>
            </a:r>
            <a:endParaRPr lang="en-US" sz="3600" dirty="0">
              <a:solidFill>
                <a:schemeClr val="bg1"/>
              </a:solidFill>
              <a:latin typeface="Calibri" pitchFamily="34" charset="0"/>
            </a:endParaRPr>
          </a:p>
        </p:txBody>
      </p:sp>
      <p:sp>
        <p:nvSpPr>
          <p:cNvPr id="4" name="Rectangle 3"/>
          <p:cNvSpPr/>
          <p:nvPr/>
        </p:nvSpPr>
        <p:spPr>
          <a:xfrm>
            <a:off x="2895600" y="2057404"/>
            <a:ext cx="5029200" cy="3913860"/>
          </a:xfrm>
          <a:prstGeom prst="rect">
            <a:avLst/>
          </a:prstGeom>
        </p:spPr>
        <p:txBody>
          <a:bodyPr lIns="91408" tIns="45704" rIns="91408" bIns="45704">
            <a:spAutoFit/>
          </a:bodyPr>
          <a:lstStyle/>
          <a:p>
            <a:pPr marL="457039" indent="-457039">
              <a:spcBef>
                <a:spcPts val="2400"/>
              </a:spcBef>
            </a:pPr>
            <a:r>
              <a:rPr lang="en-US" sz="2500" dirty="0" smtClean="0">
                <a:solidFill>
                  <a:schemeClr val="tx2">
                    <a:lumMod val="40000"/>
                    <a:lumOff val="60000"/>
                  </a:schemeClr>
                </a:solidFill>
                <a:latin typeface="Franklin Gothic Medium" pitchFamily="34" charset="0"/>
              </a:rPr>
              <a:t>1. Org Chart / Reporting Lines</a:t>
            </a:r>
          </a:p>
          <a:p>
            <a:pPr marL="457039" indent="-457039">
              <a:spcBef>
                <a:spcPts val="2400"/>
              </a:spcBef>
            </a:pPr>
            <a:r>
              <a:rPr lang="en-US" sz="2500" dirty="0" smtClean="0">
                <a:solidFill>
                  <a:schemeClr val="tx2">
                    <a:lumMod val="40000"/>
                    <a:lumOff val="60000"/>
                  </a:schemeClr>
                </a:solidFill>
                <a:latin typeface="Franklin Gothic Medium" pitchFamily="34" charset="0"/>
              </a:rPr>
              <a:t>2. UC Experience</a:t>
            </a:r>
          </a:p>
          <a:p>
            <a:pPr marL="457039" indent="-457039">
              <a:spcBef>
                <a:spcPts val="2400"/>
              </a:spcBef>
            </a:pPr>
            <a:r>
              <a:rPr lang="en-US" sz="2500" dirty="0" smtClean="0">
                <a:solidFill>
                  <a:schemeClr val="tx2">
                    <a:lumMod val="40000"/>
                    <a:lumOff val="60000"/>
                  </a:schemeClr>
                </a:solidFill>
                <a:latin typeface="Franklin Gothic Medium" pitchFamily="34" charset="0"/>
              </a:rPr>
              <a:t>3. Where We’re Located</a:t>
            </a:r>
          </a:p>
          <a:p>
            <a:pPr marL="457039" indent="-457039">
              <a:spcBef>
                <a:spcPts val="2400"/>
              </a:spcBef>
            </a:pPr>
            <a:r>
              <a:rPr lang="en-US" sz="2500" dirty="0" smtClean="0">
                <a:solidFill>
                  <a:schemeClr val="tx2">
                    <a:lumMod val="40000"/>
                    <a:lumOff val="60000"/>
                  </a:schemeClr>
                </a:solidFill>
                <a:latin typeface="Franklin Gothic Medium" pitchFamily="34" charset="0"/>
              </a:rPr>
              <a:t>4. What We Do</a:t>
            </a:r>
          </a:p>
          <a:p>
            <a:pPr marL="457039" indent="-457039">
              <a:spcBef>
                <a:spcPts val="2400"/>
              </a:spcBef>
            </a:pPr>
            <a:r>
              <a:rPr lang="en-US" sz="2500" dirty="0" smtClean="0">
                <a:latin typeface="Franklin Gothic Medium" pitchFamily="34" charset="0"/>
              </a:rPr>
              <a:t>5. An Example</a:t>
            </a:r>
          </a:p>
          <a:p>
            <a:pPr marL="457039" indent="-457039">
              <a:spcBef>
                <a:spcPts val="2400"/>
              </a:spcBef>
            </a:pPr>
            <a:r>
              <a:rPr lang="en-US" sz="2500" dirty="0" smtClean="0">
                <a:solidFill>
                  <a:schemeClr val="tx2">
                    <a:lumMod val="40000"/>
                    <a:lumOff val="60000"/>
                  </a:schemeClr>
                </a:solidFill>
                <a:latin typeface="Franklin Gothic Medium" pitchFamily="34" charset="0"/>
              </a:rPr>
              <a:t>6. How We Can Help Each Other!</a:t>
            </a:r>
            <a:endParaRPr lang="en-US" sz="2500" dirty="0">
              <a:solidFill>
                <a:schemeClr val="tx2">
                  <a:lumMod val="40000"/>
                  <a:lumOff val="60000"/>
                </a:schemeClr>
              </a:solidFill>
              <a:latin typeface="Franklin Gothic Medium"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81003"/>
            <a:ext cx="8915400" cy="646331"/>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5400000" scaled="1"/>
            <a:tileRect/>
          </a:gradFill>
        </p:spPr>
        <p:txBody>
          <a:bodyPr wrap="square" lIns="91408" tIns="45704" rIns="91408" bIns="45704">
            <a:spAutoFit/>
          </a:bodyPr>
          <a:lstStyle/>
          <a:p>
            <a:pPr algn="ctr"/>
            <a:r>
              <a:rPr lang="en-US" sz="3600" dirty="0" smtClean="0">
                <a:solidFill>
                  <a:schemeClr val="bg1"/>
                </a:solidFill>
                <a:latin typeface="Calibri" pitchFamily="34" charset="0"/>
              </a:rPr>
              <a:t>Agenda</a:t>
            </a:r>
            <a:endParaRPr lang="en-US" sz="3600" dirty="0">
              <a:solidFill>
                <a:schemeClr val="bg1"/>
              </a:solidFill>
              <a:latin typeface="Calibri" pitchFamily="34" charset="0"/>
            </a:endParaRPr>
          </a:p>
        </p:txBody>
      </p:sp>
      <p:sp>
        <p:nvSpPr>
          <p:cNvPr id="4" name="Rectangle 3"/>
          <p:cNvSpPr/>
          <p:nvPr/>
        </p:nvSpPr>
        <p:spPr>
          <a:xfrm>
            <a:off x="2895600" y="2057404"/>
            <a:ext cx="5029200" cy="3913860"/>
          </a:xfrm>
          <a:prstGeom prst="rect">
            <a:avLst/>
          </a:prstGeom>
        </p:spPr>
        <p:txBody>
          <a:bodyPr lIns="91408" tIns="45704" rIns="91408" bIns="45704">
            <a:spAutoFit/>
          </a:bodyPr>
          <a:lstStyle/>
          <a:p>
            <a:pPr marL="457039" indent="-457039">
              <a:spcBef>
                <a:spcPts val="2400"/>
              </a:spcBef>
              <a:buClr>
                <a:schemeClr val="accent1">
                  <a:lumMod val="75000"/>
                </a:schemeClr>
              </a:buClr>
              <a:buFont typeface="+mj-lt"/>
              <a:buAutoNum type="arabicPeriod"/>
            </a:pPr>
            <a:r>
              <a:rPr lang="en-US" sz="2500" dirty="0" smtClean="0">
                <a:latin typeface="Franklin Gothic Medium" pitchFamily="34" charset="0"/>
              </a:rPr>
              <a:t>Org Chart / Reporting Lines</a:t>
            </a:r>
          </a:p>
          <a:p>
            <a:pPr marL="457039" indent="-457039">
              <a:spcBef>
                <a:spcPts val="2400"/>
              </a:spcBef>
              <a:buClr>
                <a:schemeClr val="accent1">
                  <a:lumMod val="75000"/>
                </a:schemeClr>
              </a:buClr>
              <a:buFont typeface="+mj-lt"/>
              <a:buAutoNum type="arabicPeriod"/>
            </a:pPr>
            <a:r>
              <a:rPr lang="en-US" sz="2500" dirty="0" smtClean="0">
                <a:latin typeface="Franklin Gothic Medium" pitchFamily="34" charset="0"/>
              </a:rPr>
              <a:t>UC Experience</a:t>
            </a:r>
          </a:p>
          <a:p>
            <a:pPr marL="457039" indent="-457039">
              <a:spcBef>
                <a:spcPts val="2400"/>
              </a:spcBef>
              <a:buClr>
                <a:schemeClr val="accent1">
                  <a:lumMod val="75000"/>
                </a:schemeClr>
              </a:buClr>
              <a:buFont typeface="+mj-lt"/>
              <a:buAutoNum type="arabicPeriod"/>
            </a:pPr>
            <a:r>
              <a:rPr lang="en-US" sz="2500" dirty="0" smtClean="0">
                <a:latin typeface="Franklin Gothic Medium" pitchFamily="34" charset="0"/>
              </a:rPr>
              <a:t>Where We’re Located</a:t>
            </a:r>
          </a:p>
          <a:p>
            <a:pPr marL="457039" indent="-457039">
              <a:spcBef>
                <a:spcPts val="2400"/>
              </a:spcBef>
              <a:buClr>
                <a:schemeClr val="accent1">
                  <a:lumMod val="75000"/>
                </a:schemeClr>
              </a:buClr>
              <a:buFont typeface="+mj-lt"/>
              <a:buAutoNum type="arabicPeriod"/>
            </a:pPr>
            <a:r>
              <a:rPr lang="en-US" sz="2500" dirty="0" smtClean="0">
                <a:latin typeface="Franklin Gothic Medium" pitchFamily="34" charset="0"/>
              </a:rPr>
              <a:t>What We Do</a:t>
            </a:r>
          </a:p>
          <a:p>
            <a:pPr marL="457039" indent="-457039">
              <a:spcBef>
                <a:spcPts val="2400"/>
              </a:spcBef>
              <a:buClr>
                <a:schemeClr val="accent1">
                  <a:lumMod val="75000"/>
                </a:schemeClr>
              </a:buClr>
              <a:buFont typeface="+mj-lt"/>
              <a:buAutoNum type="arabicPeriod"/>
            </a:pPr>
            <a:r>
              <a:rPr lang="en-US" sz="2500" dirty="0" smtClean="0">
                <a:latin typeface="Franklin Gothic Medium" pitchFamily="34" charset="0"/>
              </a:rPr>
              <a:t>An Example</a:t>
            </a:r>
          </a:p>
          <a:p>
            <a:pPr marL="457039" indent="-457039">
              <a:spcBef>
                <a:spcPts val="2400"/>
              </a:spcBef>
              <a:buClr>
                <a:schemeClr val="accent1">
                  <a:lumMod val="75000"/>
                </a:schemeClr>
              </a:buClr>
              <a:buFont typeface="+mj-lt"/>
              <a:buAutoNum type="arabicPeriod"/>
            </a:pPr>
            <a:r>
              <a:rPr lang="en-US" sz="2500" dirty="0" smtClean="0">
                <a:latin typeface="Franklin Gothic Medium" pitchFamily="34" charset="0"/>
              </a:rPr>
              <a:t>How We Can Help Each Other!</a:t>
            </a:r>
            <a:endParaRPr lang="en-US" sz="2500" dirty="0">
              <a:latin typeface="Franklin Gothic Medium"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1295400"/>
            <a:ext cx="8534400" cy="55626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63500" sx="102000" sy="102000" algn="ctr" rotWithShape="0">
              <a:prstClr val="black">
                <a:alpha val="40000"/>
              </a:prstClr>
            </a:outerShdw>
          </a:effectLst>
        </p:spPr>
        <p:txBody>
          <a:bodyPr>
            <a:normAutofit/>
          </a:bodyPr>
          <a:lstStyle/>
          <a:p>
            <a:pPr>
              <a:lnSpc>
                <a:spcPct val="114000"/>
              </a:lnSpc>
              <a:spcBef>
                <a:spcPts val="0"/>
              </a:spcBef>
              <a:spcAft>
                <a:spcPts val="1200"/>
              </a:spcAft>
            </a:pPr>
            <a:endParaRPr lang="en-US" sz="1600" dirty="0" smtClean="0"/>
          </a:p>
          <a:p>
            <a:pPr>
              <a:lnSpc>
                <a:spcPct val="114000"/>
              </a:lnSpc>
              <a:spcBef>
                <a:spcPts val="0"/>
              </a:spcBef>
              <a:spcAft>
                <a:spcPts val="1200"/>
              </a:spcAft>
            </a:pPr>
            <a:r>
              <a:rPr lang="en-US" sz="2200" dirty="0" smtClean="0"/>
              <a:t>New </a:t>
            </a:r>
            <a:r>
              <a:rPr lang="en-US" sz="2200" dirty="0" smtClean="0"/>
              <a:t>hires may be offered payments to cover moving expenses and relocation allowances.</a:t>
            </a:r>
          </a:p>
          <a:p>
            <a:pPr lvl="1">
              <a:lnSpc>
                <a:spcPct val="114000"/>
              </a:lnSpc>
            </a:pPr>
            <a:r>
              <a:rPr lang="en-US" sz="2000" dirty="0" smtClean="0"/>
              <a:t>Policies: G-13, G-28 and the Internal Revenue Code.</a:t>
            </a:r>
          </a:p>
          <a:p>
            <a:pPr lvl="1">
              <a:lnSpc>
                <a:spcPct val="114000"/>
              </a:lnSpc>
            </a:pPr>
            <a:r>
              <a:rPr lang="en-US" sz="2000" dirty="0" smtClean="0"/>
              <a:t>Payments may be taxable or non-taxable depending on type and timing.</a:t>
            </a:r>
          </a:p>
          <a:p>
            <a:pPr lvl="1">
              <a:lnSpc>
                <a:spcPct val="114000"/>
              </a:lnSpc>
              <a:spcAft>
                <a:spcPts val="1200"/>
              </a:spcAft>
            </a:pPr>
            <a:r>
              <a:rPr lang="en-US" sz="2000" dirty="0" smtClean="0"/>
              <a:t>Payments are offered at discretion of department but must be within UC guidelines.</a:t>
            </a:r>
          </a:p>
          <a:p>
            <a:pPr>
              <a:lnSpc>
                <a:spcPct val="114000"/>
              </a:lnSpc>
              <a:spcAft>
                <a:spcPts val="1200"/>
              </a:spcAft>
            </a:pPr>
            <a:r>
              <a:rPr lang="en-US" sz="2200" dirty="0" smtClean="0"/>
              <a:t>Non –Payroll and Payroll BRC teams (BRC) become involved when the offer letter includes moving expenses and/or relocation allowances. It is important that the offer letter be specific. </a:t>
            </a:r>
          </a:p>
          <a:p>
            <a:pPr>
              <a:lnSpc>
                <a:spcPct val="114000"/>
              </a:lnSpc>
            </a:pPr>
            <a:r>
              <a:rPr lang="en-US" sz="2200" dirty="0" smtClean="0"/>
              <a:t>BRC works with HR Business Partner and department on the organization and payment of these expenses.</a:t>
            </a:r>
          </a:p>
          <a:p>
            <a:pPr>
              <a:buNone/>
            </a:pPr>
            <a:endParaRPr lang="en-US" dirty="0" smtClean="0"/>
          </a:p>
          <a:p>
            <a:pPr>
              <a:buNone/>
            </a:pPr>
            <a:endParaRPr lang="en-US" dirty="0"/>
          </a:p>
        </p:txBody>
      </p:sp>
      <p:sp>
        <p:nvSpPr>
          <p:cNvPr id="4" name="Title 3"/>
          <p:cNvSpPr>
            <a:spLocks noGrp="1"/>
          </p:cNvSpPr>
          <p:nvPr>
            <p:ph type="title"/>
          </p:nvPr>
        </p:nvSpPr>
        <p:spPr>
          <a:xfrm>
            <a:off x="2743200" y="381000"/>
            <a:ext cx="4297680" cy="603144"/>
          </a:xfrm>
        </p:spPr>
        <p:txBody>
          <a:bodyPr>
            <a:normAutofit/>
          </a:bodyPr>
          <a:lstStyle/>
          <a:p>
            <a:r>
              <a:rPr lang="en-US" sz="2800" b="1" dirty="0" smtClean="0"/>
              <a:t>Moving and Relocation</a:t>
            </a:r>
            <a:endParaRPr lang="en-US" sz="28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14400"/>
            <a:ext cx="9052560" cy="64770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effectLst>
            <a:outerShdw blurRad="63500" sx="102000" sy="102000" algn="ctr" rotWithShape="0">
              <a:prstClr val="black">
                <a:alpha val="40000"/>
              </a:prstClr>
            </a:outerShdw>
          </a:effectLst>
        </p:spPr>
        <p:txBody>
          <a:bodyPr>
            <a:normAutofit fontScale="40000" lnSpcReduction="20000"/>
          </a:bodyPr>
          <a:lstStyle/>
          <a:p>
            <a:pPr>
              <a:lnSpc>
                <a:spcPct val="120000"/>
              </a:lnSpc>
              <a:spcBef>
                <a:spcPts val="3000"/>
              </a:spcBef>
              <a:spcAft>
                <a:spcPts val="1800"/>
              </a:spcAft>
              <a:buNone/>
            </a:pPr>
            <a:r>
              <a:rPr lang="en-US" sz="6000" b="1" dirty="0" smtClean="0"/>
              <a:t>Moving </a:t>
            </a:r>
            <a:r>
              <a:rPr lang="en-US" sz="6000" b="1" dirty="0" smtClean="0"/>
              <a:t>expenses include </a:t>
            </a:r>
            <a:r>
              <a:rPr lang="en-US" sz="4500" dirty="0" smtClean="0"/>
              <a:t>(not all inclusive):</a:t>
            </a:r>
          </a:p>
          <a:p>
            <a:pPr lvl="1">
              <a:spcAft>
                <a:spcPts val="1200"/>
              </a:spcAft>
              <a:buNone/>
            </a:pPr>
            <a:r>
              <a:rPr lang="en-US" sz="5000" b="1" dirty="0"/>
              <a:t>House hunting trip(s</a:t>
            </a:r>
            <a:r>
              <a:rPr lang="en-US" sz="5000" b="1" dirty="0" smtClean="0"/>
              <a:t>):</a:t>
            </a:r>
            <a:endParaRPr lang="en-US" sz="5000" b="1" dirty="0"/>
          </a:p>
          <a:p>
            <a:pPr marL="1028700" lvl="2" indent="-230188">
              <a:spcAft>
                <a:spcPts val="1200"/>
              </a:spcAft>
            </a:pPr>
            <a:r>
              <a:rPr lang="en-US" sz="5000" dirty="0" smtClean="0"/>
              <a:t>Travel (airfare using Connexxus, hotel, meals, car rental).</a:t>
            </a:r>
          </a:p>
          <a:p>
            <a:pPr lvl="1">
              <a:spcAft>
                <a:spcPts val="1200"/>
              </a:spcAft>
              <a:buNone/>
            </a:pPr>
            <a:r>
              <a:rPr lang="en-US" sz="5000" b="1" dirty="0" smtClean="0"/>
              <a:t>Actual move costs:</a:t>
            </a:r>
          </a:p>
          <a:p>
            <a:pPr marL="1028700" lvl="2" indent="-230188">
              <a:spcAft>
                <a:spcPts val="1200"/>
              </a:spcAft>
            </a:pPr>
            <a:r>
              <a:rPr lang="en-US" sz="5000" dirty="0" smtClean="0"/>
              <a:t>Actual costs of move (household goods, 2 cars, travel for employee and immediate family, if </a:t>
            </a:r>
            <a:r>
              <a:rPr lang="en-US" sz="5000" dirty="0"/>
              <a:t>applicable); </a:t>
            </a:r>
            <a:endParaRPr lang="en-US" sz="5000" dirty="0" smtClean="0"/>
          </a:p>
          <a:p>
            <a:pPr marL="1028700" lvl="2" indent="-230188">
              <a:spcAft>
                <a:spcPts val="1200"/>
              </a:spcAft>
            </a:pPr>
            <a:r>
              <a:rPr lang="en-US" sz="5000" dirty="0" smtClean="0"/>
              <a:t>Must </a:t>
            </a:r>
            <a:r>
              <a:rPr lang="en-US" sz="5000" dirty="0"/>
              <a:t>use UC strategically sourced moving </a:t>
            </a:r>
            <a:r>
              <a:rPr lang="en-US" sz="5000" dirty="0" smtClean="0"/>
              <a:t>companies (unless employee is doing the move);</a:t>
            </a:r>
            <a:endParaRPr lang="en-US" sz="5000" dirty="0"/>
          </a:p>
          <a:p>
            <a:pPr marL="1028700" lvl="2" indent="-230188">
              <a:spcAft>
                <a:spcPts val="1200"/>
              </a:spcAft>
            </a:pPr>
            <a:r>
              <a:rPr lang="en-US" sz="5000" dirty="0" smtClean="0"/>
              <a:t>Time sensitive: must occur within 1 year of job start date to be considered non-taxable.</a:t>
            </a:r>
          </a:p>
          <a:p>
            <a:pPr lvl="1">
              <a:spcAft>
                <a:spcPts val="1200"/>
              </a:spcAft>
              <a:buNone/>
            </a:pPr>
            <a:r>
              <a:rPr lang="en-US" sz="5000" b="1" dirty="0" smtClean="0"/>
              <a:t>Temporary housing in new location:</a:t>
            </a:r>
          </a:p>
          <a:p>
            <a:pPr marL="1028700" lvl="2" indent="-230188">
              <a:lnSpc>
                <a:spcPct val="134000"/>
              </a:lnSpc>
            </a:pPr>
            <a:r>
              <a:rPr lang="en-US" sz="5000" dirty="0" smtClean="0"/>
              <a:t>30 day maximum</a:t>
            </a:r>
          </a:p>
          <a:p>
            <a:pPr marL="1028700" lvl="2" indent="-230188">
              <a:lnSpc>
                <a:spcPct val="134000"/>
              </a:lnSpc>
            </a:pPr>
            <a:r>
              <a:rPr lang="en-US" sz="5000" dirty="0" smtClean="0"/>
              <a:t>If in a facility with kitchen, no meals are reimbursable</a:t>
            </a:r>
          </a:p>
          <a:p>
            <a:pPr marL="1028700" lvl="2" indent="-230188">
              <a:lnSpc>
                <a:spcPct val="134000"/>
              </a:lnSpc>
            </a:pPr>
            <a:r>
              <a:rPr lang="en-US" sz="5000" dirty="0" smtClean="0"/>
              <a:t>If in facility without kitchen, meals reimbursable </a:t>
            </a:r>
          </a:p>
          <a:p>
            <a:pPr lvl="1"/>
            <a:endParaRPr lang="en-US" dirty="0" smtClean="0"/>
          </a:p>
          <a:p>
            <a:endParaRPr lang="en-US" dirty="0"/>
          </a:p>
        </p:txBody>
      </p:sp>
      <p:sp>
        <p:nvSpPr>
          <p:cNvPr id="2" name="Title 1"/>
          <p:cNvSpPr>
            <a:spLocks noGrp="1"/>
          </p:cNvSpPr>
          <p:nvPr>
            <p:ph type="title"/>
          </p:nvPr>
        </p:nvSpPr>
        <p:spPr>
          <a:xfrm>
            <a:off x="3200400" y="228600"/>
            <a:ext cx="3459480" cy="533400"/>
          </a:xfrm>
        </p:spPr>
        <p:txBody>
          <a:bodyPr>
            <a:noAutofit/>
          </a:bodyPr>
          <a:lstStyle/>
          <a:p>
            <a:r>
              <a:rPr lang="en-US" sz="2800" b="1" dirty="0" smtClean="0"/>
              <a:t>Moving Expenses</a:t>
            </a:r>
            <a:endParaRPr lang="en-US" sz="28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320" y="768456"/>
            <a:ext cx="3916680" cy="831744"/>
          </a:xfrm>
        </p:spPr>
        <p:txBody>
          <a:bodyPr>
            <a:normAutofit/>
          </a:bodyPr>
          <a:lstStyle/>
          <a:p>
            <a:r>
              <a:rPr lang="en-US" sz="2800" b="1" dirty="0" smtClean="0"/>
              <a:t>Relocation Allowance</a:t>
            </a:r>
            <a:endParaRPr lang="en-US" sz="2800" b="1" dirty="0"/>
          </a:p>
        </p:txBody>
      </p:sp>
      <p:sp>
        <p:nvSpPr>
          <p:cNvPr id="3" name="Content Placeholder 2"/>
          <p:cNvSpPr>
            <a:spLocks noGrp="1"/>
          </p:cNvSpPr>
          <p:nvPr>
            <p:ph idx="1"/>
          </p:nvPr>
        </p:nvSpPr>
        <p:spPr>
          <a:xfrm>
            <a:off x="914400" y="1676400"/>
            <a:ext cx="8328660" cy="397764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effectLst>
            <a:outerShdw blurRad="63500" sx="102000" sy="102000" algn="ctr" rotWithShape="0">
              <a:prstClr val="black">
                <a:alpha val="40000"/>
              </a:prstClr>
            </a:outerShdw>
          </a:effectLst>
        </p:spPr>
        <p:txBody>
          <a:bodyPr/>
          <a:lstStyle/>
          <a:p>
            <a:r>
              <a:rPr lang="en-US" sz="2800" b="1" dirty="0" smtClean="0"/>
              <a:t>Relocation Allowance</a:t>
            </a:r>
          </a:p>
          <a:p>
            <a:pPr lvl="1">
              <a:lnSpc>
                <a:spcPct val="150000"/>
              </a:lnSpc>
              <a:buFont typeface="Arial" pitchFamily="34" charset="0"/>
              <a:buChar char="•"/>
            </a:pPr>
            <a:r>
              <a:rPr lang="en-US" sz="2400" dirty="0" smtClean="0"/>
              <a:t>Is intended to offset higher living costs in a new location;</a:t>
            </a:r>
          </a:p>
          <a:p>
            <a:pPr lvl="1">
              <a:lnSpc>
                <a:spcPct val="150000"/>
              </a:lnSpc>
              <a:buFont typeface="Arial" pitchFamily="34" charset="0"/>
              <a:buChar char="•"/>
            </a:pPr>
            <a:r>
              <a:rPr lang="en-US" sz="2400" dirty="0" smtClean="0"/>
              <a:t>Total value of allowance may not exceed 25% of an employee’s annualized salary;</a:t>
            </a:r>
          </a:p>
          <a:p>
            <a:pPr lvl="1">
              <a:lnSpc>
                <a:spcPct val="150000"/>
              </a:lnSpc>
              <a:buFont typeface="Arial" pitchFamily="34" charset="0"/>
              <a:buChar char="•"/>
            </a:pPr>
            <a:r>
              <a:rPr lang="en-US" sz="2400" dirty="0" smtClean="0"/>
              <a:t>Typically paid over 4 years;</a:t>
            </a:r>
          </a:p>
          <a:p>
            <a:pPr lvl="1">
              <a:lnSpc>
                <a:spcPct val="150000"/>
              </a:lnSpc>
              <a:buFont typeface="Arial" pitchFamily="34" charset="0"/>
              <a:buChar char="•"/>
            </a:pPr>
            <a:r>
              <a:rPr lang="en-US" sz="2400" dirty="0" smtClean="0"/>
              <a:t>Amount is a taxable expense to the employee</a:t>
            </a:r>
            <a:r>
              <a:rPr lang="en-US" sz="2400" dirty="0"/>
              <a:t>.</a:t>
            </a:r>
            <a:endParaRPr lang="en-US" sz="2400" dirty="0" smtClean="0"/>
          </a:p>
          <a:p>
            <a:pPr lvl="1">
              <a:buNone/>
            </a:pPr>
            <a:endParaRPr lang="en-US" dirty="0" smtClean="0"/>
          </a:p>
          <a:p>
            <a:pPr lvl="1"/>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20856"/>
            <a:ext cx="9052560" cy="679344"/>
          </a:xfrm>
        </p:spPr>
        <p:txBody>
          <a:bodyPr>
            <a:normAutofit/>
          </a:bodyPr>
          <a:lstStyle/>
          <a:p>
            <a:r>
              <a:rPr lang="en-US" sz="2800" b="1" dirty="0" smtClean="0"/>
              <a:t>Non-Taxable vs. Taxable </a:t>
            </a:r>
            <a:endParaRPr lang="en-US" sz="2800" b="1"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259390273"/>
              </p:ext>
            </p:extLst>
          </p:nvPr>
        </p:nvGraphicFramePr>
        <p:xfrm>
          <a:off x="502920" y="1813560"/>
          <a:ext cx="9052560" cy="3701288"/>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4526280"/>
                <a:gridCol w="4526280"/>
              </a:tblGrid>
              <a:tr h="449072">
                <a:tc>
                  <a:txBody>
                    <a:bodyPr/>
                    <a:lstStyle/>
                    <a:p>
                      <a:pPr algn="ctr"/>
                      <a:r>
                        <a:rPr lang="en-US" sz="2300" dirty="0" smtClean="0"/>
                        <a:t>Non</a:t>
                      </a:r>
                      <a:r>
                        <a:rPr lang="en-US" sz="2300" baseline="0" dirty="0" smtClean="0"/>
                        <a:t> Taxable Expenses</a:t>
                      </a:r>
                      <a:endParaRPr lang="en-US" sz="2300" dirty="0"/>
                    </a:p>
                  </a:txBody>
                  <a:tcPr marL="100584" marR="100584" marT="51816" marB="51816"/>
                </a:tc>
                <a:tc>
                  <a:txBody>
                    <a:bodyPr/>
                    <a:lstStyle/>
                    <a:p>
                      <a:pPr algn="ctr"/>
                      <a:r>
                        <a:rPr lang="en-US" sz="2300" dirty="0" smtClean="0"/>
                        <a:t>Taxable</a:t>
                      </a:r>
                      <a:r>
                        <a:rPr lang="en-US" sz="2300" baseline="0" dirty="0" smtClean="0"/>
                        <a:t> Expenses *</a:t>
                      </a:r>
                      <a:endParaRPr lang="en-US" sz="2300" dirty="0"/>
                    </a:p>
                  </a:txBody>
                  <a:tcPr marL="100584" marR="100584" marT="51816" marB="51816"/>
                </a:tc>
              </a:tr>
              <a:tr h="3247136">
                <a:tc>
                  <a:txBody>
                    <a:bodyPr/>
                    <a:lstStyle/>
                    <a:p>
                      <a:pPr marL="173038" indent="-173038" algn="l" defTabSz="914400" rtl="0" eaLnBrk="1" latinLnBrk="0" hangingPunct="1">
                        <a:buFont typeface="Arial" pitchFamily="34" charset="0"/>
                        <a:buChar char="•"/>
                      </a:pPr>
                      <a:r>
                        <a:rPr lang="en-US" sz="2000" kern="1200" dirty="0" smtClean="0">
                          <a:solidFill>
                            <a:schemeClr val="dk1"/>
                          </a:solidFill>
                          <a:latin typeface="+mn-lt"/>
                          <a:ea typeface="+mn-ea"/>
                          <a:cs typeface="+mn-cs"/>
                        </a:rPr>
                        <a:t>Actual moving expenses (to cap) that  occur within a year of job start date.</a:t>
                      </a:r>
                    </a:p>
                    <a:p>
                      <a:pPr marL="173038" indent="-173038" algn="l" defTabSz="914400" rtl="0" eaLnBrk="1" latinLnBrk="0" hangingPunct="1">
                        <a:buFont typeface="Arial" pitchFamily="34" charset="0"/>
                        <a:buChar char="•"/>
                      </a:pPr>
                      <a:r>
                        <a:rPr lang="en-US" sz="2000" kern="1200" dirty="0" smtClean="0">
                          <a:solidFill>
                            <a:schemeClr val="dk1"/>
                          </a:solidFill>
                          <a:latin typeface="+mn-lt"/>
                          <a:ea typeface="+mn-ea"/>
                          <a:cs typeface="+mn-cs"/>
                        </a:rPr>
                        <a:t>Airfare</a:t>
                      </a:r>
                    </a:p>
                    <a:p>
                      <a:pPr marL="173038" marR="0" indent="-17303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kern="1200" dirty="0" smtClean="0">
                          <a:solidFill>
                            <a:schemeClr val="dk1"/>
                          </a:solidFill>
                          <a:latin typeface="+mn-lt"/>
                          <a:ea typeface="+mn-ea"/>
                          <a:cs typeface="+mn-cs"/>
                        </a:rPr>
                        <a:t>Driving and</a:t>
                      </a:r>
                      <a:r>
                        <a:rPr lang="en-US" sz="2000" kern="1200" baseline="0" dirty="0" smtClean="0">
                          <a:solidFill>
                            <a:schemeClr val="dk1"/>
                          </a:solidFill>
                          <a:latin typeface="+mn-lt"/>
                          <a:ea typeface="+mn-ea"/>
                          <a:cs typeface="+mn-cs"/>
                        </a:rPr>
                        <a:t> lodging </a:t>
                      </a:r>
                      <a:r>
                        <a:rPr lang="en-US" sz="2000" kern="1200" dirty="0" smtClean="0">
                          <a:solidFill>
                            <a:schemeClr val="dk1"/>
                          </a:solidFill>
                          <a:latin typeface="+mn-lt"/>
                          <a:ea typeface="+mn-ea"/>
                          <a:cs typeface="+mn-cs"/>
                        </a:rPr>
                        <a:t>expenses if new employee drove rather than flew to new location </a:t>
                      </a:r>
                    </a:p>
                    <a:p>
                      <a:pPr marL="173038" marR="0" indent="-173038"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kern="1200" dirty="0" smtClean="0">
                          <a:solidFill>
                            <a:schemeClr val="dk1"/>
                          </a:solidFill>
                          <a:latin typeface="+mn-lt"/>
                          <a:ea typeface="+mn-ea"/>
                          <a:cs typeface="+mn-cs"/>
                        </a:rPr>
                        <a:t>Cost of moving van (U-Haul),</a:t>
                      </a:r>
                      <a:r>
                        <a:rPr lang="en-US" sz="2000" kern="1200" baseline="0" dirty="0" smtClean="0">
                          <a:solidFill>
                            <a:schemeClr val="dk1"/>
                          </a:solidFill>
                          <a:latin typeface="+mn-lt"/>
                          <a:ea typeface="+mn-ea"/>
                          <a:cs typeface="+mn-cs"/>
                        </a:rPr>
                        <a:t> including gas, </a:t>
                      </a:r>
                      <a:r>
                        <a:rPr lang="en-US" sz="2000" kern="1200" dirty="0" smtClean="0">
                          <a:solidFill>
                            <a:schemeClr val="dk1"/>
                          </a:solidFill>
                          <a:latin typeface="+mn-lt"/>
                          <a:ea typeface="+mn-ea"/>
                          <a:cs typeface="+mn-cs"/>
                        </a:rPr>
                        <a:t>if they do not use a moving</a:t>
                      </a:r>
                      <a:r>
                        <a:rPr lang="en-US" sz="2000" kern="1200" baseline="0" dirty="0" smtClean="0">
                          <a:solidFill>
                            <a:schemeClr val="dk1"/>
                          </a:solidFill>
                          <a:latin typeface="+mn-lt"/>
                          <a:ea typeface="+mn-ea"/>
                          <a:cs typeface="+mn-cs"/>
                        </a:rPr>
                        <a:t> company</a:t>
                      </a:r>
                      <a:endParaRPr lang="en-US" sz="2000" kern="1200" dirty="0" smtClean="0">
                        <a:solidFill>
                          <a:schemeClr val="dk1"/>
                        </a:solidFill>
                        <a:latin typeface="+mn-lt"/>
                        <a:ea typeface="+mn-ea"/>
                        <a:cs typeface="+mn-cs"/>
                      </a:endParaRPr>
                    </a:p>
                    <a:p>
                      <a:pPr>
                        <a:buFont typeface="Arial" pitchFamily="34" charset="0"/>
                        <a:buNone/>
                      </a:pPr>
                      <a:endParaRPr lang="en-US" sz="2300" dirty="0"/>
                    </a:p>
                  </a:txBody>
                  <a:tcPr marL="100584" marR="100584" marT="51816" marB="51816"/>
                </a:tc>
                <a:tc>
                  <a:txBody>
                    <a:bodyPr/>
                    <a:lstStyle/>
                    <a:p>
                      <a:pPr marL="173038" indent="-173038" algn="l" defTabSz="914400" rtl="0" eaLnBrk="1" latinLnBrk="0" hangingPunct="1">
                        <a:buFont typeface="Arial" pitchFamily="34" charset="0"/>
                        <a:buChar char="•"/>
                      </a:pPr>
                      <a:r>
                        <a:rPr lang="en-US" sz="2000" kern="1200" dirty="0" smtClean="0">
                          <a:solidFill>
                            <a:schemeClr val="dk1"/>
                          </a:solidFill>
                          <a:latin typeface="+mn-lt"/>
                          <a:ea typeface="+mn-ea"/>
                          <a:cs typeface="+mn-cs"/>
                        </a:rPr>
                        <a:t>Relocation allowance</a:t>
                      </a:r>
                    </a:p>
                    <a:p>
                      <a:pPr marL="173038" indent="-173038" algn="l" defTabSz="914400" rtl="0" eaLnBrk="1" latinLnBrk="0" hangingPunct="1">
                        <a:buFont typeface="Arial" pitchFamily="34" charset="0"/>
                        <a:buChar char="•"/>
                      </a:pPr>
                      <a:r>
                        <a:rPr lang="en-US" sz="2000" kern="1200" dirty="0" smtClean="0">
                          <a:solidFill>
                            <a:schemeClr val="dk1"/>
                          </a:solidFill>
                          <a:latin typeface="+mn-lt"/>
                          <a:ea typeface="+mn-ea"/>
                          <a:cs typeface="+mn-cs"/>
                        </a:rPr>
                        <a:t>House hunting trip(s)</a:t>
                      </a:r>
                    </a:p>
                    <a:p>
                      <a:pPr marL="173038" indent="-173038" algn="l" defTabSz="914400" rtl="0" eaLnBrk="1" latinLnBrk="0" hangingPunct="1">
                        <a:buFont typeface="Arial" pitchFamily="34" charset="0"/>
                        <a:buChar char="•"/>
                      </a:pPr>
                      <a:r>
                        <a:rPr lang="en-US" sz="2000" kern="1200" dirty="0" smtClean="0">
                          <a:solidFill>
                            <a:schemeClr val="dk1"/>
                          </a:solidFill>
                          <a:latin typeface="+mn-lt"/>
                          <a:ea typeface="+mn-ea"/>
                          <a:cs typeface="+mn-cs"/>
                        </a:rPr>
                        <a:t>Meals</a:t>
                      </a:r>
                    </a:p>
                    <a:p>
                      <a:pPr marL="173038" indent="-173038" algn="l" defTabSz="914400" rtl="0" eaLnBrk="1" latinLnBrk="0" hangingPunct="1">
                        <a:buFont typeface="Arial" pitchFamily="34" charset="0"/>
                        <a:buChar char="•"/>
                      </a:pPr>
                      <a:r>
                        <a:rPr lang="en-US" sz="2000" kern="1200" dirty="0" smtClean="0">
                          <a:solidFill>
                            <a:schemeClr val="dk1"/>
                          </a:solidFill>
                          <a:latin typeface="+mn-lt"/>
                          <a:ea typeface="+mn-ea"/>
                          <a:cs typeface="+mn-cs"/>
                        </a:rPr>
                        <a:t>Car rental</a:t>
                      </a:r>
                      <a:r>
                        <a:rPr lang="en-US" sz="2000" kern="1200" baseline="0" dirty="0" smtClean="0">
                          <a:solidFill>
                            <a:schemeClr val="dk1"/>
                          </a:solidFill>
                          <a:latin typeface="+mn-lt"/>
                          <a:ea typeface="+mn-ea"/>
                          <a:cs typeface="+mn-cs"/>
                        </a:rPr>
                        <a:t> and gas</a:t>
                      </a:r>
                      <a:endParaRPr lang="en-US" sz="2000" kern="1200" dirty="0" smtClean="0">
                        <a:solidFill>
                          <a:schemeClr val="dk1"/>
                        </a:solidFill>
                        <a:latin typeface="+mn-lt"/>
                        <a:ea typeface="+mn-ea"/>
                        <a:cs typeface="+mn-cs"/>
                      </a:endParaRPr>
                    </a:p>
                    <a:p>
                      <a:pPr marL="173038" indent="-173038" algn="l" defTabSz="914400" rtl="0" eaLnBrk="1" latinLnBrk="0" hangingPunct="1">
                        <a:buFont typeface="Arial" pitchFamily="34" charset="0"/>
                        <a:buChar char="•"/>
                      </a:pPr>
                      <a:r>
                        <a:rPr lang="en-US" sz="2000" kern="1200" dirty="0" smtClean="0">
                          <a:solidFill>
                            <a:schemeClr val="dk1"/>
                          </a:solidFill>
                          <a:latin typeface="+mn-lt"/>
                          <a:ea typeface="+mn-ea"/>
                          <a:cs typeface="+mn-cs"/>
                        </a:rPr>
                        <a:t>Anything that is not within IRS non-taxable guidelines, including moving expenses that occur more than one year after the job start date</a:t>
                      </a:r>
                      <a:endParaRPr lang="en-US" sz="2000" kern="1200" dirty="0">
                        <a:solidFill>
                          <a:schemeClr val="dk1"/>
                        </a:solidFill>
                        <a:latin typeface="+mn-lt"/>
                        <a:ea typeface="+mn-ea"/>
                        <a:cs typeface="+mn-cs"/>
                      </a:endParaRPr>
                    </a:p>
                  </a:txBody>
                  <a:tcPr marL="100584" marR="100584" marT="51816" marB="51816"/>
                </a:tc>
              </a:tr>
            </a:tbl>
          </a:graphicData>
        </a:graphic>
      </p:graphicFrame>
      <p:sp>
        <p:nvSpPr>
          <p:cNvPr id="3" name="TextBox 2"/>
          <p:cNvSpPr txBox="1"/>
          <p:nvPr/>
        </p:nvSpPr>
        <p:spPr>
          <a:xfrm>
            <a:off x="502920" y="6217920"/>
            <a:ext cx="9052560" cy="933874"/>
          </a:xfrm>
          <a:prstGeom prst="rect">
            <a:avLst/>
          </a:prstGeom>
          <a:noFill/>
        </p:spPr>
        <p:txBody>
          <a:bodyPr wrap="square" lIns="101882" tIns="50941" rIns="101882" bIns="50941" rtlCol="0">
            <a:spAutoFit/>
          </a:bodyPr>
          <a:lstStyle/>
          <a:p>
            <a:pPr marL="192799" indent="-192799"/>
            <a:r>
              <a:rPr lang="en-US" dirty="0" smtClean="0"/>
              <a:t>* </a:t>
            </a:r>
            <a:r>
              <a:rPr lang="en-US" sz="1800" dirty="0" smtClean="0"/>
              <a:t>All taxable items are paid through the payroll system, whether the employee is being reimbursed directly or if the items were paid by a third party.  If paid by a third party, that amount will be added to an employee’s gross income.</a:t>
            </a:r>
            <a:endParaRPr lang="en-US" sz="1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838200"/>
            <a:ext cx="3657600" cy="526944"/>
          </a:xfrm>
        </p:spPr>
        <p:txBody>
          <a:bodyPr>
            <a:noAutofit/>
          </a:bodyPr>
          <a:lstStyle/>
          <a:p>
            <a:pPr algn="l"/>
            <a:r>
              <a:rPr lang="en-US" sz="2800" b="1" dirty="0" smtClean="0"/>
              <a:t>Moving and Relocation</a:t>
            </a:r>
            <a:endParaRPr lang="en-US" sz="2800" b="1" dirty="0"/>
          </a:p>
        </p:txBody>
      </p:sp>
      <p:sp>
        <p:nvSpPr>
          <p:cNvPr id="3" name="Content Placeholder 2"/>
          <p:cNvSpPr>
            <a:spLocks noGrp="1"/>
          </p:cNvSpPr>
          <p:nvPr>
            <p:ph idx="1"/>
          </p:nvPr>
        </p:nvSpPr>
        <p:spPr>
          <a:xfrm>
            <a:off x="838200" y="1600200"/>
            <a:ext cx="8382000" cy="512942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effectLst>
            <a:outerShdw blurRad="63500" sx="102000" sy="102000" algn="ctr" rotWithShape="0">
              <a:prstClr val="black">
                <a:alpha val="40000"/>
              </a:prstClr>
            </a:outerShdw>
          </a:effectLst>
        </p:spPr>
        <p:txBody>
          <a:bodyPr>
            <a:normAutofit/>
          </a:bodyPr>
          <a:lstStyle/>
          <a:p>
            <a:endParaRPr lang="en-US" sz="1200" i="1" dirty="0" smtClean="0"/>
          </a:p>
          <a:p>
            <a:r>
              <a:rPr lang="en-US" sz="2800" b="1" i="1" dirty="0" smtClean="0"/>
              <a:t>Got it?  Ok, now let’s apply</a:t>
            </a:r>
            <a:r>
              <a:rPr lang="en-US" sz="2800" i="1" dirty="0" smtClean="0"/>
              <a:t>:</a:t>
            </a:r>
          </a:p>
          <a:p>
            <a:pPr indent="3538">
              <a:spcBef>
                <a:spcPts val="1200"/>
              </a:spcBef>
              <a:buNone/>
            </a:pPr>
            <a:r>
              <a:rPr lang="en-US" sz="2400" dirty="0" smtClean="0"/>
              <a:t>New employee has been offered a job at UCOP and needs to move from Nashville to Oakland to start work on September 1.  He has 3 cars, a spouse, 3 children, a horse, a cat, and jet skis. He will be selling his home in Nashville and buying another in the Bay Area.</a:t>
            </a:r>
          </a:p>
          <a:p>
            <a:pPr>
              <a:spcBef>
                <a:spcPts val="1200"/>
              </a:spcBef>
              <a:buNone/>
            </a:pPr>
            <a:endParaRPr lang="en-US" sz="2400" dirty="0"/>
          </a:p>
          <a:p>
            <a:pPr indent="3538">
              <a:spcBef>
                <a:spcPts val="1200"/>
              </a:spcBef>
              <a:buNone/>
            </a:pPr>
            <a:r>
              <a:rPr lang="en-US" sz="2400" dirty="0" smtClean="0"/>
              <a:t>What can UC pay for to get him out here to start work on time? What will the BRC need to make sure everything is paid according to policy? </a:t>
            </a:r>
            <a:endParaRPr lang="en-US" sz="2400" dirty="0"/>
          </a:p>
          <a:p>
            <a:pPr>
              <a:buNone/>
            </a:pPr>
            <a:endParaRPr lang="en-US" dirty="0"/>
          </a:p>
        </p:txBody>
      </p:sp>
    </p:spTree>
    <p:extLst>
      <p:ext uri="{BB962C8B-B14F-4D97-AF65-F5344CB8AC3E}">
        <p14:creationId xmlns="" xmlns:p14="http://schemas.microsoft.com/office/powerpoint/2010/main" val="1982297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81003"/>
            <a:ext cx="8915400" cy="646331"/>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5400000" scaled="1"/>
            <a:tileRect/>
          </a:gradFill>
        </p:spPr>
        <p:txBody>
          <a:bodyPr wrap="square" lIns="91408" tIns="45704" rIns="91408" bIns="45704">
            <a:spAutoFit/>
          </a:bodyPr>
          <a:lstStyle/>
          <a:p>
            <a:pPr algn="ctr"/>
            <a:r>
              <a:rPr lang="en-US" sz="3600" dirty="0" smtClean="0">
                <a:solidFill>
                  <a:schemeClr val="bg1"/>
                </a:solidFill>
                <a:latin typeface="Calibri" pitchFamily="34" charset="0"/>
              </a:rPr>
              <a:t>Agenda</a:t>
            </a:r>
            <a:endParaRPr lang="en-US" sz="3600" dirty="0">
              <a:solidFill>
                <a:schemeClr val="bg1"/>
              </a:solidFill>
              <a:latin typeface="Calibri" pitchFamily="34" charset="0"/>
            </a:endParaRPr>
          </a:p>
        </p:txBody>
      </p:sp>
      <p:sp>
        <p:nvSpPr>
          <p:cNvPr id="4" name="Rectangle 3"/>
          <p:cNvSpPr/>
          <p:nvPr/>
        </p:nvSpPr>
        <p:spPr>
          <a:xfrm>
            <a:off x="2895600" y="2057404"/>
            <a:ext cx="5029200" cy="3913860"/>
          </a:xfrm>
          <a:prstGeom prst="rect">
            <a:avLst/>
          </a:prstGeom>
        </p:spPr>
        <p:txBody>
          <a:bodyPr lIns="91408" tIns="45704" rIns="91408" bIns="45704">
            <a:spAutoFit/>
          </a:bodyPr>
          <a:lstStyle/>
          <a:p>
            <a:pPr marL="457039" indent="-457039">
              <a:spcBef>
                <a:spcPts val="2400"/>
              </a:spcBef>
            </a:pPr>
            <a:r>
              <a:rPr lang="en-US" sz="2500" dirty="0" smtClean="0">
                <a:solidFill>
                  <a:schemeClr val="tx2">
                    <a:lumMod val="40000"/>
                    <a:lumOff val="60000"/>
                  </a:schemeClr>
                </a:solidFill>
                <a:latin typeface="Franklin Gothic Medium" pitchFamily="34" charset="0"/>
              </a:rPr>
              <a:t>1. Org Chart / Reporting Lines</a:t>
            </a:r>
          </a:p>
          <a:p>
            <a:pPr marL="457039" indent="-457039">
              <a:spcBef>
                <a:spcPts val="2400"/>
              </a:spcBef>
            </a:pPr>
            <a:r>
              <a:rPr lang="en-US" sz="2500" dirty="0" smtClean="0">
                <a:solidFill>
                  <a:schemeClr val="tx2">
                    <a:lumMod val="40000"/>
                    <a:lumOff val="60000"/>
                  </a:schemeClr>
                </a:solidFill>
                <a:latin typeface="Franklin Gothic Medium" pitchFamily="34" charset="0"/>
              </a:rPr>
              <a:t>2. UC Experience</a:t>
            </a:r>
          </a:p>
          <a:p>
            <a:pPr marL="457039" indent="-457039">
              <a:spcBef>
                <a:spcPts val="2400"/>
              </a:spcBef>
            </a:pPr>
            <a:r>
              <a:rPr lang="en-US" sz="2500" dirty="0" smtClean="0">
                <a:solidFill>
                  <a:schemeClr val="tx2">
                    <a:lumMod val="40000"/>
                    <a:lumOff val="60000"/>
                  </a:schemeClr>
                </a:solidFill>
                <a:latin typeface="Franklin Gothic Medium" pitchFamily="34" charset="0"/>
              </a:rPr>
              <a:t>3. Where We’re Located</a:t>
            </a:r>
          </a:p>
          <a:p>
            <a:pPr marL="457039" indent="-457039">
              <a:spcBef>
                <a:spcPts val="2400"/>
              </a:spcBef>
            </a:pPr>
            <a:r>
              <a:rPr lang="en-US" sz="2500" dirty="0" smtClean="0">
                <a:solidFill>
                  <a:schemeClr val="tx2">
                    <a:lumMod val="40000"/>
                    <a:lumOff val="60000"/>
                  </a:schemeClr>
                </a:solidFill>
                <a:latin typeface="Franklin Gothic Medium" pitchFamily="34" charset="0"/>
              </a:rPr>
              <a:t>4. What We Do</a:t>
            </a:r>
          </a:p>
          <a:p>
            <a:pPr marL="457039" indent="-457039">
              <a:spcBef>
                <a:spcPts val="2400"/>
              </a:spcBef>
            </a:pPr>
            <a:r>
              <a:rPr lang="en-US" sz="2500" dirty="0" smtClean="0">
                <a:solidFill>
                  <a:schemeClr val="tx2">
                    <a:lumMod val="40000"/>
                    <a:lumOff val="60000"/>
                  </a:schemeClr>
                </a:solidFill>
                <a:latin typeface="Franklin Gothic Medium" pitchFamily="34" charset="0"/>
              </a:rPr>
              <a:t>5. An Example</a:t>
            </a:r>
          </a:p>
          <a:p>
            <a:pPr marL="457039" indent="-457039">
              <a:spcBef>
                <a:spcPts val="2400"/>
              </a:spcBef>
            </a:pPr>
            <a:r>
              <a:rPr lang="en-US" sz="2500" dirty="0" smtClean="0">
                <a:latin typeface="Franklin Gothic Medium" pitchFamily="34" charset="0"/>
              </a:rPr>
              <a:t>6. How We Can Help Each Other!</a:t>
            </a:r>
            <a:endParaRPr lang="en-US" sz="2500" dirty="0">
              <a:latin typeface="Franklin Gothic Medium"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969625" y="5029200"/>
            <a:ext cx="6705600" cy="1981200"/>
          </a:xfrm>
          <a:prstGeom prst="roundRect">
            <a:avLst/>
          </a:prstGeom>
          <a:solidFill>
            <a:schemeClr val="bg2">
              <a:lumMod val="90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33400" y="457200"/>
            <a:ext cx="4281620" cy="815576"/>
          </a:xfrm>
          <a:prstGeom prst="rect">
            <a:avLst/>
          </a:prstGeom>
        </p:spPr>
        <p:txBody>
          <a:bodyPr wrap="none" lIns="91408" tIns="45704" rIns="91408" bIns="45704">
            <a:spAutoFit/>
          </a:bodyPr>
          <a:lstStyle/>
          <a:p>
            <a:r>
              <a:rPr lang="en-US" sz="2200" dirty="0" smtClean="0">
                <a:latin typeface="Calibri" pitchFamily="34" charset="0"/>
              </a:rPr>
              <a:t>Business Resource Center:</a:t>
            </a:r>
            <a:endParaRPr lang="en-US" sz="2200" dirty="0" smtClean="0">
              <a:solidFill>
                <a:srgbClr val="000000"/>
              </a:solidFill>
              <a:latin typeface="Calibri" pitchFamily="34" charset="0"/>
            </a:endParaRPr>
          </a:p>
          <a:p>
            <a:r>
              <a:rPr lang="en-US" sz="2500" b="1" dirty="0" smtClean="0">
                <a:latin typeface="Calibri" pitchFamily="34" charset="0"/>
              </a:rPr>
              <a:t>How We Can Help Each Other!</a:t>
            </a:r>
            <a:endParaRPr lang="en-US" sz="1600" dirty="0"/>
          </a:p>
        </p:txBody>
      </p:sp>
      <p:sp>
        <p:nvSpPr>
          <p:cNvPr id="3" name="Rectangle 2"/>
          <p:cNvSpPr/>
          <p:nvPr/>
        </p:nvSpPr>
        <p:spPr>
          <a:xfrm>
            <a:off x="1143000" y="1371600"/>
            <a:ext cx="8077200" cy="6093966"/>
          </a:xfrm>
          <a:prstGeom prst="rect">
            <a:avLst/>
          </a:prstGeom>
          <a:solidFill>
            <a:schemeClr val="bg1"/>
          </a:solidFill>
          <a:effectLst>
            <a:outerShdw blurRad="63500" sx="102000" sy="102000" algn="ctr" rotWithShape="0">
              <a:prstClr val="black">
                <a:alpha val="40000"/>
              </a:prstClr>
            </a:outerShdw>
          </a:effectLst>
        </p:spPr>
        <p:txBody>
          <a:bodyPr wrap="square" lIns="91429" tIns="45715" rIns="91429" bIns="45715">
            <a:spAutoFit/>
          </a:bodyPr>
          <a:lstStyle/>
          <a:p>
            <a:pPr marL="346075" indent="-230188">
              <a:lnSpc>
                <a:spcPct val="150000"/>
              </a:lnSpc>
              <a:buFont typeface="Arial" pitchFamily="34" charset="0"/>
              <a:buChar char="•"/>
            </a:pPr>
            <a:r>
              <a:rPr lang="en-US" sz="2000" dirty="0" smtClean="0"/>
              <a:t>Get transactions and information to us timely, not at the last minute</a:t>
            </a:r>
          </a:p>
          <a:p>
            <a:pPr marL="346075" indent="-230188">
              <a:lnSpc>
                <a:spcPct val="150000"/>
              </a:lnSpc>
              <a:buFont typeface="Arial" pitchFamily="34" charset="0"/>
              <a:buChar char="•"/>
            </a:pPr>
            <a:r>
              <a:rPr lang="en-US" sz="2000" dirty="0" smtClean="0"/>
              <a:t>Help us find a solution for you</a:t>
            </a:r>
          </a:p>
          <a:p>
            <a:pPr marL="346075" lvl="1" indent="-230188">
              <a:lnSpc>
                <a:spcPct val="150000"/>
              </a:lnSpc>
              <a:buFont typeface="Arial" pitchFamily="34" charset="0"/>
              <a:buChar char="•"/>
            </a:pPr>
            <a:r>
              <a:rPr lang="en-US" sz="2000" dirty="0" smtClean="0"/>
              <a:t>Bring your questions to us</a:t>
            </a:r>
          </a:p>
          <a:p>
            <a:pPr marL="346075" lvl="1" indent="-230188">
              <a:lnSpc>
                <a:spcPct val="150000"/>
              </a:lnSpc>
              <a:buFont typeface="Arial" pitchFamily="34" charset="0"/>
              <a:buChar char="•"/>
            </a:pPr>
            <a:r>
              <a:rPr lang="en-US" sz="2000" dirty="0" smtClean="0"/>
              <a:t>Provide us with the full story so we can provide appropriate guidance</a:t>
            </a:r>
          </a:p>
          <a:p>
            <a:pPr marL="346075" indent="-230188">
              <a:lnSpc>
                <a:spcPct val="150000"/>
              </a:lnSpc>
              <a:buFont typeface="Arial" pitchFamily="34" charset="0"/>
              <a:buChar char="•"/>
            </a:pPr>
            <a:r>
              <a:rPr lang="en-US" sz="2000" dirty="0" smtClean="0"/>
              <a:t>We want to make sure your transaction meets policy requirements and has appropriate </a:t>
            </a:r>
            <a:r>
              <a:rPr lang="en-US" sz="2000" dirty="0" smtClean="0"/>
              <a:t>approvals</a:t>
            </a:r>
          </a:p>
          <a:p>
            <a:pPr marL="231748" indent="-231748">
              <a:lnSpc>
                <a:spcPct val="150000"/>
              </a:lnSpc>
              <a:buFont typeface="Arial" pitchFamily="34" charset="0"/>
              <a:buChar char="•"/>
            </a:pPr>
            <a:endParaRPr lang="en-US" sz="2000" dirty="0" smtClean="0"/>
          </a:p>
          <a:p>
            <a:pPr marL="231748" indent="-231748" algn="ctr">
              <a:lnSpc>
                <a:spcPct val="150000"/>
              </a:lnSpc>
            </a:pPr>
            <a:r>
              <a:rPr lang="en-US" sz="2400" b="1" dirty="0" smtClean="0">
                <a:solidFill>
                  <a:srgbClr val="0066CC"/>
                </a:solidFill>
                <a:latin typeface="Century Gothic" pitchFamily="34" charset="0"/>
                <a:cs typeface="Vrinda" pitchFamily="2" charset="0"/>
              </a:rPr>
              <a:t>OUR </a:t>
            </a:r>
            <a:r>
              <a:rPr lang="en-US" sz="2400" b="1" dirty="0" smtClean="0">
                <a:solidFill>
                  <a:srgbClr val="0066CC"/>
                </a:solidFill>
                <a:latin typeface="Century Gothic" pitchFamily="34" charset="0"/>
                <a:cs typeface="Vrinda" pitchFamily="2" charset="0"/>
              </a:rPr>
              <a:t>COMMON GOAL</a:t>
            </a:r>
          </a:p>
          <a:p>
            <a:pPr marL="231748" indent="-231748" algn="ctr">
              <a:lnSpc>
                <a:spcPct val="150000"/>
              </a:lnSpc>
            </a:pPr>
            <a:r>
              <a:rPr lang="en-US" sz="1800" b="1" dirty="0" smtClean="0">
                <a:solidFill>
                  <a:srgbClr val="0066CC"/>
                </a:solidFill>
                <a:latin typeface="Century Gothic" pitchFamily="34" charset="0"/>
                <a:cs typeface="Vrinda" pitchFamily="2" charset="0"/>
              </a:rPr>
              <a:t>Accurate </a:t>
            </a:r>
            <a:r>
              <a:rPr lang="en-US" sz="1800" b="1" dirty="0" smtClean="0">
                <a:solidFill>
                  <a:srgbClr val="0066CC"/>
                </a:solidFill>
                <a:latin typeface="Century Gothic" pitchFamily="34" charset="0"/>
                <a:cs typeface="Vrinda" pitchFamily="2" charset="0"/>
              </a:rPr>
              <a:t>and efficiently processed transactions </a:t>
            </a:r>
            <a:endParaRPr lang="en-US" sz="1800" b="1" dirty="0" smtClean="0">
              <a:solidFill>
                <a:srgbClr val="0066CC"/>
              </a:solidFill>
              <a:latin typeface="Century Gothic" pitchFamily="34" charset="0"/>
              <a:cs typeface="Vrinda" pitchFamily="2" charset="0"/>
            </a:endParaRPr>
          </a:p>
          <a:p>
            <a:pPr marL="231748" indent="-231748" algn="ctr">
              <a:lnSpc>
                <a:spcPct val="150000"/>
              </a:lnSpc>
            </a:pPr>
            <a:r>
              <a:rPr lang="en-US" sz="1800" b="1" dirty="0" smtClean="0">
                <a:solidFill>
                  <a:srgbClr val="0066CC"/>
                </a:solidFill>
                <a:latin typeface="Century Gothic" pitchFamily="34" charset="0"/>
                <a:cs typeface="Vrinda" pitchFamily="2" charset="0"/>
              </a:rPr>
              <a:t>that </a:t>
            </a:r>
            <a:r>
              <a:rPr lang="en-US" sz="1800" b="1" dirty="0" smtClean="0">
                <a:solidFill>
                  <a:srgbClr val="0066CC"/>
                </a:solidFill>
                <a:latin typeface="Century Gothic" pitchFamily="34" charset="0"/>
                <a:cs typeface="Vrinda" pitchFamily="2" charset="0"/>
              </a:rPr>
              <a:t>comply with University policies and </a:t>
            </a:r>
            <a:r>
              <a:rPr lang="en-US" sz="1800" b="1" dirty="0" smtClean="0">
                <a:solidFill>
                  <a:srgbClr val="0066CC"/>
                </a:solidFill>
                <a:latin typeface="Century Gothic" pitchFamily="34" charset="0"/>
                <a:cs typeface="Vrinda" pitchFamily="2" charset="0"/>
              </a:rPr>
              <a:t>procedures</a:t>
            </a:r>
          </a:p>
          <a:p>
            <a:pPr marL="231748" indent="-231748" algn="ctr">
              <a:lnSpc>
                <a:spcPct val="150000"/>
              </a:lnSpc>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1"/>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Effect transition="in" filter="wipe(down)">
                                      <p:cBhvr>
                                        <p:cTn id="14" dur="2000"/>
                                        <p:tgtEl>
                                          <p:spTgt spid="3">
                                            <p:txEl>
                                              <p:pRg st="7" end="7"/>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wipe(down)">
                                      <p:cBhvr>
                                        <p:cTn id="1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603144"/>
          </a:xfrm>
        </p:spPr>
        <p:txBody>
          <a:bodyPr>
            <a:noAutofit/>
          </a:bodyPr>
          <a:lstStyle/>
          <a:p>
            <a:r>
              <a:rPr lang="en-US" sz="3600" dirty="0" smtClean="0"/>
              <a:t>BRC Website</a:t>
            </a:r>
            <a:r>
              <a:rPr lang="en-US" sz="3600" dirty="0" smtClean="0"/>
              <a:t>: </a:t>
            </a:r>
            <a:r>
              <a:rPr lang="en-US" sz="3600" dirty="0" smtClean="0"/>
              <a:t> </a:t>
            </a:r>
            <a:r>
              <a:rPr lang="en-US" sz="3200" dirty="0" smtClean="0">
                <a:solidFill>
                  <a:srgbClr val="0066CC"/>
                </a:solidFill>
              </a:rPr>
              <a:t>www.ucop.edu/brc</a:t>
            </a:r>
            <a:r>
              <a:rPr lang="en-US" sz="3200" dirty="0" smtClean="0">
                <a:solidFill>
                  <a:srgbClr val="0066CC"/>
                </a:solidFill>
              </a:rPr>
              <a:t>/</a:t>
            </a:r>
            <a:endParaRPr lang="en-US" sz="3200" dirty="0">
              <a:solidFill>
                <a:srgbClr val="0066CC"/>
              </a:solidFill>
            </a:endParaRPr>
          </a:p>
        </p:txBody>
      </p:sp>
      <p:sp>
        <p:nvSpPr>
          <p:cNvPr id="4" name="Slide Number Placeholder 3"/>
          <p:cNvSpPr>
            <a:spLocks noGrp="1"/>
          </p:cNvSpPr>
          <p:nvPr>
            <p:ph type="sldNum" sz="quarter" idx="12"/>
          </p:nvPr>
        </p:nvSpPr>
        <p:spPr/>
        <p:txBody>
          <a:bodyPr/>
          <a:lstStyle/>
          <a:p>
            <a:fld id="{08456304-6415-481C-BCA8-7889B5B56854}" type="slidenum">
              <a:rPr lang="en-US" smtClean="0"/>
              <a:pPr/>
              <a:t>26</a:t>
            </a:fld>
            <a:endParaRPr lang="en-US" dirty="0"/>
          </a:p>
        </p:txBody>
      </p:sp>
      <p:pic>
        <p:nvPicPr>
          <p:cNvPr id="1026" name="Picture 2"/>
          <p:cNvPicPr>
            <a:picLocks noChangeAspect="1" noChangeArrowheads="1"/>
          </p:cNvPicPr>
          <p:nvPr/>
        </p:nvPicPr>
        <p:blipFill>
          <a:blip r:embed="rId2" cstate="print"/>
          <a:srcRect l="1905" t="22095" r="40476" b="7810"/>
          <a:stretch>
            <a:fillRect/>
          </a:stretch>
        </p:blipFill>
        <p:spPr bwMode="auto">
          <a:xfrm>
            <a:off x="838200" y="1066800"/>
            <a:ext cx="8382000" cy="6373091"/>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6" name="Left Arrow 5"/>
          <p:cNvSpPr/>
          <p:nvPr/>
        </p:nvSpPr>
        <p:spPr>
          <a:xfrm>
            <a:off x="8610600" y="1981200"/>
            <a:ext cx="5334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8077200" y="2362200"/>
            <a:ext cx="5334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8382000" y="3733800"/>
            <a:ext cx="5334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1200" y="1905000"/>
            <a:ext cx="5943600" cy="2895600"/>
          </a:xfrm>
          <a:solidFill>
            <a:schemeClr val="bg2">
              <a:lumMod val="75000"/>
            </a:schemeClr>
          </a:solidFill>
          <a:effectLst>
            <a:outerShdw blurRad="63500" sx="102000" sy="102000" algn="ctr" rotWithShape="0">
              <a:prstClr val="black">
                <a:alpha val="40000"/>
              </a:prstClr>
            </a:outerShdw>
          </a:effectLst>
        </p:spPr>
        <p:txBody>
          <a:bodyPr/>
          <a:lstStyle/>
          <a:p>
            <a:endParaRPr lang="en-US" dirty="0"/>
          </a:p>
        </p:txBody>
      </p:sp>
      <p:sp>
        <p:nvSpPr>
          <p:cNvPr id="2" name="Title 1"/>
          <p:cNvSpPr>
            <a:spLocks noGrp="1"/>
          </p:cNvSpPr>
          <p:nvPr>
            <p:ph type="ctrTitle"/>
          </p:nvPr>
        </p:nvSpPr>
        <p:spPr>
          <a:xfrm>
            <a:off x="2887980" y="2209800"/>
            <a:ext cx="3055620" cy="1666028"/>
          </a:xfrm>
        </p:spPr>
        <p:txBody>
          <a:bodyPr/>
          <a:lstStyle/>
          <a:p>
            <a:r>
              <a:rPr lang="en-US" dirty="0" smtClean="0"/>
              <a:t>Questions?</a:t>
            </a:r>
            <a:endParaRPr lang="en-US" dirty="0"/>
          </a:p>
        </p:txBody>
      </p:sp>
      <p:pic>
        <p:nvPicPr>
          <p:cNvPr id="2050" name="Picture 2" descr="C:\Documents and Settings\mlindqui\Local Settings\Temporary Internet Files\Content.IE5\CHIQDA2T\MC900156053[1].wmf"/>
          <p:cNvPicPr>
            <a:picLocks noChangeAspect="1" noChangeArrowheads="1"/>
          </p:cNvPicPr>
          <p:nvPr/>
        </p:nvPicPr>
        <p:blipFill>
          <a:blip r:embed="rId2" cstate="print"/>
          <a:srcRect/>
          <a:stretch>
            <a:fillRect/>
          </a:stretch>
        </p:blipFill>
        <p:spPr bwMode="auto">
          <a:xfrm>
            <a:off x="5715000" y="1600200"/>
            <a:ext cx="2513838" cy="2871664"/>
          </a:xfrm>
          <a:prstGeom prst="rect">
            <a:avLst/>
          </a:prstGeom>
          <a:noFill/>
          <a:effectLst>
            <a:outerShdw blurRad="50800" dist="38100" dir="5400000" algn="t" rotWithShape="0">
              <a:prstClr val="black">
                <a:alpha val="40000"/>
              </a:prst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3" name="Picture 2"/>
          <p:cNvPicPr>
            <a:picLocks noChangeAspect="1" noChangeArrowheads="1"/>
          </p:cNvPicPr>
          <p:nvPr/>
        </p:nvPicPr>
        <p:blipFill>
          <a:blip r:embed="rId4" cstate="print">
            <a:clrChange>
              <a:clrFrom>
                <a:srgbClr val="000000"/>
              </a:clrFrom>
              <a:clrTo>
                <a:srgbClr val="000000">
                  <a:alpha val="0"/>
                </a:srgbClr>
              </a:clrTo>
            </a:clrChange>
            <a:lum bright="40000"/>
          </a:blip>
          <a:srcRect/>
          <a:stretch>
            <a:fillRect/>
          </a:stretch>
        </p:blipFill>
        <p:spPr bwMode="auto">
          <a:xfrm>
            <a:off x="2286000" y="1143001"/>
            <a:ext cx="5486400" cy="5486400"/>
          </a:xfrm>
          <a:prstGeom prst="rect">
            <a:avLst/>
          </a:prstGeom>
          <a:noFill/>
          <a:ln w="9525" algn="ctr">
            <a:noFill/>
            <a:miter lim="800000"/>
            <a:headEnd/>
            <a:tailEnd/>
          </a:ln>
        </p:spPr>
      </p:pic>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81003"/>
            <a:ext cx="8915400" cy="646331"/>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5400000" scaled="1"/>
            <a:tileRect/>
          </a:gradFill>
        </p:spPr>
        <p:txBody>
          <a:bodyPr wrap="square" lIns="91408" tIns="45704" rIns="91408" bIns="45704">
            <a:spAutoFit/>
          </a:bodyPr>
          <a:lstStyle/>
          <a:p>
            <a:pPr algn="ctr"/>
            <a:r>
              <a:rPr lang="en-US" sz="3600" dirty="0" smtClean="0">
                <a:solidFill>
                  <a:schemeClr val="bg1"/>
                </a:solidFill>
                <a:latin typeface="Calibri" pitchFamily="34" charset="0"/>
              </a:rPr>
              <a:t>Agenda</a:t>
            </a:r>
            <a:endParaRPr lang="en-US" sz="3600" dirty="0">
              <a:solidFill>
                <a:schemeClr val="bg1"/>
              </a:solidFill>
              <a:latin typeface="Calibri" pitchFamily="34" charset="0"/>
            </a:endParaRPr>
          </a:p>
        </p:txBody>
      </p:sp>
      <p:sp>
        <p:nvSpPr>
          <p:cNvPr id="4" name="Rectangle 3"/>
          <p:cNvSpPr/>
          <p:nvPr/>
        </p:nvSpPr>
        <p:spPr>
          <a:xfrm>
            <a:off x="2895600" y="2057404"/>
            <a:ext cx="5029200" cy="3913860"/>
          </a:xfrm>
          <a:prstGeom prst="rect">
            <a:avLst/>
          </a:prstGeom>
        </p:spPr>
        <p:txBody>
          <a:bodyPr lIns="91408" tIns="45704" rIns="91408" bIns="45704">
            <a:spAutoFit/>
          </a:bodyPr>
          <a:lstStyle/>
          <a:p>
            <a:pPr marL="457039" indent="-457039">
              <a:spcBef>
                <a:spcPts val="2400"/>
              </a:spcBef>
            </a:pPr>
            <a:r>
              <a:rPr lang="en-US" sz="2500" dirty="0" smtClean="0">
                <a:latin typeface="Franklin Gothic Medium" pitchFamily="34" charset="0"/>
              </a:rPr>
              <a:t>1. Org Chart / Reporting Lines</a:t>
            </a:r>
          </a:p>
          <a:p>
            <a:pPr marL="457039" indent="-457039">
              <a:spcBef>
                <a:spcPts val="2400"/>
              </a:spcBef>
            </a:pPr>
            <a:r>
              <a:rPr lang="en-US" sz="2500" dirty="0" smtClean="0">
                <a:solidFill>
                  <a:schemeClr val="tx2">
                    <a:lumMod val="40000"/>
                    <a:lumOff val="60000"/>
                  </a:schemeClr>
                </a:solidFill>
                <a:latin typeface="Franklin Gothic Medium" pitchFamily="34" charset="0"/>
              </a:rPr>
              <a:t>2. UC Experience</a:t>
            </a:r>
          </a:p>
          <a:p>
            <a:pPr marL="457039" indent="-457039">
              <a:spcBef>
                <a:spcPts val="2400"/>
              </a:spcBef>
            </a:pPr>
            <a:r>
              <a:rPr lang="en-US" sz="2500" dirty="0" smtClean="0">
                <a:solidFill>
                  <a:schemeClr val="tx2">
                    <a:lumMod val="40000"/>
                    <a:lumOff val="60000"/>
                  </a:schemeClr>
                </a:solidFill>
                <a:latin typeface="Franklin Gothic Medium" pitchFamily="34" charset="0"/>
              </a:rPr>
              <a:t>3. Where We’re Located</a:t>
            </a:r>
          </a:p>
          <a:p>
            <a:pPr marL="457039" indent="-457039">
              <a:spcBef>
                <a:spcPts val="2400"/>
              </a:spcBef>
            </a:pPr>
            <a:r>
              <a:rPr lang="en-US" sz="2500" dirty="0" smtClean="0">
                <a:solidFill>
                  <a:schemeClr val="tx2">
                    <a:lumMod val="40000"/>
                    <a:lumOff val="60000"/>
                  </a:schemeClr>
                </a:solidFill>
                <a:latin typeface="Franklin Gothic Medium" pitchFamily="34" charset="0"/>
              </a:rPr>
              <a:t>4. What We Do</a:t>
            </a:r>
          </a:p>
          <a:p>
            <a:pPr marL="457039" indent="-457039">
              <a:spcBef>
                <a:spcPts val="2400"/>
              </a:spcBef>
            </a:pPr>
            <a:r>
              <a:rPr lang="en-US" sz="2500" dirty="0" smtClean="0">
                <a:solidFill>
                  <a:schemeClr val="tx2">
                    <a:lumMod val="40000"/>
                    <a:lumOff val="60000"/>
                  </a:schemeClr>
                </a:solidFill>
                <a:latin typeface="Franklin Gothic Medium" pitchFamily="34" charset="0"/>
              </a:rPr>
              <a:t>5. An Example</a:t>
            </a:r>
          </a:p>
          <a:p>
            <a:pPr marL="457039" indent="-457039">
              <a:spcBef>
                <a:spcPts val="2400"/>
              </a:spcBef>
            </a:pPr>
            <a:r>
              <a:rPr lang="en-US" sz="2500" dirty="0" smtClean="0">
                <a:solidFill>
                  <a:schemeClr val="tx2">
                    <a:lumMod val="40000"/>
                    <a:lumOff val="60000"/>
                  </a:schemeClr>
                </a:solidFill>
                <a:latin typeface="Franklin Gothic Medium" pitchFamily="34" charset="0"/>
              </a:rPr>
              <a:t>6. How We Can Help Each Other!</a:t>
            </a:r>
            <a:endParaRPr lang="en-US" sz="2500" dirty="0">
              <a:solidFill>
                <a:schemeClr val="tx2">
                  <a:lumMod val="40000"/>
                  <a:lumOff val="60000"/>
                </a:schemeClr>
              </a:solidFill>
              <a:latin typeface="Franklin Gothic Medium"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p:nvPr/>
        </p:nvCxnSpPr>
        <p:spPr>
          <a:xfrm>
            <a:off x="5841656" y="4167923"/>
            <a:ext cx="2594" cy="49634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479656" y="4167923"/>
            <a:ext cx="2594" cy="496343"/>
          </a:xfrm>
          <a:prstGeom prst="line">
            <a:avLst/>
          </a:prstGeom>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6035040" y="1234645"/>
            <a:ext cx="1592580" cy="706120"/>
          </a:xfrm>
          <a:prstGeom prst="roundRect">
            <a:avLst/>
          </a:prstGeom>
          <a:solidFill>
            <a:schemeClr val="bg1">
              <a:lumMod val="85000"/>
            </a:schemeClr>
          </a:solidFill>
          <a:ln>
            <a:noFill/>
          </a:ln>
          <a:effectLst>
            <a:outerShdw blurRad="50800" dist="38100" dir="16200000"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lIns="91408" tIns="45704" rIns="91408" bIns="45704" rtlCol="0" anchor="ctr"/>
          <a:lstStyle/>
          <a:p>
            <a:pPr algn="ctr"/>
            <a:r>
              <a:rPr lang="en-US" sz="1800" b="1" dirty="0" smtClean="0">
                <a:solidFill>
                  <a:schemeClr val="bg1">
                    <a:lumMod val="50000"/>
                  </a:schemeClr>
                </a:solidFill>
              </a:rPr>
              <a:t>Dan Sampson</a:t>
            </a:r>
          </a:p>
          <a:p>
            <a:pPr algn="ctr"/>
            <a:r>
              <a:rPr lang="en-US" sz="1100" b="1" dirty="0">
                <a:solidFill>
                  <a:schemeClr val="bg1">
                    <a:lumMod val="50000"/>
                  </a:schemeClr>
                </a:solidFill>
              </a:rPr>
              <a:t>AVP Financial Services &amp; Controls</a:t>
            </a:r>
          </a:p>
        </p:txBody>
      </p:sp>
      <p:sp>
        <p:nvSpPr>
          <p:cNvPr id="37" name="Rounded Rectangle 36"/>
          <p:cNvSpPr/>
          <p:nvPr/>
        </p:nvSpPr>
        <p:spPr>
          <a:xfrm>
            <a:off x="1927863" y="3469639"/>
            <a:ext cx="1371600" cy="726439"/>
          </a:xfrm>
          <a:prstGeom prst="round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r>
              <a:rPr lang="en-US" sz="1600" b="1" dirty="0" smtClean="0">
                <a:effectLst>
                  <a:outerShdw blurRad="38100" dist="38100" dir="2700000" algn="tl">
                    <a:srgbClr val="000000">
                      <a:alpha val="43137"/>
                    </a:srgbClr>
                  </a:outerShdw>
                </a:effectLst>
              </a:rPr>
              <a:t>Ana Trejo</a:t>
            </a:r>
          </a:p>
          <a:p>
            <a:pPr algn="ctr"/>
            <a:r>
              <a:rPr lang="en-US" sz="1600" b="1" dirty="0" smtClean="0">
                <a:effectLst>
                  <a:outerShdw blurRad="38100" dist="38100" dir="2700000" algn="tl">
                    <a:srgbClr val="000000">
                      <a:alpha val="43137"/>
                    </a:srgbClr>
                  </a:outerShdw>
                </a:effectLst>
              </a:rPr>
              <a:t>Team Lead</a:t>
            </a:r>
            <a:endParaRPr lang="en-US" sz="1600" b="1" dirty="0">
              <a:effectLst>
                <a:outerShdw blurRad="38100" dist="38100" dir="2700000" algn="tl">
                  <a:srgbClr val="000000">
                    <a:alpha val="43137"/>
                  </a:srgbClr>
                </a:outerShdw>
              </a:effectLst>
            </a:endParaRPr>
          </a:p>
        </p:txBody>
      </p:sp>
      <p:sp>
        <p:nvSpPr>
          <p:cNvPr id="40" name="Rounded Rectangle 39"/>
          <p:cNvSpPr/>
          <p:nvPr/>
        </p:nvSpPr>
        <p:spPr>
          <a:xfrm>
            <a:off x="219456" y="4673601"/>
            <a:ext cx="1533146" cy="960120"/>
          </a:xfrm>
          <a:prstGeom prst="round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r>
              <a:rPr lang="en-US" sz="1600" b="1" dirty="0" smtClean="0">
                <a:effectLst>
                  <a:outerShdw blurRad="38100" dist="38100" dir="2700000" algn="tl">
                    <a:srgbClr val="000000">
                      <a:alpha val="43137"/>
                    </a:srgbClr>
                  </a:outerShdw>
                </a:effectLst>
              </a:rPr>
              <a:t>Accountability </a:t>
            </a:r>
            <a:r>
              <a:rPr lang="en-US" sz="1600" b="1" dirty="0">
                <a:effectLst>
                  <a:outerShdw blurRad="38100" dist="38100" dir="2700000" algn="tl">
                    <a:srgbClr val="000000">
                      <a:alpha val="43137"/>
                    </a:srgbClr>
                  </a:outerShdw>
                </a:effectLst>
              </a:rPr>
              <a:t>Green </a:t>
            </a:r>
            <a:r>
              <a:rPr lang="en-US" sz="1600" b="1" dirty="0" smtClean="0">
                <a:effectLst>
                  <a:outerShdw blurRad="38100" dist="38100" dir="2700000" algn="tl">
                    <a:srgbClr val="000000">
                      <a:alpha val="43137"/>
                    </a:srgbClr>
                  </a:outerShdw>
                </a:effectLst>
              </a:rPr>
              <a:t>Team</a:t>
            </a:r>
          </a:p>
          <a:p>
            <a:pPr algn="ctr"/>
            <a:r>
              <a:rPr lang="en-US" sz="1600" b="1" dirty="0" smtClean="0">
                <a:effectLst>
                  <a:outerShdw blurRad="38100" dist="38100" dir="2700000" algn="tl">
                    <a:srgbClr val="000000">
                      <a:alpha val="43137"/>
                    </a:srgbClr>
                  </a:outerShdw>
                </a:effectLst>
              </a:rPr>
              <a:t>(2)</a:t>
            </a:r>
            <a:endParaRPr lang="en-US" sz="1600" b="1" dirty="0">
              <a:effectLst>
                <a:outerShdw blurRad="38100" dist="38100" dir="2700000" algn="tl">
                  <a:srgbClr val="000000">
                    <a:alpha val="43137"/>
                  </a:srgbClr>
                </a:outerShdw>
              </a:effectLst>
            </a:endParaRPr>
          </a:p>
        </p:txBody>
      </p:sp>
      <p:sp>
        <p:nvSpPr>
          <p:cNvPr id="41" name="Rounded Rectangle 40"/>
          <p:cNvSpPr/>
          <p:nvPr/>
        </p:nvSpPr>
        <p:spPr>
          <a:xfrm>
            <a:off x="1862006" y="4678681"/>
            <a:ext cx="1490796" cy="960120"/>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r>
              <a:rPr lang="en-US" sz="1600" b="1" dirty="0" smtClean="0">
                <a:effectLst>
                  <a:outerShdw blurRad="38100" dist="38100" dir="2700000" algn="tl">
                    <a:srgbClr val="000000">
                      <a:alpha val="43137"/>
                    </a:srgbClr>
                  </a:outerShdw>
                </a:effectLst>
              </a:rPr>
              <a:t>PAYROLL</a:t>
            </a:r>
          </a:p>
          <a:p>
            <a:pPr algn="ctr"/>
            <a:r>
              <a:rPr lang="en-US" sz="1600" b="1" dirty="0" smtClean="0">
                <a:effectLst>
                  <a:outerShdw blurRad="38100" dist="38100" dir="2700000" algn="tl">
                    <a:srgbClr val="000000">
                      <a:alpha val="43137"/>
                    </a:srgbClr>
                  </a:outerShdw>
                </a:effectLst>
              </a:rPr>
              <a:t>Red Team</a:t>
            </a:r>
          </a:p>
          <a:p>
            <a:pPr algn="ctr"/>
            <a:r>
              <a:rPr lang="en-US" sz="1600" b="1" dirty="0" smtClean="0">
                <a:effectLst>
                  <a:outerShdw blurRad="38100" dist="38100" dir="2700000" algn="tl">
                    <a:srgbClr val="000000">
                      <a:alpha val="43137"/>
                    </a:srgbClr>
                  </a:outerShdw>
                </a:effectLst>
              </a:rPr>
              <a:t>(10)</a:t>
            </a:r>
            <a:endParaRPr lang="en-US" sz="1600" b="1" dirty="0">
              <a:effectLst>
                <a:outerShdw blurRad="38100" dist="38100" dir="2700000" algn="tl">
                  <a:srgbClr val="000000">
                    <a:alpha val="43137"/>
                  </a:srgbClr>
                </a:outerShdw>
              </a:effectLst>
            </a:endParaRPr>
          </a:p>
        </p:txBody>
      </p:sp>
      <p:sp>
        <p:nvSpPr>
          <p:cNvPr id="42" name="Rounded Rectangle 41"/>
          <p:cNvSpPr/>
          <p:nvPr/>
        </p:nvSpPr>
        <p:spPr>
          <a:xfrm>
            <a:off x="5137114" y="4673601"/>
            <a:ext cx="1469136" cy="960120"/>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27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r>
              <a:rPr lang="en-US" sz="1600" b="1" dirty="0" smtClean="0">
                <a:effectLst>
                  <a:outerShdw blurRad="38100" dist="38100" dir="2700000" algn="tl">
                    <a:srgbClr val="000000">
                      <a:alpha val="43137"/>
                    </a:srgbClr>
                  </a:outerShdw>
                </a:effectLst>
              </a:rPr>
              <a:t>Purple Team</a:t>
            </a:r>
          </a:p>
          <a:p>
            <a:pPr algn="ctr"/>
            <a:r>
              <a:rPr lang="en-US" sz="1600" b="1" dirty="0" smtClean="0">
                <a:effectLst>
                  <a:outerShdw blurRad="38100" dist="38100" dir="2700000" algn="tl">
                    <a:srgbClr val="000000">
                      <a:alpha val="43137"/>
                    </a:srgbClr>
                  </a:outerShdw>
                </a:effectLst>
              </a:rPr>
              <a:t>(9)</a:t>
            </a:r>
            <a:endParaRPr lang="en-US" sz="1600" b="1" dirty="0">
              <a:effectLst>
                <a:outerShdw blurRad="38100" dist="38100" dir="2700000" algn="tl">
                  <a:srgbClr val="000000">
                    <a:alpha val="43137"/>
                  </a:srgbClr>
                </a:outerShdw>
              </a:effectLst>
            </a:endParaRPr>
          </a:p>
        </p:txBody>
      </p:sp>
      <p:sp>
        <p:nvSpPr>
          <p:cNvPr id="47" name="Rounded Rectangle 46"/>
          <p:cNvSpPr/>
          <p:nvPr/>
        </p:nvSpPr>
        <p:spPr>
          <a:xfrm>
            <a:off x="3507014" y="4678681"/>
            <a:ext cx="1469136" cy="960120"/>
          </a:xfrm>
          <a:prstGeom prst="roundRect">
            <a:avLst/>
          </a:prstGeom>
          <a:solidFill>
            <a:srgbClr val="FFFF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endParaRPr lang="en-US" sz="1600" b="1" dirty="0" smtClean="0">
              <a:effectLst>
                <a:outerShdw blurRad="38100" dist="38100" dir="2700000" algn="tl">
                  <a:srgbClr val="000000">
                    <a:alpha val="43137"/>
                  </a:srgbClr>
                </a:outerShdw>
              </a:effectLst>
            </a:endParaRPr>
          </a:p>
          <a:p>
            <a:pPr algn="ctr"/>
            <a:r>
              <a:rPr lang="en-US" sz="1600" b="1" dirty="0" smtClean="0">
                <a:solidFill>
                  <a:schemeClr val="bg1">
                    <a:lumMod val="65000"/>
                  </a:schemeClr>
                </a:solidFill>
                <a:effectLst>
                  <a:outerShdw blurRad="38100" dist="38100" dir="2700000" algn="tl">
                    <a:srgbClr val="000000">
                      <a:alpha val="43137"/>
                    </a:srgbClr>
                  </a:outerShdw>
                </a:effectLst>
              </a:rPr>
              <a:t>Yellow Team</a:t>
            </a:r>
          </a:p>
          <a:p>
            <a:pPr algn="ctr"/>
            <a:r>
              <a:rPr lang="en-US" sz="1600" b="1" dirty="0" smtClean="0">
                <a:solidFill>
                  <a:schemeClr val="bg1">
                    <a:lumMod val="65000"/>
                  </a:schemeClr>
                </a:solidFill>
                <a:effectLst>
                  <a:outerShdw blurRad="38100" dist="38100" dir="2700000" algn="tl">
                    <a:srgbClr val="000000">
                      <a:alpha val="43137"/>
                    </a:srgbClr>
                  </a:outerShdw>
                </a:effectLst>
              </a:rPr>
              <a:t>(3)</a:t>
            </a:r>
          </a:p>
          <a:p>
            <a:pPr algn="ctr"/>
            <a:r>
              <a:rPr lang="en-US" sz="1600" b="1" dirty="0" smtClean="0">
                <a:solidFill>
                  <a:schemeClr val="bg1">
                    <a:lumMod val="65000"/>
                  </a:schemeClr>
                </a:solidFill>
                <a:effectLst>
                  <a:outerShdw blurRad="38100" dist="38100" dir="2700000" algn="tl">
                    <a:srgbClr val="000000">
                      <a:alpha val="43137"/>
                    </a:srgbClr>
                  </a:outerShdw>
                </a:effectLst>
              </a:rPr>
              <a:t>Events Group</a:t>
            </a:r>
          </a:p>
          <a:p>
            <a:pPr algn="ctr"/>
            <a:r>
              <a:rPr lang="en-US" sz="1600" b="1" dirty="0" smtClean="0">
                <a:solidFill>
                  <a:schemeClr val="bg1">
                    <a:lumMod val="65000"/>
                  </a:schemeClr>
                </a:solidFill>
                <a:effectLst>
                  <a:outerShdw blurRad="38100" dist="38100" dir="2700000" algn="tl">
                    <a:srgbClr val="000000">
                      <a:alpha val="43137"/>
                    </a:srgbClr>
                  </a:outerShdw>
                </a:effectLst>
              </a:rPr>
              <a:t>(4)</a:t>
            </a:r>
          </a:p>
          <a:p>
            <a:pPr algn="ctr"/>
            <a:endParaRPr lang="en-US" sz="1800" b="1" dirty="0">
              <a:effectLst>
                <a:outerShdw blurRad="38100" dist="38100" dir="2700000" algn="tl">
                  <a:srgbClr val="000000">
                    <a:alpha val="43137"/>
                  </a:srgbClr>
                </a:outerShdw>
              </a:effectLst>
            </a:endParaRPr>
          </a:p>
        </p:txBody>
      </p:sp>
      <p:sp>
        <p:nvSpPr>
          <p:cNvPr id="48" name="Rounded Rectangle 47"/>
          <p:cNvSpPr/>
          <p:nvPr/>
        </p:nvSpPr>
        <p:spPr>
          <a:xfrm>
            <a:off x="4191000" y="2189682"/>
            <a:ext cx="1577340" cy="685800"/>
          </a:xfrm>
          <a:prstGeom prst="round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r>
              <a:rPr lang="en-US" sz="1800" b="1" dirty="0">
                <a:effectLst>
                  <a:outerShdw blurRad="38100" dist="38100" dir="2700000" algn="tl">
                    <a:srgbClr val="000000">
                      <a:alpha val="43137"/>
                    </a:srgbClr>
                  </a:outerShdw>
                </a:effectLst>
              </a:rPr>
              <a:t>Helen </a:t>
            </a:r>
            <a:r>
              <a:rPr lang="en-US" sz="1800" b="1" dirty="0" smtClean="0">
                <a:effectLst>
                  <a:outerShdw blurRad="38100" dist="38100" dir="2700000" algn="tl">
                    <a:srgbClr val="000000">
                      <a:alpha val="43137"/>
                    </a:srgbClr>
                  </a:outerShdw>
                </a:effectLst>
              </a:rPr>
              <a:t>Valness</a:t>
            </a:r>
            <a:r>
              <a:rPr lang="en-US" sz="1600" b="1" i="1" dirty="0" smtClean="0">
                <a:effectLst>
                  <a:outerShdw blurRad="38100" dist="38100" dir="2700000" algn="tl">
                    <a:srgbClr val="000000">
                      <a:alpha val="43137"/>
                    </a:srgbClr>
                  </a:outerShdw>
                </a:effectLst>
              </a:rPr>
              <a:t> </a:t>
            </a:r>
            <a:r>
              <a:rPr lang="en-US" sz="1600" b="1" dirty="0" smtClean="0">
                <a:effectLst>
                  <a:outerShdw blurRad="38100" dist="38100" dir="2700000" algn="tl">
                    <a:srgbClr val="000000">
                      <a:alpha val="43137"/>
                    </a:srgbClr>
                  </a:outerShdw>
                </a:effectLst>
              </a:rPr>
              <a:t>Director</a:t>
            </a:r>
            <a:endParaRPr lang="en-US" sz="1600" b="1" dirty="0">
              <a:effectLst>
                <a:outerShdw blurRad="38100" dist="38100" dir="2700000" algn="tl">
                  <a:srgbClr val="000000">
                    <a:alpha val="43137"/>
                  </a:srgbClr>
                </a:outerShdw>
              </a:effectLst>
            </a:endParaRPr>
          </a:p>
        </p:txBody>
      </p:sp>
      <p:sp>
        <p:nvSpPr>
          <p:cNvPr id="36" name="Rounded Rectangle 35"/>
          <p:cNvSpPr/>
          <p:nvPr/>
        </p:nvSpPr>
        <p:spPr>
          <a:xfrm>
            <a:off x="230285" y="3491456"/>
            <a:ext cx="1490335" cy="685800"/>
          </a:xfrm>
          <a:prstGeom prst="round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r>
              <a:rPr lang="en-US" sz="1600" b="1" dirty="0">
                <a:solidFill>
                  <a:schemeClr val="bg1"/>
                </a:solidFill>
                <a:effectLst>
                  <a:outerShdw blurRad="38100" dist="38100" dir="2700000" algn="tl">
                    <a:srgbClr val="000000">
                      <a:alpha val="43137"/>
                    </a:srgbClr>
                  </a:outerShdw>
                </a:effectLst>
              </a:rPr>
              <a:t>Amal Smith</a:t>
            </a:r>
          </a:p>
          <a:p>
            <a:pPr algn="ctr"/>
            <a:r>
              <a:rPr lang="en-US" b="1" dirty="0" smtClean="0">
                <a:effectLst>
                  <a:outerShdw blurRad="38100" dist="38100" dir="2700000" algn="tl">
                    <a:srgbClr val="000000">
                      <a:alpha val="43137"/>
                    </a:srgbClr>
                  </a:outerShdw>
                </a:effectLst>
              </a:rPr>
              <a:t>Accountability </a:t>
            </a:r>
            <a:r>
              <a:rPr lang="en-US" b="1" dirty="0">
                <a:effectLst>
                  <a:outerShdw blurRad="38100" dist="38100" dir="2700000" algn="tl">
                    <a:srgbClr val="000000">
                      <a:alpha val="43137"/>
                    </a:srgbClr>
                  </a:outerShdw>
                </a:effectLst>
              </a:rPr>
              <a:t>Manager</a:t>
            </a:r>
          </a:p>
        </p:txBody>
      </p:sp>
      <p:sp>
        <p:nvSpPr>
          <p:cNvPr id="55" name="Rounded Rectangle 54"/>
          <p:cNvSpPr/>
          <p:nvPr/>
        </p:nvSpPr>
        <p:spPr>
          <a:xfrm>
            <a:off x="8404142" y="4673601"/>
            <a:ext cx="1501858" cy="960120"/>
          </a:xfrm>
          <a:prstGeom prst="round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r>
              <a:rPr lang="en-US" sz="1600" b="1" dirty="0" smtClean="0">
                <a:solidFill>
                  <a:schemeClr val="bg1"/>
                </a:solidFill>
                <a:effectLst>
                  <a:outerShdw blurRad="38100" dist="38100" dir="2700000" algn="tl">
                    <a:srgbClr val="000000">
                      <a:alpha val="43137"/>
                    </a:srgbClr>
                  </a:outerShdw>
                </a:effectLst>
              </a:rPr>
              <a:t>Gold Team</a:t>
            </a:r>
          </a:p>
          <a:p>
            <a:pPr algn="ctr"/>
            <a:r>
              <a:rPr lang="en-US" sz="1600" b="1" dirty="0" smtClean="0">
                <a:solidFill>
                  <a:schemeClr val="bg1"/>
                </a:solidFill>
                <a:effectLst>
                  <a:outerShdw blurRad="38100" dist="38100" dir="2700000" algn="tl">
                    <a:srgbClr val="000000">
                      <a:alpha val="43137"/>
                    </a:srgbClr>
                  </a:outerShdw>
                </a:effectLst>
              </a:rPr>
              <a:t>(9 )</a:t>
            </a:r>
          </a:p>
        </p:txBody>
      </p:sp>
      <p:sp>
        <p:nvSpPr>
          <p:cNvPr id="57" name="Rounded Rectangle 56"/>
          <p:cNvSpPr/>
          <p:nvPr/>
        </p:nvSpPr>
        <p:spPr>
          <a:xfrm>
            <a:off x="6775114" y="4673601"/>
            <a:ext cx="1469136" cy="960120"/>
          </a:xfrm>
          <a:prstGeom prst="roundRect">
            <a:avLst/>
          </a:prstGeom>
          <a:gradFill flip="none" rotWithShape="1">
            <a:gsLst>
              <a:gs pos="0">
                <a:srgbClr val="3366FF">
                  <a:shade val="30000"/>
                  <a:satMod val="115000"/>
                </a:srgbClr>
              </a:gs>
              <a:gs pos="50000">
                <a:srgbClr val="3366FF">
                  <a:shade val="67500"/>
                  <a:satMod val="115000"/>
                </a:srgbClr>
              </a:gs>
              <a:gs pos="100000">
                <a:srgbClr val="3366FF">
                  <a:shade val="100000"/>
                  <a:satMod val="115000"/>
                </a:srgb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r>
              <a:rPr lang="en-US" sz="1600" b="1" dirty="0" smtClean="0">
                <a:solidFill>
                  <a:schemeClr val="bg1"/>
                </a:solidFill>
                <a:effectLst>
                  <a:outerShdw blurRad="38100" dist="38100" dir="2700000" algn="tl">
                    <a:srgbClr val="000000">
                      <a:alpha val="43137"/>
                    </a:srgbClr>
                  </a:outerShdw>
                </a:effectLst>
              </a:rPr>
              <a:t>Blue</a:t>
            </a:r>
            <a:r>
              <a:rPr lang="en-US" sz="1600" b="1" dirty="0" smtClean="0">
                <a:effectLst>
                  <a:outerShdw blurRad="38100" dist="38100" dir="2700000" algn="tl">
                    <a:srgbClr val="000000">
                      <a:alpha val="43137"/>
                    </a:srgbClr>
                  </a:outerShdw>
                </a:effectLst>
              </a:rPr>
              <a:t> Team</a:t>
            </a:r>
          </a:p>
          <a:p>
            <a:pPr algn="ctr"/>
            <a:r>
              <a:rPr lang="en-US" sz="1600" b="1" dirty="0" smtClean="0">
                <a:effectLst>
                  <a:outerShdw blurRad="38100" dist="38100" dir="2700000" algn="tl">
                    <a:srgbClr val="000000">
                      <a:alpha val="43137"/>
                    </a:srgbClr>
                  </a:outerShdw>
                </a:effectLst>
              </a:rPr>
              <a:t>(9) </a:t>
            </a:r>
            <a:endParaRPr lang="en-US" sz="1600" b="1" dirty="0">
              <a:solidFill>
                <a:schemeClr val="bg1"/>
              </a:solidFill>
              <a:effectLst>
                <a:outerShdw blurRad="38100" dist="38100" dir="2700000" algn="tl">
                  <a:srgbClr val="000000">
                    <a:alpha val="43137"/>
                  </a:srgbClr>
                </a:outerShdw>
              </a:effectLst>
            </a:endParaRPr>
          </a:p>
        </p:txBody>
      </p:sp>
      <p:sp>
        <p:nvSpPr>
          <p:cNvPr id="23" name="Rounded Rectangle 22"/>
          <p:cNvSpPr/>
          <p:nvPr/>
        </p:nvSpPr>
        <p:spPr>
          <a:xfrm>
            <a:off x="6035040" y="284685"/>
            <a:ext cx="1589227" cy="706120"/>
          </a:xfrm>
          <a:prstGeom prst="roundRect">
            <a:avLst/>
          </a:prstGeom>
          <a:solidFill>
            <a:schemeClr val="bg1">
              <a:lumMod val="85000"/>
            </a:schemeClr>
          </a:solidFill>
          <a:ln>
            <a:noFill/>
          </a:ln>
          <a:effectLst>
            <a:outerShdw blurRad="50800" dist="38100" dir="16200000"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lIns="91408" tIns="45704" rIns="91408" bIns="45704" rtlCol="0" anchor="ctr"/>
          <a:lstStyle/>
          <a:p>
            <a:pPr algn="ctr"/>
            <a:r>
              <a:rPr lang="en-US" sz="1800" b="1" dirty="0">
                <a:solidFill>
                  <a:schemeClr val="bg1">
                    <a:lumMod val="50000"/>
                  </a:schemeClr>
                </a:solidFill>
              </a:rPr>
              <a:t>Peter Taylor</a:t>
            </a:r>
          </a:p>
          <a:p>
            <a:pPr algn="ctr"/>
            <a:r>
              <a:rPr lang="en-US" sz="1100" b="1" dirty="0">
                <a:solidFill>
                  <a:schemeClr val="bg1">
                    <a:lumMod val="50000"/>
                  </a:schemeClr>
                </a:solidFill>
              </a:rPr>
              <a:t>Chief Financial Officer</a:t>
            </a:r>
          </a:p>
        </p:txBody>
      </p:sp>
      <p:sp>
        <p:nvSpPr>
          <p:cNvPr id="17" name="Rounded Rectangle 16"/>
          <p:cNvSpPr/>
          <p:nvPr/>
        </p:nvSpPr>
        <p:spPr>
          <a:xfrm>
            <a:off x="3541618" y="3469639"/>
            <a:ext cx="1371600" cy="726439"/>
          </a:xfrm>
          <a:prstGeom prst="round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r>
              <a:rPr lang="en-US" sz="1600" b="1" dirty="0" smtClean="0">
                <a:effectLst>
                  <a:outerShdw blurRad="38100" dist="38100" dir="2700000" algn="tl">
                    <a:srgbClr val="000000">
                      <a:alpha val="43137"/>
                    </a:srgbClr>
                  </a:outerShdw>
                </a:effectLst>
              </a:rPr>
              <a:t>Brad Niess</a:t>
            </a:r>
          </a:p>
          <a:p>
            <a:pPr algn="ctr"/>
            <a:r>
              <a:rPr lang="en-US" sz="1600" b="1" dirty="0" smtClean="0">
                <a:effectLst>
                  <a:outerShdw blurRad="38100" dist="38100" dir="2700000" algn="tl">
                    <a:srgbClr val="000000">
                      <a:alpha val="43137"/>
                    </a:srgbClr>
                  </a:outerShdw>
                </a:effectLst>
              </a:rPr>
              <a:t>Team Lead</a:t>
            </a:r>
          </a:p>
        </p:txBody>
      </p:sp>
      <p:sp>
        <p:nvSpPr>
          <p:cNvPr id="18" name="Rounded Rectangle 17"/>
          <p:cNvSpPr/>
          <p:nvPr/>
        </p:nvSpPr>
        <p:spPr>
          <a:xfrm>
            <a:off x="5152517" y="3469639"/>
            <a:ext cx="1371600" cy="726439"/>
          </a:xfrm>
          <a:prstGeom prst="round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r>
              <a:rPr lang="en-US" sz="1600" b="1" dirty="0" smtClean="0">
                <a:effectLst>
                  <a:outerShdw blurRad="38100" dist="38100" dir="2700000" algn="tl">
                    <a:srgbClr val="000000">
                      <a:alpha val="43137"/>
                    </a:srgbClr>
                  </a:outerShdw>
                </a:effectLst>
              </a:rPr>
              <a:t>Gigi Stollar Team Lead</a:t>
            </a:r>
          </a:p>
        </p:txBody>
      </p:sp>
      <p:sp>
        <p:nvSpPr>
          <p:cNvPr id="19" name="Rounded Rectangle 18"/>
          <p:cNvSpPr/>
          <p:nvPr/>
        </p:nvSpPr>
        <p:spPr>
          <a:xfrm>
            <a:off x="6728750" y="3464562"/>
            <a:ext cx="1508760" cy="726439"/>
          </a:xfrm>
          <a:prstGeom prst="round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r>
              <a:rPr lang="en-US" b="1" dirty="0" smtClean="0">
                <a:effectLst>
                  <a:outerShdw blurRad="38100" dist="38100" dir="2700000" algn="tl">
                    <a:srgbClr val="000000">
                      <a:alpha val="43137"/>
                    </a:srgbClr>
                  </a:outerShdw>
                </a:effectLst>
              </a:rPr>
              <a:t>Karen Tomajan </a:t>
            </a:r>
            <a:r>
              <a:rPr lang="en-US" sz="1600" b="1" dirty="0" smtClean="0">
                <a:effectLst>
                  <a:outerShdw blurRad="38100" dist="38100" dir="2700000" algn="tl">
                    <a:srgbClr val="000000">
                      <a:alpha val="43137"/>
                    </a:srgbClr>
                  </a:outerShdw>
                </a:effectLst>
              </a:rPr>
              <a:t>Team Lead </a:t>
            </a:r>
            <a:endParaRPr lang="en-US" sz="1600" b="1" dirty="0">
              <a:effectLst>
                <a:outerShdw blurRad="38100" dist="38100" dir="2700000" algn="tl">
                  <a:srgbClr val="000000">
                    <a:alpha val="43137"/>
                  </a:srgbClr>
                </a:outerShdw>
              </a:effectLst>
            </a:endParaRPr>
          </a:p>
        </p:txBody>
      </p:sp>
      <p:sp>
        <p:nvSpPr>
          <p:cNvPr id="20" name="Rounded Rectangle 19"/>
          <p:cNvSpPr/>
          <p:nvPr/>
        </p:nvSpPr>
        <p:spPr>
          <a:xfrm>
            <a:off x="8486998" y="3469639"/>
            <a:ext cx="1371600" cy="726439"/>
          </a:xfrm>
          <a:prstGeom prst="round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algn="ctr"/>
            <a:r>
              <a:rPr lang="en-US" sz="1600" b="1" dirty="0" smtClean="0">
                <a:effectLst>
                  <a:outerShdw blurRad="38100" dist="38100" dir="2700000" algn="tl">
                    <a:srgbClr val="000000">
                      <a:alpha val="43137"/>
                    </a:srgbClr>
                  </a:outerShdw>
                </a:effectLst>
              </a:rPr>
              <a:t>Sharon Perry</a:t>
            </a:r>
          </a:p>
          <a:p>
            <a:pPr algn="ctr"/>
            <a:r>
              <a:rPr lang="en-US" sz="1600" b="1" dirty="0" smtClean="0">
                <a:effectLst>
                  <a:outerShdw blurRad="38100" dist="38100" dir="2700000" algn="tl">
                    <a:srgbClr val="000000">
                      <a:alpha val="43137"/>
                    </a:srgbClr>
                  </a:outerShdw>
                </a:effectLst>
              </a:rPr>
              <a:t>Team Lead</a:t>
            </a:r>
          </a:p>
        </p:txBody>
      </p:sp>
      <p:cxnSp>
        <p:nvCxnSpPr>
          <p:cNvPr id="25" name="Shape 24"/>
          <p:cNvCxnSpPr>
            <a:stCxn id="48" idx="3"/>
            <a:endCxn id="35" idx="2"/>
          </p:cNvCxnSpPr>
          <p:nvPr/>
        </p:nvCxnSpPr>
        <p:spPr>
          <a:xfrm flipV="1">
            <a:off x="5768340" y="1940764"/>
            <a:ext cx="1062991" cy="591818"/>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36" idx="0"/>
            <a:endCxn id="20" idx="0"/>
          </p:cNvCxnSpPr>
          <p:nvPr/>
        </p:nvCxnSpPr>
        <p:spPr>
          <a:xfrm rot="5400000" flipH="1" flipV="1">
            <a:off x="5063218" y="-618122"/>
            <a:ext cx="21817" cy="8197343"/>
          </a:xfrm>
          <a:prstGeom prst="bentConnector3">
            <a:avLst>
              <a:gd name="adj1" fmla="val 1287532"/>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7482250" y="3210559"/>
            <a:ext cx="880" cy="259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36" idx="2"/>
            <a:endCxn id="40" idx="0"/>
          </p:cNvCxnSpPr>
          <p:nvPr/>
        </p:nvCxnSpPr>
        <p:spPr>
          <a:xfrm>
            <a:off x="975453" y="4177256"/>
            <a:ext cx="10574" cy="4963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595826" y="4182338"/>
            <a:ext cx="2594" cy="4963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191000" y="4182338"/>
            <a:ext cx="2594" cy="496343"/>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9157555" y="4160519"/>
            <a:ext cx="2594" cy="496343"/>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598420" y="3210559"/>
            <a:ext cx="0" cy="259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191000" y="3210559"/>
            <a:ext cx="0" cy="259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844251" y="3210559"/>
            <a:ext cx="0" cy="259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18423" y="2875482"/>
            <a:ext cx="0" cy="331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hape 59"/>
          <p:cNvCxnSpPr>
            <a:stCxn id="35" idx="0"/>
            <a:endCxn id="23" idx="2"/>
          </p:cNvCxnSpPr>
          <p:nvPr/>
        </p:nvCxnSpPr>
        <p:spPr>
          <a:xfrm rot="16200000" flipV="1">
            <a:off x="6708575" y="1111885"/>
            <a:ext cx="243840" cy="1676"/>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762000" y="533400"/>
            <a:ext cx="3886200" cy="836094"/>
          </a:xfrm>
          <a:prstGeom prst="rect">
            <a:avLst/>
          </a:prstGeom>
          <a:effectLst>
            <a:outerShdw blurRad="50800" dist="38100" dir="16200000" rotWithShape="0">
              <a:prstClr val="black">
                <a:alpha val="40000"/>
              </a:prstClr>
            </a:outerShdw>
          </a:effectLst>
        </p:spPr>
        <p:txBody>
          <a:bodyPr wrap="square" lIns="91408" tIns="45704" rIns="91408" bIns="45704">
            <a:spAutoFit/>
          </a:bodyPr>
          <a:lstStyle/>
          <a:p>
            <a:r>
              <a:rPr lang="en-US" sz="2500" cap="small" dirty="0" smtClean="0">
                <a:latin typeface="Calibri" pitchFamily="34" charset="0"/>
              </a:rPr>
              <a:t>Business Resource Center:</a:t>
            </a:r>
          </a:p>
          <a:p>
            <a:pPr marL="0" lvl="1" defTabSz="1018818">
              <a:lnSpc>
                <a:spcPts val="2788"/>
              </a:lnSpc>
            </a:pPr>
            <a:r>
              <a:rPr lang="en-US" sz="2500" b="1" dirty="0" smtClean="0">
                <a:latin typeface="Calibri" pitchFamily="34" charset="0"/>
                <a:ea typeface="LF_Kai" pitchFamily="2" charset="-122"/>
              </a:rPr>
              <a:t>Org chart &amp; reporting lines</a:t>
            </a:r>
            <a:endParaRPr lang="en-US" sz="2500" b="1" dirty="0">
              <a:latin typeface="Calibri" pitchFamily="34" charset="0"/>
              <a:ea typeface="LF_Kai" pitchFamily="2"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81003"/>
            <a:ext cx="8915400" cy="646331"/>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5400000" scaled="1"/>
            <a:tileRect/>
          </a:gradFill>
        </p:spPr>
        <p:txBody>
          <a:bodyPr wrap="square" lIns="91408" tIns="45704" rIns="91408" bIns="45704">
            <a:spAutoFit/>
          </a:bodyPr>
          <a:lstStyle/>
          <a:p>
            <a:pPr algn="ctr"/>
            <a:r>
              <a:rPr lang="en-US" sz="3600" dirty="0" smtClean="0">
                <a:solidFill>
                  <a:schemeClr val="bg1"/>
                </a:solidFill>
                <a:latin typeface="Calibri" pitchFamily="34" charset="0"/>
              </a:rPr>
              <a:t>Agenda</a:t>
            </a:r>
            <a:endParaRPr lang="en-US" sz="3600" dirty="0">
              <a:solidFill>
                <a:schemeClr val="bg1"/>
              </a:solidFill>
              <a:latin typeface="Calibri" pitchFamily="34" charset="0"/>
            </a:endParaRPr>
          </a:p>
        </p:txBody>
      </p:sp>
      <p:sp>
        <p:nvSpPr>
          <p:cNvPr id="4" name="Rectangle 3"/>
          <p:cNvSpPr/>
          <p:nvPr/>
        </p:nvSpPr>
        <p:spPr>
          <a:xfrm>
            <a:off x="2286000" y="2057404"/>
            <a:ext cx="4724400" cy="3939508"/>
          </a:xfrm>
          <a:prstGeom prst="rect">
            <a:avLst/>
          </a:prstGeom>
        </p:spPr>
        <p:txBody>
          <a:bodyPr wrap="square" lIns="91408" tIns="45704" rIns="91408" bIns="45704">
            <a:spAutoFit/>
          </a:bodyPr>
          <a:lstStyle/>
          <a:p>
            <a:pPr marL="457039" indent="-457039">
              <a:spcBef>
                <a:spcPts val="2400"/>
              </a:spcBef>
            </a:pPr>
            <a:r>
              <a:rPr lang="en-US" sz="2500" dirty="0" smtClean="0">
                <a:solidFill>
                  <a:schemeClr val="tx2">
                    <a:lumMod val="40000"/>
                    <a:lumOff val="60000"/>
                  </a:schemeClr>
                </a:solidFill>
                <a:latin typeface="Franklin Gothic Medium" pitchFamily="34" charset="0"/>
              </a:rPr>
              <a:t>1. Org Chart / Reporting Lines</a:t>
            </a:r>
          </a:p>
          <a:p>
            <a:pPr marL="457039" indent="-457039">
              <a:spcBef>
                <a:spcPts val="2400"/>
              </a:spcBef>
            </a:pPr>
            <a:r>
              <a:rPr lang="en-US" sz="2500" dirty="0" smtClean="0">
                <a:latin typeface="Franklin Gothic Medium" pitchFamily="34" charset="0"/>
              </a:rPr>
              <a:t>2. UC Experience</a:t>
            </a:r>
          </a:p>
          <a:p>
            <a:pPr marL="457039" indent="-457039">
              <a:spcBef>
                <a:spcPts val="2400"/>
              </a:spcBef>
            </a:pPr>
            <a:r>
              <a:rPr lang="en-US" sz="2500" dirty="0" smtClean="0">
                <a:solidFill>
                  <a:schemeClr val="tx2">
                    <a:lumMod val="40000"/>
                    <a:lumOff val="60000"/>
                  </a:schemeClr>
                </a:solidFill>
                <a:latin typeface="Franklin Gothic Medium" pitchFamily="34" charset="0"/>
              </a:rPr>
              <a:t>3. Where We’re Located</a:t>
            </a:r>
          </a:p>
          <a:p>
            <a:pPr marL="457039" indent="-457039">
              <a:spcBef>
                <a:spcPts val="2400"/>
              </a:spcBef>
            </a:pPr>
            <a:r>
              <a:rPr lang="en-US" sz="2500" dirty="0" smtClean="0">
                <a:solidFill>
                  <a:schemeClr val="tx2">
                    <a:lumMod val="40000"/>
                    <a:lumOff val="60000"/>
                  </a:schemeClr>
                </a:solidFill>
                <a:latin typeface="Franklin Gothic Medium" pitchFamily="34" charset="0"/>
              </a:rPr>
              <a:t>4. What We Do</a:t>
            </a:r>
          </a:p>
          <a:p>
            <a:pPr marL="457039" indent="-457039">
              <a:spcBef>
                <a:spcPts val="2400"/>
              </a:spcBef>
            </a:pPr>
            <a:r>
              <a:rPr lang="en-US" sz="2500" dirty="0" smtClean="0">
                <a:solidFill>
                  <a:schemeClr val="tx2">
                    <a:lumMod val="40000"/>
                    <a:lumOff val="60000"/>
                  </a:schemeClr>
                </a:solidFill>
                <a:latin typeface="Franklin Gothic Medium" pitchFamily="34" charset="0"/>
              </a:rPr>
              <a:t>5. An Example</a:t>
            </a:r>
          </a:p>
          <a:p>
            <a:pPr marL="457039" indent="-457039">
              <a:spcBef>
                <a:spcPts val="2400"/>
              </a:spcBef>
            </a:pPr>
            <a:r>
              <a:rPr lang="en-US" sz="2500" dirty="0" smtClean="0">
                <a:solidFill>
                  <a:schemeClr val="tx2">
                    <a:lumMod val="40000"/>
                    <a:lumOff val="60000"/>
                  </a:schemeClr>
                </a:solidFill>
                <a:latin typeface="Franklin Gothic Medium" pitchFamily="34" charset="0"/>
              </a:rPr>
              <a:t>6. How We Can Help Each Other!</a:t>
            </a:r>
            <a:endParaRPr lang="en-US" sz="2500" dirty="0">
              <a:solidFill>
                <a:schemeClr val="tx2">
                  <a:lumMod val="40000"/>
                  <a:lumOff val="60000"/>
                </a:schemeClr>
              </a:solidFill>
              <a:latin typeface="Franklin Gothic Medium"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4" y="609601"/>
            <a:ext cx="3733796" cy="609600"/>
          </a:xfrm>
        </p:spPr>
        <p:txBody>
          <a:bodyPr>
            <a:noAutofit/>
          </a:bodyPr>
          <a:lstStyle/>
          <a:p>
            <a:pPr lvl="1"/>
            <a:r>
              <a:rPr lang="en-US" sz="2200" cap="small" dirty="0" smtClean="0">
                <a:latin typeface="Calibri" pitchFamily="34" charset="0"/>
              </a:rPr>
              <a:t>Business Resource Center </a:t>
            </a:r>
            <a:r>
              <a:rPr lang="en-US" sz="2500" kern="1200" dirty="0">
                <a:latin typeface="Calibri" pitchFamily="34" charset="0"/>
                <a:ea typeface="LF_Kai"/>
              </a:rPr>
              <a:t/>
            </a:r>
            <a:br>
              <a:rPr lang="en-US" sz="2500" kern="1200" dirty="0">
                <a:latin typeface="Calibri" pitchFamily="34" charset="0"/>
                <a:ea typeface="LF_Kai"/>
              </a:rPr>
            </a:br>
            <a:r>
              <a:rPr lang="en-US" sz="2500" b="1" kern="1200" dirty="0">
                <a:latin typeface="Calibri" pitchFamily="34" charset="0"/>
                <a:ea typeface="LF_Kai"/>
              </a:rPr>
              <a:t>UC </a:t>
            </a:r>
            <a:r>
              <a:rPr lang="en-US" sz="2500" b="1" kern="1200" dirty="0" smtClean="0">
                <a:latin typeface="Calibri" pitchFamily="34" charset="0"/>
                <a:ea typeface="LF_Kai"/>
              </a:rPr>
              <a:t>Experience</a:t>
            </a:r>
            <a:endParaRPr lang="en-US" sz="2500" b="1" kern="1200" dirty="0">
              <a:latin typeface="Calibri" pitchFamily="34" charset="0"/>
              <a:ea typeface="LF_Kai"/>
            </a:endParaRPr>
          </a:p>
        </p:txBody>
      </p:sp>
      <p:sp>
        <p:nvSpPr>
          <p:cNvPr id="93188" name="AutoShape 4" descr="data:image/jpg;base64,/9j/4AAQSkZJRgABAQAAAQABAAD/2wCEAAkGBhQSDhQQEA8QEBQUEBkQFA4QFhEQFBAQFBwWFRUQFRQYHycqFxkjGRUTHy8iIycsLCwsFR4xQTIqNSYrLSkBCQoKBQUFDQUFDSkYEhgpKSkpKSkpKSkpKSkpKSkpKSkpKSkpKSkpKSkpKSkpKSkpKSkpKSkpKSkpKSkpKSkpKf/AABEIAMwA9wMBIgACEQEDEQH/xAAbAAACAwEBAQAAAAAAAAAAAAAABAMFBgECB//EAEkQAAIBAQMEDQkIAQMDBQEAAAECAwAEERIFEyFTBhQVIzEzUVJzkZKT0iIyQVRxsbLR0wc0QmFiY3Kis0OBoSR0dRY1NsHCCP/EABQBAQAAAAAAAAAAAAAAAAAAAAD/xAAUEQEAAAAAAAAAAAAAAAAAAAAA/9oADAMBAAIRAxEAPwD7PLaXzhRERrkViWcp5xYXABTzf+a5nJtXF3j/AE67H94foo/ilpqgUzk2ri7x/p0ZybVxd4/06booFM5Nq4u8f6dGcm1cXeP9Om6KBTOTauLvH+nRnJtXF3j/AE6booFM5Nq4u8f6dGcm1cXeP9Om6KBTOTauLvH+nRnJtXF3j/TrL5O+0FpctS5KNjwtCpkefPBlzVyFXC4LyTnI9HovOnRV3YNl1kmWV4bVFKsK4pShLZpdOluTzT1Ggdzk2ri7x/p0ZybVxd4/06rZNnNhWBLQ1tgELsUSYtcjuvnKG4CR/wDR5KnynssslnEZtFqihEq4o84cOcGjzb+HhGj86BvOTauLvH+nRnJtXF3j/TqOfL0CWiOzPMizSrijhN+J106VHpHknqqHZRsijsNjltc2IpGAcK6WdmIVUH5liBQNZybVxd4/06M5Nq4u8f6dYXYr9sAtNshslpsEtia0xCazu7iRZkYMVbzVuDBWuOm8i6qu1f8A9ARLLI0eT55bLHMIXtiuo8psWErGRpvCORew0D0UH07OTauLvH+nRnJtXF3j/TrH7LPtjsNiiVlfbUsiJIlniNzZuRQ6u7Eb2CjAgHSbxo9Ij2WfbNZLEqLcbROwUtZYmF8IYBt8e64EXjRw/kKDaZybVxd4/wBOjOTauLvH+nTQNdoFM5Nq4u8f6dGcm1cXeP8ATpuigUzk2ri7x/p0ZybVxd4/06booFM5Nq4u8f6dGcm1cXeP9Om6KBTOTauLvH+nRnJtXF3j/TpuigWs1oYuyOiqQqterFwQxYelRd5v/NFcj+8P0UfxS0UBH94foo/ilpqlY/vD9FH8UtNUBRRRQFFFFAUUUUBRRRQfJtjv/wA5yh/2Q+Gx1P8AZMdGWf8AyU3/AOqNhViefZPlDKcattUxbWSZlZBLKogVgmIDEAYXvI/Llq+H2evFPa3sVuazJbWMk0LRJNhka/FJC5YYCcR4Qw6hQfNNkf8A8Lyb/wB2nvtNfTPtY2ObcyTMqm6WAbbhN9xDxXkge1cS+0jkrxsk+zGO05Ns+TYp2s8NnZXBwCV3KBlUkkgaS7k6NJPopj/0VO00882UM7JLYmsKnMIiQxu2JmCB/KY/meTkuoEfs0tj5QUZXnW5mgWxwryLHcbTLcDozk4YfxiWtXsgyLBarM0FrQPCbnZWZox5BxAllIIAIv4fRSOwfYtudYlsYmz6ozFHKCMgOS5U3E3+UW06OGvOz/ItoteTZrLZJEiklATHIWVc2SM4pKgnSt44PTQfKNg9lGU9kBtkCFLFk6IQ2cHEd7jVo7OgLabz5chvvI4Dw18/yd/7Ba//ACFl+C019m+znYRlbJ7xwSTZP2mHd5o4gxlkLKbjiMYvN+AcPAt1Ze0fYdlBBNYoJrIbJLaUnz0hkEqiISKgKheG6Q3gX3kDSNNAl9p2S4l2O5JtCwxrK8MKvMqqHdRZxcGYC9rsK3X8F1TfbrkyJLPk2ZIY0kkRs5KiqrS3JBdjYDyrrzw8tbn7QvsymteS7HYbJJENq4VxTlkxIkebB8lW0nQaj+077NrTlGz2KKzvZ1azKwcys6gkrGow4UN+lDw3eig+lrwV2uCu0BRRRQFFFFAUUUUBRRRQKx/eH6KP4paKI/vD9FH8UtFBE8xW0PdG771HpUxi7ypecwqXbjery9cHjoRv+ofoo/ilpLZRY89Y5IlMt7YQDCY8YuZTiukIV1F17KfOUMum+6gd22/q8vXB46NuN6vL1weOvncOxm1XPnLLGpkzUxWJohEjR2aeJogpbyTnGW4C8DH51wJGm2FZJls2ejm0qrJFBKSpaSzIt8eO4+egbNknhzd/poL7bjery9cHjo243q8vXB46ZxjlFUmzHJW2rC9mUm+Ro1xIQGjGcQmUEkaVALcuigstuN6vL1weOjbjery9cHjr53FsZtmcd7TDtgSSvJLEjxYZJpbJCiugZh5CTCdBfcRjVrvSHtj2xy1w2yB5TnUJU2h2dTdaYbKIBaUBN5Ehd1bRffGhu0mg223G9Xl64PHRtxvV5euDx0xjHKK7jHKKBbbbery9cHjo22/q8vXB46zuXtjQmyhFKIUZTZ5xLKSuic7W2uTeb9Gae64XDTzjfl//AEraTHZcVlJzUMEMqE2aQsYbLaonNzOAymWWIAk+jFoABoPpW3G9Xl64PHRtxvV5euDx1NEwwjgGgaL77vyvr3jHKKBbbjery9cHjo22/q8vXB46yez3Y5NaZFay6C9knsssiuEZL83PAwvIv32HBo9ExqqtOxm0GYytZsRlsV7qu12CWyV7TK6B2cFcBmj8pb8QQLwUH0Hbjery9cHjo243q8vXB46zmwTJMsAkzq5lGis6LAWVrpo4gs81ykhcTYRoOnNk+nTrMY5RQLbcb1eXrg8dG239Xl64PHXu1QJIhjkCurC5kPAw5DyivmE2wu07TjWODNynJ1viluaC9rRNm1gQnHdeVQjEOD0kUH0zbjery9cHjo243q8vXB46yWxzIU0dsxPFgRbRaZw+KMqUnWEIoAN+IYXBF1wwfmL9tjHKKBbbjery9cHjo22/q8vXB46YxjlFfPdkWxSeaXKEixK2cezmAERFnwizrI6uXGFQElBQ3Yr7+Sg3W3G9Xl64PHRtxvV5euDx1kth+RZ4bYzzxYFFmkhxhozGzm1TyjNqGJSMxyIVU+aLlvJWtrjHKKBfbjery9cHjo243q8vXB46ZxjlFZjZ3k2SeFBAhkdHMixnNtDI2BkzVoVmXyGDsMS6UNzeigvttt6vL1weOjbjery9cHjr59lLY5aZXtDtZseeezWlAXibMyJaFE0VzPdi2qkIJGgiMjhYg/RbNCkaLGgCqihFUcCqouAH+1AvZZS08l6Mm9x6GwG/TLzWNFSRH/qH6KP4paKCM2ZGtD40Rroo/OUNd5UvLU250Wpj7C/KvMf3h+ij+KWmqBfc6LUx9hflRudFqY+wvypiigrrZk+O+Peo+NH4F5G/KmdzotTH2F+Vebbwx9KPc1NUC+50Wpj7C/Kjc6LUx9hflTFFAq+TorjvMXBzF+VQ2DJ8eZj3qPi1/AvIPyp5+A+yocn8TH0a+4UBudFqY+wvyo3Oi1MfYX5UxRQL7nRamPsL8qVsmT48cu9R8aPwLq4vyqypSx+fN0o/xxUHvc6LUx9hflRudFqY+wvypiigX3Oi1MfYX5UtJk+PPoM1H5j/AIF5Y/yqxpWXj4/4P746D1udFqY+wvyo3Oi1MfYX5UxRQL7nRamPsL8qWyjk+MQvvUfBzF+VWNK5T4l/ZQLSmBbQlnMK45EaRd6GHCmENe911/lDRw03udFqY+wvypa15NdrXDOsiKsSupjKMzPnMN5DhgFuwj8J9NWNAvudFqY+wvyrm50Wpj7C/KmaKCpgssawu+11kIkluREjLNdI9yi+4dZAr3kzMzxCRYFXynQo6IGSSNmjdDdeLwysLwSDdoJFdzLvZpEhlEMjPKFlK5zAxkfysN4vu9tS5GsBhgWIlDhvF8augN5JvON3JY33lixJJJ9NBLudFqY+wvyo3Oi1MfYX5UxRQJWaBVncIqrvUfmgLfpl5KK9x/eH6KP4paKAj+8P0UfxS01Ve9mDWhyS4uiTzXkT8UvoUi+oMmzQzhs29ovRgrJI1rhdSQGF6SEG4ggg3XUFvRSu5y86XvZ/FRucvOl72fxUBbeGPpR7mpqqy2ZPW+PypeNA42fkb9Vcvhz+1s7Jnc0Zs3nbReIwQuI+Vo0kDTw6eQ0FpRSu5y86XvZ/FRucvOl72fxUDD8B9lQ5P4mPo19wrw+TluPlS8Gtn8VVrSwwwQmRrR5YVFWM2yZmbAXICR4j5qseD0UF7RSi5PUi/FN/vLOP+MVd3OXnS97P4qBqlLH583Sj/HFXdzl50vez+KkM1HGJ5JJJFRJLyxln0DNxcjaT/wA0FzRSFmsySIHU2gAi8B3tUTf7o5BH+4qXc5edL3s/ioGqVl4+P+D++Ojc5edL3s/ipaTJ655Bil8x/wDVn5Y/1UFnRVPHaIWtG18VqElzMA+3UVlQqGZZGuVgC68BPnCntzl50vez+KgapXKfEv7KNzl50vez+Klso5PUQucUvBrZ/FQWdFU9qtMEcqxPLMHbDoD2pgucYpHjcG5MTgquIi8i4U9ucvOl72fxUDVcpbc5edL3s/io3OXnS97P4qAyd5h6WX/I9NVTJHFFA8skkqqskhLZ2c6BI40ANeSdAuGkk1PYFimjzkbzFbyumS0oyspKsrKzAqQQRcRQWVFK7nLzpe9n8VG5y86XvZ/FQEf3h+ij+KWio7LAFnkALHe4/OZ39MvOJurtB6Xj5LuHNJdfy3y0lkDJskbTySiNDNKJc1E7zKpwqrNnHVSSSOC64AC7009H94foo/ilpqgKKKKBW28MfSj3NVbZ9jWC37aWWQqyTY43IN8kpgII8m/CFhu0nRhQDQKsrbwx9KPc1NUBRRRQeX4D7KoMsZJe0WKJI0jZwgKSSSSwmBzGUEyNGpJYYjovF950ir9+A+yocn8TH0a+4UEsSkKATiIABY6MRHpr3RRQFUeVcmG0Q2iJSt+fjkAYsqsYhZ5QjFdIDYMJI0gG/TV5Slj8+bpR/jioIcgWB4bOI5CCcbsFVmdY0d2dIVZgCyopCgkDzeADQLGiigKVl4+P+D++OmqVl4+P+D++OghsuTmFpltEhUllWKIC/e4VGI33/iaRmJu9Cx8lWFFFAUrlPiX9lNUrlPiX9lBTZY2OSS22O0KUAXM3MWdWjzUrSSDNgXTB1KqMZGAriGmtHRRQFFFFBVS2ITWWWIqHxPLcpZovLEjlTnFBKEMAcQBIuvr1seyU0EJV2xO8rzOcTP5TknDiYAtcMIvuF919w4Azk7zD0sv+R6aoCiiigVj+8P0UfxS0UR/eH6KP4paKCJoS1oe6R03qPQojN/lS85TUu1G18vVD4KE49+ij+KWsFbYGay3CK1OBugIQ8dqZ1tkkoexS+WMQOAvhkOhb+EGg3u1G18vVD4KNqNr5eqHwUyvBprtBWWyytfHv8vGj0Q8jfopnaja+Xqh8FFt4Y+lHuaqdyBb7ViFpwtYogWUWrDiUzYhEyi4NhePRGcRJ5RQXG1G18vVD4KNqNr5eqHwUpsVJ3PswYOrCzRqyyK6OHVQrBlYAg3g8NWtAo9ka47/LwckPgqGwWVszHv8ALxa+iHkH6KffgPsrPZe+4QECYkTWV7oRM5uWSJnLLECSuAOSCLtHsoLnaja+Xqh8FG1G18vVD4KpMlopynM6QyQ4Y2jYmKZBanLIzTNIVwsFuCppJ8qT8N1+loFdqNr5eqHwUrZLK2Obf5eNHoh1cX6KtKrZLsFpxY7sRvzecx3ZqPzc35V/8dNAxtRtfL1Q+Cjaja+Xqh8FZGzw4hkwiGXPpHCJC0FoSQRqjKwM7ACNVbGWQ6X8kaL1v3FArtRtfL1Q+ClpLK2fTf5fMf0Q8sf6Ks6Vl4+P+D++OgNqNr5eqHwUbUbXy9UPgrP2mKZrZa0s+cUvHZ/LlNpjjuUy55YZSrBWwsnmaAWvuvvqz2IxOuTrMsqlHWzorIS5KkKBccQBvuuvvHDfw8NA7tRtfL1Q+Clso2Vsy+/y8HJD4Ks6VynxL+ygNqNr5eqHwUbUbXy9UPgqpyyP+vg4+42edGZFndFxBMN4UFQ2hrr9Po9NR7BYM3Z3jCAIkgRJhDJZWtCiOO+V45NOLFiUn04KC62o2vl6ofBRtRtfL1Q+CmqKCssFlbAd/l42T0Q6x/0UztRtfL1Q+CoobsxJixXY5r8GPFdjkvw4PKvu4MOnk01jbAJg1gYxO+CyWSNY54J2Ky42jtjlzdmZEQI2JxewW4X3m8NvtRtfL1Q+Cjaja+Xqh8FNUUCNliKzyXuz73HpbALtMvNArte4/vD9FH8UtFAR/eH6KP4paapBse2HwYOKjvxYudLyVLv37X96Bqild+/a/vRv37X96AtvDH0o9zU1VbbM7fHxXGjn8jUxv37X96Bqild+/a/vRv37X96Bh+A+yocn8TH0a+4V4fO3HiuD9dQ2DO5mPiuLXn8goLGild+/a/vRv37X96BqlLH583Sj/HFXd+/a/vS1kzuObiuNHP1cVBZ0Urvv7X96N+/a/vQNUrLx8f8AB/fHRv37X96XlzufTivMfn8sdBZUUrv37X96N+/a/vQNUrlPiX9lG/ftf3pfKOdzL8VwfroLKild+/a/vRv37X96Bqild+/a/vRv37X96Ayf5h6WX/I9NVWZPzuA8VxsnP1j0zvv7X96Bqild+/a/vRv37X96Aj+8P0UfxS0VHZcWfkx4eKjuw38svLXaD2nHv0UfxS1lpbbJJY2C2yQzm3TWWF4jEuJzI6pjUKb1jjUuRw4YzWpj+8P0UfxS1LFZEXzY0XTi8lVGm66/R6btFB7QXAC8m4XXm68/mbq9UUUCtt4Y+lHuas3l/K8iS2tEtAF0FkMaEoubaaaSJ/KuJQMAgLkHBeGuN1x0lt4Y+lHuapGsaEsTGhLLhYlVJZToKk+kXAaPyoK3Ypa2ksitIzMwkljJYqxGblkQJjGh8IULi/Fhv8ATVxXmOMKoVQFAFwVQAABwAAcAr1QeX4D7KosrWxorHZ3WbNb/ZUYnB5cbyRI8flcF6s3Bp0VevwH2UrZbOrwRh0Vxm1NzAML8N19x9poKLI1un3RkhlZ2GCaRhigeNFEqLZcAQ4o74i4IcC9ozdfcTWpqOOBVLFVVSxxMVABZuC83cJqSgKqLbaESK0vLM0CBwWlQgMowQ6F0HSeAAC8k6NN1W9JWeIM0ysoYGUXqwBB3uLhBoMfZMrziWIPaWLA2YLBihfOx2iedJBIUG+OkKLeVNwaFjwE372oEsUYKlY4wUvCkKowBvOC6NF/puqegKVl4+P+D++OmqVl4+P+D++OgzNuykwktpgtrYYrNIWLtC4jtS3FViUjQEW9WvvF7qNLK12oyfNjhje8NijVsQuN5IGnRQbBHexzUd7C5jhW9hw3E3adIHVU0cYUBVAUDQFAAAHIAKD1SuU+Jf2U1SuU+Jf2UFRlu2XW2COO0sj3h5IS0YjFm8oM7qwvLMblW433reNCvXvYjazJHK4naeIzbw8jI7mLAl7EqB5LOJGW/ThYcAIAuJLIjMGaNGYcDMqkj06CeCuwWVEvCIiXm8hFC3nlN1BLRRRQVjzKllleSUwopmLTAgGNQ8l7gkG672Vm0yhIIrLIbW+I2tUzbSQs+1pZykayRBd8coVQ6QU0t5RU4tZYkBjYMAQZZQQdIIzj6CK9pk+JSpWKMFb8JCqCuLhwm7Rf+VAxRRRQKx/eH6KP4paKI/vD9FH8UtFBE0rC0PhjL71HpvUXeVLy1Ltl9Se0leWYCWQsbgIUJOkXC+a81hJbfM1ikksUkkkJnzoAtDPPCiiERxMzksodhJIy33gMF0XtcG92xJqD2ko2xJqD2kpkV2grbZaHvj3k8aPxJyNTG2X1J7SUW3hj6Ue5qymW7Sj2u0Rx202ZkszJK0k8qrnHERQpFjGBUQEl0w8Zwk47g1e2H1J7SUbYk1B7SUnsVtOOyI1x8+RQxklnEgV3USrJISzIwAYXngYXXi41bUCj2h7jvJ4OclQ2C0PmY95PFr+JOQU+/AfZWW2U2pFsESGVoZJFCQyiWSzrHKU46RlIBVBe2Fr7yAACSKDQ7Yk1J7SUbYk1B7SVnNjmUXa3zLI2cLGYkB5f+njilVYFaInCokiZXVgAThY+VebtbQK7Yk1B7SUtZLQ+ObeTxo/Emriqzqkynao44LU85cRhxizbPG58iEBVZSCCSQOEDTpIF9BY7ZfUntJRtiTUHtJWXyVAZGsaraJZGVTPLLFaJ5IhCjMI7OSGwynGwTEwJZYHv03VsqBXbEmoPaSl5LQ+fTeT5j/iTljqypWXj4/4P746A2y+pPaSjbEmpPaSsTlnKKma0Zi0sgWSOKVJJ5rjJn487IVxXwQKt8ZZbgc4dFygnVbFJmawws5ctg0s5LFriQGDHS6kAFWOkrcTpJoHNsSag9pKXyjaHzL7yeDnJVlSuU+Jf2UBth9Se0lG2H1J7SVQ7IrSu3YIY7QYJyMeJpXWPNnGqpmS2GV3fRdcSApN4IW/mwSWRklxPnIwyKkmee1q8gRc80czgYlLXcGgHFwG8AL/AGxJqD2ko2xJqD2kpqigrMn2h8B3k8bJ+JNY9M7ZfUntJS+NBZpDK5RMcuNwzR4Vzj3tjUgr7QRdWIsVukvjBnlJEsYsuGWZ0nvtjraMBJ3+MQZsXvfcl5Fw00G/2xJqD2ko2xJqD2kpqigRssjGeTEmDeo9F4N+mXkrte4/vD9FH8UtFAR/eH6KP4paapB7SFtD3hzfFH5qSP8Ail9Kg1LuivNl7qfw0DVFK7orzZe6n8NG6K82Xup/DQFt4Y+lHuamqrLZlBb4/Jl40Hip+Rv00zuivNl7qfw0DVFK7orzZe6n8NG6K82Xup/DQMPwH2VDk/iY+jX3CvD5RW4+TLwaqfw1DYMoLmY/Jl4tf9KfkH6aCxopXdFebL3U/ho3RXmy91P4aBqlLH583Sj/ABxV3dFebL3U/hpWyZQXHL5MvGj/AEp9XF+mgtKKV3RXmy91P4aN0V5svdT+GgapWXj4/wCD++OjdFebL3U/hpaTKC59Dhl8x/8ASn5Y/wBNBZ0UruivNl7qfw0borzZe6n8NA1SuU+Jf2UborzZe6n8NLZRygphcYZeDVT+Ggs6KV3RXmy91P4aN0V5svdT+GgaopXdFebL3U/ho3RXmy91P4aAyf5h6WX/ACPTVVtitoVSCso3yQ8VNwM7EHzeQimN0V5svdT+GgaopXdFebL3U/ho3RXmy91P4aAj+8P0UfxS0VHZZw08hAYb3H5yunpl5wF9doPace/RR++Ws2mVLQglRpsTRZQs0V80ceNrPO8KMRmiFAYu5U3EgC4i/SNIovncHSM0guPp0y0uuxuyiPNCyWfN487m82mHOAXB7rvOAAAPoAHJQWIrtFFArbeGPpR7mpqlbbwx9KPc1NUBRRRQeX4D7KhyfxMfRr7hUz8B9lQ5P4mPo19woGKKKKApSx+fN0o/xxU3Slj8+bpR/jioG6KKKApWXj4/4P746apWXj4/4P746BqiiigKVynxL+ymqVynxL+ygaoqqyjbLQryCOHEqwl0IXEWkANy3Y1v03DDovvvxClLLb7aSMdniUZ3Cbr783jhGIeVzHmOnV8A4CGgorPPly2AkDJZIBcBs/HpCC8NddwPwL+fDcNNRTZatocFbBemZDmMkFhKTpjx4gDcLuBeXhoNNRWbbLNtJI2jm1uUh8SzkG/SMAZMRuI9IAuJvPBXVy5bMRG5puvOEmVV0KwAv0HhGn/jTw0GjorO2fLdsJIbJ5QXMQ2NTdcGwrd+I4govvA0k8FxMliyra2mVZLEEjbCMQkDFD5RZjo0i7ALtGkNpN4oLSP7w/RR/FLRRH94foo/ilooIzaUW0PjdVvijuxELf5UvLU26MWuj7a/OpytcwDkFBDujFro+2vzo3Ri10fbX51NgHIKMA5BQIWy3x3x77HxoPnryN+dM7oxa6Ptr86nwDkFcwDkFBDujFro+2vzo3Ri10fbX51NgHIKMA5BQLvlCK477Hwc9fnUNgyhHmY99j4tfxLyD86ewDkFGAcgoId0YtdH21+dG6MWuj7a/OpsA5BRgHIKCHdGLXR9tfnStkt8eOXfY+NH4l1cX51YYByCu4ByCgg3Ri10fbX50boxa6Ptr86mwDkFGAcgoId0YtdH21+dLSW+PPoc7H5j/jXlT86fwDkFdwDkFBBujFro+2vzo3Ri10fbX51NgHIKMA5BQQ7oxa6Ptr86Wyjb4zC4EsfBz1+dP4ByCu4ByCgg3Ri1sfbX50boxa6Ptr86mwDkFGAcgoId0YtdH21+dG6MWtj7a/OpsA5BRgHIKCHdGLXR9tfnRujFrY+2vzqbAOQUYByCgh3Ri1sfbX50boxa6Ptr86mwDkFGAcgoFLNOrTuVZW3uPzSGu0y8lFOAUUH/2Q=="/>
          <p:cNvSpPr>
            <a:spLocks noChangeAspect="1" noChangeArrowheads="1"/>
          </p:cNvSpPr>
          <p:nvPr/>
        </p:nvSpPr>
        <p:spPr bwMode="auto">
          <a:xfrm>
            <a:off x="79375" y="-727075"/>
            <a:ext cx="1828800" cy="1504950"/>
          </a:xfrm>
          <a:prstGeom prst="rect">
            <a:avLst/>
          </a:prstGeom>
          <a:noFill/>
        </p:spPr>
        <p:txBody>
          <a:bodyPr vert="horz" wrap="square" lIns="91408" tIns="45704" rIns="91408" bIns="45704" numCol="1" anchor="t" anchorCtr="0" compatLnSpc="1">
            <a:prstTxWarp prst="textNoShape">
              <a:avLst/>
            </a:prstTxWarp>
          </a:bodyPr>
          <a:lstStyle/>
          <a:p>
            <a:endParaRPr lang="en-US" dirty="0"/>
          </a:p>
        </p:txBody>
      </p:sp>
      <p:sp>
        <p:nvSpPr>
          <p:cNvPr id="8" name="Rectangle 7"/>
          <p:cNvSpPr>
            <a:spLocks noChangeArrowheads="1"/>
          </p:cNvSpPr>
          <p:nvPr/>
        </p:nvSpPr>
        <p:spPr bwMode="gray">
          <a:xfrm>
            <a:off x="762000" y="1600200"/>
            <a:ext cx="7467602" cy="5181600"/>
          </a:xfrm>
          <a:prstGeom prst="rect">
            <a:avLst/>
          </a:prstGeom>
          <a:noFill/>
          <a:ln w="9525">
            <a:noFill/>
            <a:miter lim="800000"/>
            <a:headEnd/>
            <a:tailEnd/>
          </a:ln>
        </p:spPr>
        <p:txBody>
          <a:bodyPr lIns="91398" tIns="36558" rIns="36558" bIns="36558"/>
          <a:lstStyle/>
          <a:p>
            <a:pPr marL="914079" lvl="3" indent="-341193" algn="just" defTabSz="1018818" eaLnBrk="0" hangingPunct="0">
              <a:lnSpc>
                <a:spcPct val="200000"/>
              </a:lnSpc>
              <a:buClr>
                <a:schemeClr val="tx1">
                  <a:lumMod val="50000"/>
                  <a:lumOff val="50000"/>
                </a:schemeClr>
              </a:buClr>
              <a:buSzPct val="90000"/>
              <a:buFont typeface="Wingdings" pitchFamily="2" charset="2"/>
              <a:buChar char="§"/>
            </a:pPr>
            <a:r>
              <a:rPr lang="en-US" sz="2500" dirty="0" smtClean="0">
                <a:effectLst>
                  <a:outerShdw blurRad="38100" dist="38100" dir="2700000" algn="tl">
                    <a:srgbClr val="000000">
                      <a:alpha val="43137"/>
                    </a:srgbClr>
                  </a:outerShdw>
                </a:effectLst>
                <a:latin typeface="Franklin Gothic Medium" pitchFamily="34" charset="0"/>
                <a:sym typeface="Wingdings" pitchFamily="2" charset="2"/>
              </a:rPr>
              <a:t>Helen:</a:t>
            </a:r>
            <a:r>
              <a:rPr lang="en-US" sz="2000" dirty="0" smtClean="0">
                <a:latin typeface="Franklin Gothic Medium" pitchFamily="34" charset="0"/>
                <a:sym typeface="Wingdings" pitchFamily="2" charset="2"/>
              </a:rPr>
              <a:t>	13 Years</a:t>
            </a:r>
          </a:p>
          <a:p>
            <a:pPr marL="914079" lvl="3" indent="-341193" algn="just" defTabSz="1018818" eaLnBrk="0" hangingPunct="0">
              <a:lnSpc>
                <a:spcPct val="200000"/>
              </a:lnSpc>
              <a:buClr>
                <a:schemeClr val="tx1">
                  <a:lumMod val="50000"/>
                  <a:lumOff val="50000"/>
                </a:schemeClr>
              </a:buClr>
              <a:buSzPct val="90000"/>
              <a:buFont typeface="Wingdings" pitchFamily="2" charset="2"/>
              <a:buChar char="§"/>
            </a:pPr>
            <a:r>
              <a:rPr lang="en-US" sz="2500" dirty="0" smtClean="0">
                <a:effectLst>
                  <a:outerShdw blurRad="38100" dist="38100" dir="2700000" algn="tl">
                    <a:srgbClr val="000000">
                      <a:alpha val="43137"/>
                    </a:srgbClr>
                  </a:outerShdw>
                </a:effectLst>
                <a:latin typeface="Franklin Gothic Medium" pitchFamily="34" charset="0"/>
                <a:sym typeface="Wingdings" pitchFamily="2" charset="2"/>
              </a:rPr>
              <a:t>Amal:</a:t>
            </a:r>
            <a:r>
              <a:rPr lang="en-US" sz="2000" dirty="0" smtClean="0">
                <a:latin typeface="Franklin Gothic Medium" pitchFamily="34" charset="0"/>
                <a:sym typeface="Wingdings" pitchFamily="2" charset="2"/>
              </a:rPr>
              <a:t>	12 Years		</a:t>
            </a:r>
            <a:endParaRPr lang="en-US" sz="2500" dirty="0" smtClean="0">
              <a:latin typeface="Franklin Gothic Medium" pitchFamily="34" charset="0"/>
              <a:sym typeface="Wingdings" pitchFamily="2" charset="2"/>
            </a:endParaRPr>
          </a:p>
          <a:p>
            <a:pPr marL="914079" lvl="3" indent="-341193" algn="just" defTabSz="1018818" eaLnBrk="0" hangingPunct="0">
              <a:lnSpc>
                <a:spcPct val="200000"/>
              </a:lnSpc>
              <a:buClr>
                <a:schemeClr val="tx1">
                  <a:lumMod val="50000"/>
                  <a:lumOff val="50000"/>
                </a:schemeClr>
              </a:buClr>
              <a:buSzPct val="90000"/>
              <a:buFont typeface="Wingdings" pitchFamily="2" charset="2"/>
              <a:buChar char="§"/>
            </a:pPr>
            <a:r>
              <a:rPr lang="en-US" sz="2500" dirty="0" smtClean="0">
                <a:effectLst>
                  <a:outerShdw blurRad="38100" dist="38100" dir="2700000" algn="tl">
                    <a:srgbClr val="000000">
                      <a:alpha val="43137"/>
                    </a:srgbClr>
                  </a:outerShdw>
                </a:effectLst>
                <a:latin typeface="Franklin Gothic Medium" pitchFamily="34" charset="0"/>
                <a:sym typeface="Wingdings" pitchFamily="2" charset="2"/>
              </a:rPr>
              <a:t>Ana:</a:t>
            </a:r>
            <a:r>
              <a:rPr lang="en-US" sz="2000" dirty="0" smtClean="0">
                <a:latin typeface="Franklin Gothic Medium" pitchFamily="34" charset="0"/>
                <a:sym typeface="Wingdings" pitchFamily="2" charset="2"/>
              </a:rPr>
              <a:t>	11 Years</a:t>
            </a:r>
          </a:p>
          <a:p>
            <a:pPr marL="914079" lvl="3" indent="-341193" algn="just" defTabSz="1018818" eaLnBrk="0" hangingPunct="0">
              <a:lnSpc>
                <a:spcPct val="200000"/>
              </a:lnSpc>
              <a:buClr>
                <a:schemeClr val="tx1">
                  <a:lumMod val="50000"/>
                  <a:lumOff val="50000"/>
                </a:schemeClr>
              </a:buClr>
              <a:buSzPct val="90000"/>
              <a:buFont typeface="Wingdings" pitchFamily="2" charset="2"/>
              <a:buChar char="§"/>
            </a:pPr>
            <a:r>
              <a:rPr lang="en-US" sz="2500" dirty="0" smtClean="0">
                <a:effectLst>
                  <a:outerShdw blurRad="38100" dist="38100" dir="2700000" algn="tl">
                    <a:srgbClr val="000000">
                      <a:alpha val="43137"/>
                    </a:srgbClr>
                  </a:outerShdw>
                </a:effectLst>
                <a:latin typeface="Franklin Gothic Medium" pitchFamily="34" charset="0"/>
                <a:sym typeface="Wingdings" pitchFamily="2" charset="2"/>
              </a:rPr>
              <a:t>Brad:</a:t>
            </a:r>
            <a:r>
              <a:rPr lang="en-US" sz="2000" dirty="0" smtClean="0">
                <a:latin typeface="Franklin Gothic Medium" pitchFamily="34" charset="0"/>
                <a:sym typeface="Wingdings" pitchFamily="2" charset="2"/>
              </a:rPr>
              <a:t>	14 Years		</a:t>
            </a:r>
          </a:p>
          <a:p>
            <a:pPr marL="914079" lvl="3" indent="-341193" algn="just" defTabSz="1018818" eaLnBrk="0" hangingPunct="0">
              <a:lnSpc>
                <a:spcPct val="200000"/>
              </a:lnSpc>
              <a:buClr>
                <a:schemeClr val="tx1">
                  <a:lumMod val="50000"/>
                  <a:lumOff val="50000"/>
                </a:schemeClr>
              </a:buClr>
              <a:buSzPct val="90000"/>
              <a:buFont typeface="Wingdings" pitchFamily="2" charset="2"/>
              <a:buChar char="§"/>
              <a:tabLst>
                <a:tab pos="2060334" algn="l"/>
                <a:tab pos="3657172" algn="l"/>
              </a:tabLst>
            </a:pPr>
            <a:r>
              <a:rPr lang="en-US" sz="2500" dirty="0" smtClean="0">
                <a:effectLst>
                  <a:outerShdw blurRad="38100" dist="38100" dir="2700000" algn="tl">
                    <a:srgbClr val="000000">
                      <a:alpha val="43137"/>
                    </a:srgbClr>
                  </a:outerShdw>
                </a:effectLst>
                <a:latin typeface="Franklin Gothic Medium" pitchFamily="34" charset="0"/>
                <a:sym typeface="Wingdings" pitchFamily="2" charset="2"/>
              </a:rPr>
              <a:t>Gigi:</a:t>
            </a:r>
            <a:r>
              <a:rPr lang="en-US" sz="2000" dirty="0" smtClean="0">
                <a:latin typeface="Franklin Gothic Medium" pitchFamily="34" charset="0"/>
                <a:sym typeface="Wingdings" pitchFamily="2" charset="2"/>
              </a:rPr>
              <a:t>	32 Years	</a:t>
            </a:r>
            <a:endParaRPr lang="en-US" sz="2500" dirty="0" smtClean="0">
              <a:effectLst>
                <a:outerShdw blurRad="38100" dist="38100" dir="2700000" algn="tl">
                  <a:srgbClr val="000000">
                    <a:alpha val="43137"/>
                  </a:srgbClr>
                </a:outerShdw>
              </a:effectLst>
              <a:latin typeface="Franklin Gothic Medium" pitchFamily="34" charset="0"/>
              <a:sym typeface="Wingdings" pitchFamily="2" charset="2"/>
            </a:endParaRPr>
          </a:p>
          <a:p>
            <a:pPr marL="914079" lvl="3" indent="-341193" algn="just" defTabSz="1018818" eaLnBrk="0" hangingPunct="0">
              <a:lnSpc>
                <a:spcPct val="200000"/>
              </a:lnSpc>
              <a:buClr>
                <a:schemeClr val="tx1">
                  <a:lumMod val="50000"/>
                  <a:lumOff val="50000"/>
                </a:schemeClr>
              </a:buClr>
              <a:buSzPct val="90000"/>
              <a:buFont typeface="Wingdings" pitchFamily="2" charset="2"/>
              <a:buChar char="§"/>
            </a:pPr>
            <a:r>
              <a:rPr lang="en-US" sz="2500" dirty="0" smtClean="0">
                <a:effectLst>
                  <a:outerShdw blurRad="38100" dist="38100" dir="2700000" algn="tl">
                    <a:srgbClr val="000000">
                      <a:alpha val="43137"/>
                    </a:srgbClr>
                  </a:outerShdw>
                </a:effectLst>
                <a:latin typeface="Franklin Gothic Medium" pitchFamily="34" charset="0"/>
                <a:sym typeface="Wingdings" pitchFamily="2" charset="2"/>
              </a:rPr>
              <a:t>Karen:</a:t>
            </a:r>
            <a:r>
              <a:rPr lang="en-US" sz="2000" dirty="0" smtClean="0">
                <a:latin typeface="Franklin Gothic Medium" pitchFamily="34" charset="0"/>
                <a:sym typeface="Wingdings" pitchFamily="2" charset="2"/>
              </a:rPr>
              <a:t>	25 Years</a:t>
            </a:r>
          </a:p>
          <a:p>
            <a:pPr marL="914079" lvl="3" indent="-341193" algn="just" defTabSz="1018818" eaLnBrk="0" hangingPunct="0">
              <a:lnSpc>
                <a:spcPct val="200000"/>
              </a:lnSpc>
              <a:buClr>
                <a:schemeClr val="tx1">
                  <a:lumMod val="50000"/>
                  <a:lumOff val="50000"/>
                </a:schemeClr>
              </a:buClr>
              <a:buSzPct val="90000"/>
              <a:buFont typeface="Wingdings" pitchFamily="2" charset="2"/>
              <a:buChar char="§"/>
            </a:pPr>
            <a:r>
              <a:rPr lang="en-US" sz="2500" dirty="0" smtClean="0">
                <a:effectLst>
                  <a:outerShdw blurRad="38100" dist="38100" dir="2700000" algn="tl">
                    <a:srgbClr val="000000">
                      <a:alpha val="43137"/>
                    </a:srgbClr>
                  </a:outerShdw>
                </a:effectLst>
                <a:latin typeface="Franklin Gothic Medium" pitchFamily="34" charset="0"/>
                <a:sym typeface="Wingdings" pitchFamily="2" charset="2"/>
              </a:rPr>
              <a:t>Sharon:</a:t>
            </a:r>
            <a:r>
              <a:rPr lang="en-US" sz="2000" dirty="0" smtClean="0">
                <a:latin typeface="Franklin Gothic Medium" pitchFamily="34" charset="0"/>
                <a:sym typeface="Wingdings" pitchFamily="2" charset="2"/>
              </a:rPr>
              <a:t>	33 years</a:t>
            </a:r>
          </a:p>
          <a:p>
            <a:pPr marL="915667" lvl="2" indent="-457039" algn="just" defTabSz="1018818" eaLnBrk="0" hangingPunct="0">
              <a:buClr>
                <a:schemeClr val="bg1">
                  <a:lumMod val="50000"/>
                </a:schemeClr>
              </a:buClr>
              <a:buSzPct val="125000"/>
              <a:buFont typeface="Trebuchet MS" pitchFamily="34" charset="0"/>
              <a:buChar char="—"/>
            </a:pPr>
            <a:endParaRPr lang="en-US" sz="2000" dirty="0" smtClean="0">
              <a:sym typeface="Wingdings" pitchFamily="2" charset="2"/>
            </a:endParaRPr>
          </a:p>
          <a:p>
            <a:pPr marL="915667" lvl="2" indent="-457039" algn="just" defTabSz="1018818" eaLnBrk="0" hangingPunct="0">
              <a:buClr>
                <a:schemeClr val="bg1">
                  <a:lumMod val="50000"/>
                </a:schemeClr>
              </a:buClr>
              <a:buSzPct val="125000"/>
            </a:pPr>
            <a:endParaRPr lang="en-US" sz="2000" dirty="0" smtClean="0">
              <a:sym typeface="Wingdings" pitchFamily="2" charset="2"/>
            </a:endParaRPr>
          </a:p>
          <a:p>
            <a:pPr marL="915667" lvl="2" indent="-457039" algn="just" defTabSz="1018818" eaLnBrk="0" hangingPunct="0">
              <a:buClr>
                <a:schemeClr val="bg1">
                  <a:lumMod val="50000"/>
                </a:schemeClr>
              </a:buClr>
              <a:buSzPct val="125000"/>
            </a:pPr>
            <a:endParaRPr lang="en-US" sz="2000" dirty="0" smtClean="0">
              <a:sym typeface="Wingdings" pitchFamily="2" charset="2"/>
            </a:endParaRPr>
          </a:p>
          <a:p>
            <a:pPr marL="915667" lvl="2" indent="-457039" algn="just" defTabSz="1018818" eaLnBrk="0" hangingPunct="0">
              <a:buClr>
                <a:schemeClr val="folHlink"/>
              </a:buClr>
              <a:buSzPct val="125000"/>
            </a:pPr>
            <a:endParaRPr lang="en-US" sz="2000" dirty="0" smtClean="0">
              <a:sym typeface="Wingdings" pitchFamily="2" charset="2"/>
            </a:endParaRPr>
          </a:p>
          <a:p>
            <a:pPr marL="915667" lvl="2" indent="-457039" algn="just" defTabSz="1018818" eaLnBrk="0" hangingPunct="0">
              <a:buClr>
                <a:schemeClr val="bg1">
                  <a:lumMod val="50000"/>
                </a:schemeClr>
              </a:buClr>
              <a:buSzPct val="125000"/>
            </a:pPr>
            <a:r>
              <a:rPr lang="en-US" sz="2000" dirty="0" smtClean="0">
                <a:sym typeface="Wingdings" pitchFamily="2" charset="2"/>
              </a:rPr>
              <a:t>       </a:t>
            </a:r>
          </a:p>
        </p:txBody>
      </p:sp>
      <p:sp>
        <p:nvSpPr>
          <p:cNvPr id="20488" name="AutoShape 8" descr="data:image/jpg;base64,/9j/4AAQSkZJRgABAQAAAQABAAD/2wCEAAkGBhQSERUUEhQWFRUWGCIZGRcYGBgeHhofHyAgIh4bGiAeHCYkIBwkHxgcIjAgIycpLCwsHiAxNTAqNScrLSkBCQoKDgwOGg8PGjUiHyU1KTArKywsLyo1LTIuNDA0LCwvLywsLCosLC4qNCotMiw1LCwpNTUqMiosLDQpLyopLP/AABEIAJMAlAMBIgACEQEDEQH/xAAcAAACAwADAQAAAAAAAAAAAAAABgQFBwECAwj/xABDEAACAQIEAwUECAMFCAMAAAABAgMEEQAFEiEGMUETIlFhcQcygaEUI0JSYpGxwXKCkhUzwtHSFiRDU1Rj4fA0otP/xAAaAQACAwEBAAAAAAAAAAAAAAAABQEDBAIG/8QAMhEAAQMBBgQEBQUBAQAAAAAAAQACAxEEEiExQVETImFxBYGxwTKRoeHwFCNCUtEzJP/aAAwDAQACEQMRAD8A3HBgwYEIwYMQs2ziKmjMszhEHU9T4AcyfIYEKbiiz7jWlpNpZRr/AOWnef8AIcvjbGZ8Ue1KeoulPeCLxH94w8z9keQ388Uc/D/Z0sdXrWVXk0uov3Tzs556jv8A54FvjsTjQyYVy3P+eabsw9sE0jaKOnAvyL3dj6Ku3zOKVM7zWrmaATSLIBcoCsVrc+gPzx7cQ0q0dXSVVOvZwSKjpa+1rawep2O/rh3009RmaOh7OeIBvKeJ12It1F/y+UqxwijaHNZWoOJxxG+iy6kyuerSeVp2P0ddbB5JSTz5C9umPCjyB5KWWpWSywsAy6pA1zyIt64aeG0CT5pCqXHZSaQbn3WNh8/ljz9n1GamlrqVQAzqrBj4gnngWlxaA43RQXdBkc1VPJW00EM4q5FWa+he1cnbmSGuLf54vBxrm1Hb6THrXxkjtf8AnTbHjxDonzKmolBEcBWHbmeRY4541z0rVyy09WQyER9jZwNtj+FlvfngVfDa+6CwVIJ1GuGXqQmfJfa/TSWFQrQN4nvJ+Y3HxGHilq0kUPGyup5MpBB+IxiNHlNNFQLNWJJqnlIjKGzKoG7WOxF+mI9S1RlNTanmNmUSDbuurctaHa/z88QqX2NrnERHfPWmdCt8wYS+D/aXFV2imtDOdgL91/4D4/hO/rh0wJe5pYbrhQowYMGBcowYMGBCMGDEPN81jpoXmlNkQXPn4AeJJ2AwIUTiXiaKihMkp3OyIObnwH7npjCeIOIpq2XtJ2vb3EHuoPBR4+J5nFxPJLmUstZUhhTwjcLvpXpGn4j1b4nphdrae1pFjZInJ7PUb7A7i9he2JT2w2djHVf8Xp076r3/ALCl+j/SNP1N7avO9reuLfhDP441lpqjaCoBBe1yjWsG9MUozmbsux7R+zvfTc25Wt6eWOMnyWaqcLCpN/tW287eQ8TtiQCVptL2sjP6g64Uz6eauuIc1hWiipEm7cxyF+10lVUEWCLq3PO+IBzOqqHhaNG1xIERkUqbLy35n1thtyTgFIp4g4SYSqxVw9wWUcrjpe3u/thliEcM9PKCiRyRtFJ2Zsgdee/rf8ueLLgGtUjNvdSjG0xOJxOOeGSzJOG655WBUiQjU+p2Bt4sbAW9Tjj/AGVq0V2WwEZAc6mXTfcXt6jDvBXRxTtaaNkddLKyyOhAOy6j3ibb35dMcVeaU3Y1McN1EkqlVIb3Ra58hzsMWCOp+E6brOfEJqHn9PLRIwoK6mkE+h1cbiQb3J/iAvtjwzLPWmssscaOW1M4jCO1+d+h8dsajmeaQ2qGWVZFkiWGKNSb38SCNreOI9fw/A5WGRV7Ong1TuFFyxGw88cXB2VzPEJA4FwDqeR+irss4mimlkQKrwQ0l4I5VU2dFuTvzJ35Hlir4Vzn6VmUclaEfUpVNQUICBttytzHqcV2a8FvEkcsR/vAWWIklgo68ttvhiPlmY07osNasiiInS0YXUAdyrg+8Cdww8cVuaQtkL4ZGkMzIy1GGY30qrHiOdZRMtTDHTVMJBXQthICfcIB57hg3gMMHAHtJIK01Y172EczfJZP2b8/HECalhzCparmDQUUaKutti5XYAeJPlc4qcxkXMpysQihCLohjIs0gHJb/eIHX0xyrDGx7LpFKZn+vTr1Gi3fHOM69mXGbP8A7nUk9qm0bNzYDmjX+0vzHpjRcQlT2Fji1yMGDBgXCMY57TOIjVVS0kbARxNZiTZTIdiSfBL29b+GNJ4wz36JRyzfaA0oPF22X57/AAxivD9FTS9oKuZonf8Au30ki97sznwP7nAt1jjBJkdkOlcftmruIVmUvf8AvqRjvYgxup/MKx/9vgz3MKKTTVRsW7pjWjYbI1rX22CC99uZxa161GW08MSRiqp7M0zadSNc+6PugKLg+JwgyRJUVD9mnZw3vpBJsvRbnqf0vjtrS80C0OkYGGeTTUfy0oRoT6LjJ8sEzK0h0xXte19Xidvsjw6402uijoVjeFLMCOzYMSJktdtYsAvMWHp4YquGfZ8s+XxS08nZTd4Opu0blXYbjmpsLXX8jjpWZJmMaCJ4HkjU6h2TK638QCQw9LY0sMZoCab9UktMs0ry92O3RTcx4sBYCGJAqHVESpBjYjvWsbHfxGF6WdmN2JO5O56k3J+JOO6ZZUk2FHU3847fMnE+k4Mr5P8AgJCPGaQfomo41tfBFkfdL3MnkzHsqrADhnpOBYAbVNS87dYqdSFH8RW7W9WGJ+YcJZa4tFHLEyixenWS6+TixBbxBBOOTbm1wGC7FidTEpJxPy3OGh1LpWRJLa0e9mty89sTpOA6i2qmqIKlfA9x/iRdb+oGK2fIa1Pfo5vVNDj5Nf5Ys/UQyCjvqq+BNGatTdwxnaSTF3sZirc+6sSKO6qet9z5HFBxRwOjU30jtk7QsSCospueSfeF77ciOVsVsWU1THu0dRf8SBR+bNbDN/slX1rKat1p41AAVLM9rdAO4pPjv6YxP4bXcrsNvZbIzIRUihGR91mBrZSop5HIVH90nuqT9oeVt8NJroMtQpCVnrTzmAukV+iX5m3XFZxXw3HFV1CU4t2WgC5JLdwFtRPMsTf1xC4cyT6U5BlSJFXW7ObWXqQOp8sZ3NpQ6HJejs1oZOwiQ0u/EBr1+ymZjVS1B+mRIVMITtJh1k++RyBvzA+PPGz8I8RLW0qTDZvddfuuOY9Oo8iMZrnT0soSKOujipYwAEWOQszW3dwAAxPjyx19mOdinrmp9eqKfuqehZb6W8tS3H5Y4VVojD4rwFKdDl3OtfVbNgwYMQlayr2zZoS8FMvQGVh4k91P8WI2Y5PTyLHRmr+jyU6AMki2RmI1Fg1xvdrfDFB7Q63tMyqD0QhB/KB+5OKf6NNKrSWdwtgW3Ntja/lZT+WJT2z2f9ljr13M+emfRWea0VTQIVaVeymUj6uQMrqLXNhy9cc5RS6Ixf3m7zep6fAWGKONS7InQty6Acz+mNOXhBGjBE4STQpZZBZbvuoDefxxsszmxm87slPjPEcRCMaYnSu30V57KZP9ydfuTyD8zq/xYc8Z/wCy2TS9bDcHTIri3I6l03HxjONAxlkFHFZmGrQjC5xShkeOEn6pkdnAJBYjSqg25p3zcddsMeFXM6phWPqAKKkaoBz7xcuT5dxBsPDHC6StUVTa2BFkQmyabAC5BsgsG2t1v+gtM+QAQhTuY7G4I2Wxvq+yfKxJ8MSUymIKb9q5N+Ya9jzFkAvfzvjqkkct9cco03UdyX3DbZrBbHb3T+WJQouWO0kEkx1CWLdZQLMe6CVvYaxcHYi364ecudmiQyW1FQTblcjCfS1UUOtfrG7QjZlIAttsdAFt+puQOuGHhR5DSx9p4WQ9SgHdLeDEdMCFcWxwcc46u1hc9MQhYnmsuusq28ahh/SAv+HCrmNP2crAcm7w/wAQ/Pf44asgy2Sr1umkBmaRnYhVAdyRcnyxB4wyZoVRiUbvbMjagfskbdQbYZSXTCG1xGKpsMr4rWH/AMSaH0UPhzhw1bOFdFKIWsxO/h08bDFYkxikDoe9GwZSPFTcW/LHeigkdtMSuzHogJPlyx7V+R1EIvNDIgva7KbX9eWFy9m4Vc5r3YHABfROW1omhjlXlIgcfzAH98GFr2W1vaZbEDzjLR/kxt8iMc4heTIoaFY1nsmuqqG+9NIf/uR+2Pel4lmjpnpgbxOTqBv5bDwsRf1xa5BSu+YVMSAdo/0hVuQLElrb9MT67gZ/otOGemikQuJGaRBe5Gm5HPrt0xK9A2eMMZHING+maT8pW86+Ssf0H741mljmWmkK1MM8K3uJUe2w2CluvgPG2MwpqQw1jRkq2kMuobht1Nx5EY1nM4quSK0lPTBADbvnu7cwL2v4Y0D/AJgdTskVuN61Pd0FM9lndBUyx1Q7GZ4e0iIJTTvoNwDqB6McXyZjWA//ADZz6iL/APPC3VvoaKT7ji/o3dP6jDFhN41JLBaOQ0BCYeCRQz2fnbUg0/xerZ1VgXNbKB4lYv8ARiG3F1Rdh9MnOkgGyRHmbA+5yvt8D4YqM6ru/pDAqosVvzc3sr87Cy/54rsmo2MkWgllVRdtQtsNmt1J5BTuBvimIy8LiSPK7mMXH4MUYO5/CnX+16z/AKyX+mL/AEYP7YrP+sl/pi/0Y8CcTcxykwdne/1iBz/F9ofC64wttFpcxzw7AUTN9msrXtYW4mv0VRWcb1MJbXU1Fl66Id/NbruPTzxJy/jGomH1dbIdgbFIgbHrYpyxXZxkqTAnTd7WG9r23Hx8DhTiun1kcl2jQBgTfvbePIDSdvEY3QyOnj5XkOCWzsbZpedgLTktHbPK3pVuP5Iv9GIWb8Q1qwSk1bnuHbs4t7i1vd88egOKriBrrHH9+QX9F7x/QYyWa0WiWVsd7MhbrTZrPFC6S7kCvfIKCV17CIjdBqBIAIX188duMMhngpD2ugIL6dJBIPvG9v4cSOH8lNTIyh9AVSxNidrgWAHPniHxdTQJTusUryNZg2pSoG1hsd73OPbSkBxaNtum/ZeGirQOO+/XbuvXh6oqGy8JQMFmErGUBlDlSBoIvzXptibPQ10cVUcwmvEYT3WkVrubaNC9CDhTyWjo2jH0ieSKTXayR6hpsLHpY3v44vM94ZpVNTarlklgS5R08LADV1AuOQwrXr3taJCNzWt3HMZH3Vr7Mc37KlkX/vE8x1RDgxVcCZMJYJGsx+tI28kTBiEptH/V3cqDm+SM+cTU6toMk572+wcaj8LHHrPT5VGljJUzOGsWQKoPmNQItt6nFr7T42psyiqo+bKGB6aozYj4qV+eK5OJ6BQzLl4Mjb9+QsgPPYeHliU2hL3xtIrQCnKQMRue1FU5rli01VCYyWikUPGWsDpkB2PmCLYcMtyyEaJZ6mLTsxj7zsR1BHQ4Q8+zqWrk7SSwYABAosqhfdCjwBw98HZ7EKc637PUysdKhmkBFmi9L/vjTG48MtH5VKfEoHMlY+TUfUfZL9dArh0BupuAfLof0OJ+UVfaQox961m/iXY/MYl5/lfZ6XSF4om7q6zdiR9ojmLjp5Ypctl7OZkPuy95fJwO8PiLH4HGXxmHj2YSt/j6LnwSfgWkxOyd6qjrJjIxk7q8tmsB3zbY26ou/Pc+eGrh2ALFEHuq2uwSxIub3F9jzwqzqL6WcqyKGI7rFSj/AA5hybfHDLw83+7oCQSt1axB3BPhhTbTdiaQMAR6Jl4bzzPDjiQemqfcv4TglCukzOtxtZf6TtceBGL3O8jWpVQxKlTcEW8Nxv0/ywt8FIFM0zNpRQFJJsL8yT6C354v6XPoanXGjENYgXupItbUv/t8aoOG6McoF7TdZ7TxWynmJu67JQzvLYYbokrvJ4WWy/xH9hv6YzvPl0PKl9pANJA2TkzX8Llb2w4NGVJVtmUkH1BscJmarG9Q8mvu6bFtV+YK91eouBve18YbK+9O6jboG3dbrbHds7S514kg1PbRMWQsDALX2ZhuST7x6kXPriHVPrqWPSJdA/ibdvlpGPTLpuwowzA7AkAm5NydIv1vcfnjyy6kawWxZ2NzYXJZtzb443eEWe/anzHJtfmsfi9puWSOEZuA+Svciy5ZO8KlYJQe6GuNgL31XFt+nlit9oNVLbs53SRu6upbd4MdXMWvsMMmR0FJOAGR43iF5L7owUd4t908/DlhAzsdtUiKBSQCSqDc973R5kKPnh5K+t4+oGvXsk1khvSMZpXHHQYkqFRUUkh+qRnK2PdF7eBPl54mNn7t9JLgNJUABnva1iCbAC2+kY4yTP5qR3MVgWUo11F9/UX2O9vLFbPIbksO9zItbf0/bGBe2cLziXgUGR+vstk9kdDbL9R+3K7C/wAF/wAODDHwnln0eigiPNIxq/iO7fMnBiF5R7rzi7dUntUyTt6Euou8B7QeOnk4/p3+GMVp5dLK3OxB2Nvnj6akQEEEXBFiD1x89cX8PGiqnisdHvRnxQ8v6fdPpiQmvhswBMTsiu+dZmlZPHpSOnGlUJ3Cg9SfAXJ3A9cc8OZnJRVJQgBgTYMLgN1Hx94HFrl3CkFPGJ8xkADDVFDGwLP13tfunl++IGY0s+YmSpSBY440G47oAX3bE+84H6Y6Y66aru0sZNHw2HlGRO/TeuRTpHQiSQzVMokiZbICQZHJGwjUe6QxthWznJpY+7Ipjcd5CbbEciCNj4H448uFM6jL2murrYh1AJBBBDqDsb2sR0vh0qqZJhJPJrEUjkwQi2uRyANY58yOX542B93A4tI/PuvMvjdXZ4KzyrfXokWwLOFlT8QBuD0OobX8CMdKPNuwfcMUkF7nne4GgL0ZQdx/4xdZxw1PTfXNHqFh2iqQduYvb3ZB08eV8VUlOwRWiYNCdybAlgTye5BUi/vkki3TCWaJsf7TsWnI+3cJtHI9/wC/Hg4fEPfsfymaZ4aotGBqulywA2Fz1I6npvyt0xyD1GxHIjmD4jCNLmU/amOnL6UUaRzPXpbvA/ePMWxzV5xVqCSXUdLqFufAGw6DCx1hkc4G+Om/RPI7ZGI/h75Z664q/wA/z898XLO7BSwA5tYHYc2t4DmRiiy7LCWEOq/LUQd1AJ0kHe1rEbW7zHEmmpmkO4fW2+qxGm45g6bAG29hfzxPp6AralpQWlKjtJPuKBzJOwNuQ5DnjW3l/bjxe7X3PZLHVkPElwjbkPYBdZ3EkgVf7qHYficbfEKNvU+WGDIeyimtU9pE22lxcGM87kW6jb4nHTK+HQ1PJ2RIlgO8e3u77qRuWuOfl54sq3PYGpFeo0yVAQpfcWH3pDbmOlvhzOPQQxtgiELMdzrXfskU0rp5TM/DYdNu6j8f1saWkYr2pBv2Z7rIf7u/42uPLCRl9JVxr9MjVx3yO1Ucm6/C218dFhkrJD2SkrGjOB5KN3PnbYDF/k3GpikZ1YxxRxBUp9yrmwFj/MSxbmcUyOyYDUBOrFZ3xgy3auOh0G3c+2Km5PmseZERVdOCVBZ6mOyMth7z7biwsfPpivyaD+0s2U2+rDayP+3HbSD5khQfG5x34vq6d4Ip1hMFTPdmVWsujlqI8G6ctr3vh49lXDP0emM0gtJPY781Qe6PjfV8RilWyuayMuaKVwA2/tr5aJ4GDBgxCVIws8ecJCup7LYTR96Mn5qfJv1scM2DApaS01C+fOG6eF6lY63tAF7gUnTZgdo2v7ovcbWth4nyipromgqYhRRRENCQRpAGxRhq72xuD0I88S/aN7P/AKRepph9eB30/wCaB1H4x8+WM1jqpquSOGWciw0L2jEBbDZTfkSRbf44lN2u/Uc4dQjPpTUDrqpGY5NHNK30AOwiAuSyh3I5vGvM3te2+PXh3iwwyxmYXMZ2vspvz/gb5Xxd8JcPxgGariaAUhuXuR2jXuFIPUbbqd9hiLUZdBUQyZhVyNGsspRI4kU2P4r2HIfH44sZIWqq0QxzmhrUUo7M10Gtd9KK2zLOo/o/ZwlmMrmSZ22JN9l8CPj0wsKWhYvGCynd4x1/Ev4vLritraVqUr2MweORdac7WuR3lO6tcHYHHaLPz9uP4qb/ACNjjR/55ojFIM0rNltsEgmiFe3+Zq17UNUxTQ98SqVa3QL1PgRfl445zSTtaiOnN9HvvbrsbA+C7b/DFSudpG3aRlgT78bK1n89gbN59euPes4pRyOzDIStmkZG1KPursbm/U7DHnZbFJHMGsxFKB1fkT2T6K2sfCXPBaa1Laem9Va5jmZv2UPv/abpGPPxbwHxxK4bqxTlk0o6yCzmW5BN76mI358//GFmPOI410xq7edrX8yTzOCnq56iRYogFZzpAG5JPmdh+WHlls1nssRbWrjmUmtDrbbZL4bRoyrgPNNOd8QxQTCWnIiOgA6Ba7Ed7Qp3tv8AK+FijpZswmEa2HNgpYC9t7n7zeQx3zLI4oNampWSoU2ZQrEH7w1nmR4cueGhEpjTxZiiHXAFV4IiFAYHuux5hT6XOB8xIujAfma0w2NsVJHczjlhgDpgc675LrwFmFIs8UcsRhnS69pr2cnYpICPOwGIPEGX0bPO8btSyQmxp2QEEg27hB68/K+O3tEh1NT1ahU+kRBioIuGHXx6jfEfK8pqM4qy7WVRYSShdlAFrD70hHj6nFK3YAce8QDnjXHbHOv0zUrgrh2TMqrt6glooyNZP2yPdjHSw2v5bdcbWBbEXK8rjp4liiXSiCwH7nxJ6nEvEJVNKZXXsthsEYMGDAqUYMGDAhGErjb2cR1l5YbR1HU/Zk8n8/xDfxvh1wYF01xYbzTQr59zjMKuNBRVZdVRgwVtzYbd0/aXqN/yw28I5M5crGY5sulJZtZW69224O6uPL1xo2b5HDVJ2c8ayL58x5qeYPmMZtnvshlS7UUutT/wpDZvQMNm/mHxwLeLS2Rtx3L5Yd6aHqkLNYAkzor60Riqt4gHY465dQGaVYlIDObDVe1/DYHHfM8lnpjaeF4/Nl7vwYXU/niJHJ1U/EHHSfMe17KRuBO6n57k7Us7wsysVPNSD+duR8sQAMcySFjdiSeVz5Y64FawODQHHFW2dcNyUyRO5QiVdS2YH15bWG2/niJlOZvTzJNHbUhuL8j5HHjNVO/vMzAcrk7WFtvDYAY8l3OkbseQG5/Ib4FUBRlJiOui0TKqxKudA2VpaZtUsh12sftqbAAcyfE4o3z1KGtqPogV4GBTS+6HzPiAb28cScm4OzOoQJeSGG23auyrbyQG55+Aw/cM+zGmpSHk+vlH2nA0qfwpyHqbnEJK6aKOo+IZUBNO9T7JJyDgaqzGQT1TNHEepFmYdFjX7K9L29BjXctyyOnjWKFAiLyA/U+J8ziUMGIS+WZ0h5vIbIwYMGBVIwYMGBCMGDBgQjBgwYEIxwcc4MCF0dAQQQCPA4o8x4HoZbl6aK/io0n81tjnBgQFl/GHDFPC47JCu527ST92wsUNErmzXO4+0w/Q4MGJXfFeP5H5rWeHfZ/QsoZqcMfxPI3yLEYcKHKIYBaGKOP+BQP0GOMGIXJJOamY5wYMChGDBgwIRgwYMCEYMGDAhf/Z"/>
          <p:cNvSpPr>
            <a:spLocks noChangeAspect="1" noChangeArrowheads="1"/>
          </p:cNvSpPr>
          <p:nvPr/>
        </p:nvSpPr>
        <p:spPr bwMode="auto">
          <a:xfrm>
            <a:off x="127001" y="-658813"/>
            <a:ext cx="1371600" cy="1362076"/>
          </a:xfrm>
          <a:prstGeom prst="rect">
            <a:avLst/>
          </a:prstGeom>
          <a:noFill/>
        </p:spPr>
        <p:txBody>
          <a:bodyPr vert="horz" wrap="square" lIns="91408" tIns="45704" rIns="91408" bIns="45704" numCol="1" anchor="t" anchorCtr="0" compatLnSpc="1">
            <a:prstTxWarp prst="textNoShape">
              <a:avLst/>
            </a:prstTxWarp>
          </a:bodyPr>
          <a:lstStyle/>
          <a:p>
            <a:endParaRPr lang="en-US" dirty="0"/>
          </a:p>
        </p:txBody>
      </p:sp>
      <p:sp>
        <p:nvSpPr>
          <p:cNvPr id="20490" name="AutoShape 10" descr="data:image/jpg;base64,/9j/4AAQSkZJRgABAQAAAQABAAD/2wCEAAkGBhQSERUUEhQWFRUWGCIZGRcYGBgeHhofHyAgIh4bGiAeHCYkIBwkHxgcIjAgIycpLCwsHiAxNTAqNScrLSkBCQoKDgwOGg8PGjUiHyU1KTArKywsLyo1LTIuNDA0LCwvLywsLCosLC4qNCotMiw1LCwpNTUqMiosLDQpLyopLP/AABEIAJMAlAMBIgACEQEDEQH/xAAcAAACAwADAQAAAAAAAAAAAAAABgQFBwECAwj/xABDEAACAQIEAwUECAMFCAMAAAABAgMEEQAFEiEGMUETIlFhcQcygaEUI0JSYpGxwXKCkhUzwtHSFiRDU1Rj4fA0otP/xAAaAQACAwEBAAAAAAAAAAAAAAAABQEDBAIG/8QAMhEAAQMBBgQEBQUBAQAAAAAAAQACAxEEEiExQVETImFxBYGxwTKRoeHwFCNCUtEzJP/aAAwDAQACEQMRAD8A3HBgwYEIwYMQs2ziKmjMszhEHU9T4AcyfIYEKbiiz7jWlpNpZRr/AOWnef8AIcvjbGZ8Ue1KeoulPeCLxH94w8z9keQ388Uc/D/Z0sdXrWVXk0uov3Tzs556jv8A54FvjsTjQyYVy3P+eabsw9sE0jaKOnAvyL3dj6Ku3zOKVM7zWrmaATSLIBcoCsVrc+gPzx7cQ0q0dXSVVOvZwSKjpa+1rawep2O/rh3009RmaOh7OeIBvKeJ12It1F/y+UqxwijaHNZWoOJxxG+iy6kyuerSeVp2P0ddbB5JSTz5C9umPCjyB5KWWpWSywsAy6pA1zyIt64aeG0CT5pCqXHZSaQbn3WNh8/ljz9n1GamlrqVQAzqrBj4gnngWlxaA43RQXdBkc1VPJW00EM4q5FWa+he1cnbmSGuLf54vBxrm1Hb6THrXxkjtf8AnTbHjxDonzKmolBEcBWHbmeRY4541z0rVyy09WQyER9jZwNtj+FlvfngVfDa+6CwVIJ1GuGXqQmfJfa/TSWFQrQN4nvJ+Y3HxGHilq0kUPGyup5MpBB+IxiNHlNNFQLNWJJqnlIjKGzKoG7WOxF+mI9S1RlNTanmNmUSDbuurctaHa/z88QqX2NrnERHfPWmdCt8wYS+D/aXFV2imtDOdgL91/4D4/hO/rh0wJe5pYbrhQowYMGBcowYMGBCMGDEPN81jpoXmlNkQXPn4AeJJ2AwIUTiXiaKihMkp3OyIObnwH7npjCeIOIpq2XtJ2vb3EHuoPBR4+J5nFxPJLmUstZUhhTwjcLvpXpGn4j1b4nphdrae1pFjZInJ7PUb7A7i9he2JT2w2djHVf8Xp076r3/ALCl+j/SNP1N7avO9reuLfhDP441lpqjaCoBBe1yjWsG9MUozmbsux7R+zvfTc25Wt6eWOMnyWaqcLCpN/tW287eQ8TtiQCVptL2sjP6g64Uz6eauuIc1hWiipEm7cxyF+10lVUEWCLq3PO+IBzOqqHhaNG1xIERkUqbLy35n1thtyTgFIp4g4SYSqxVw9wWUcrjpe3u/thliEcM9PKCiRyRtFJ2Zsgdee/rf8ueLLgGtUjNvdSjG0xOJxOOeGSzJOG655WBUiQjU+p2Bt4sbAW9Tjj/AGVq0V2WwEZAc6mXTfcXt6jDvBXRxTtaaNkddLKyyOhAOy6j3ibb35dMcVeaU3Y1McN1EkqlVIb3Ra58hzsMWCOp+E6brOfEJqHn9PLRIwoK6mkE+h1cbiQb3J/iAvtjwzLPWmssscaOW1M4jCO1+d+h8dsajmeaQ2qGWVZFkiWGKNSb38SCNreOI9fw/A5WGRV7Ong1TuFFyxGw88cXB2VzPEJA4FwDqeR+irss4mimlkQKrwQ0l4I5VU2dFuTvzJ35Hlir4Vzn6VmUclaEfUpVNQUICBttytzHqcV2a8FvEkcsR/vAWWIklgo68ttvhiPlmY07osNasiiInS0YXUAdyrg+8Cdww8cVuaQtkL4ZGkMzIy1GGY30qrHiOdZRMtTDHTVMJBXQthICfcIB57hg3gMMHAHtJIK01Y172EczfJZP2b8/HECalhzCparmDQUUaKutti5XYAeJPlc4qcxkXMpysQihCLohjIs0gHJb/eIHX0xyrDGx7LpFKZn+vTr1Gi3fHOM69mXGbP8A7nUk9qm0bNzYDmjX+0vzHpjRcQlT2Fji1yMGDBgXCMY57TOIjVVS0kbARxNZiTZTIdiSfBL29b+GNJ4wz36JRyzfaA0oPF22X57/AAxivD9FTS9oKuZonf8Au30ki97sznwP7nAt1jjBJkdkOlcftmruIVmUvf8AvqRjvYgxup/MKx/9vgz3MKKTTVRsW7pjWjYbI1rX22CC99uZxa161GW08MSRiqp7M0zadSNc+6PugKLg+JwgyRJUVD9mnZw3vpBJsvRbnqf0vjtrS80C0OkYGGeTTUfy0oRoT6LjJ8sEzK0h0xXte19Xidvsjw6402uijoVjeFLMCOzYMSJktdtYsAvMWHp4YquGfZ8s+XxS08nZTd4Opu0blXYbjmpsLXX8jjpWZJmMaCJ4HkjU6h2TK638QCQw9LY0sMZoCab9UktMs0ry92O3RTcx4sBYCGJAqHVESpBjYjvWsbHfxGF6WdmN2JO5O56k3J+JOO6ZZUk2FHU3847fMnE+k4Mr5P8AgJCPGaQfomo41tfBFkfdL3MnkzHsqrADhnpOBYAbVNS87dYqdSFH8RW7W9WGJ+YcJZa4tFHLEyixenWS6+TixBbxBBOOTbm1wGC7FidTEpJxPy3OGh1LpWRJLa0e9mty89sTpOA6i2qmqIKlfA9x/iRdb+oGK2fIa1Pfo5vVNDj5Nf5Ys/UQyCjvqq+BNGatTdwxnaSTF3sZirc+6sSKO6qet9z5HFBxRwOjU30jtk7QsSCospueSfeF77ciOVsVsWU1THu0dRf8SBR+bNbDN/slX1rKat1p41AAVLM9rdAO4pPjv6YxP4bXcrsNvZbIzIRUihGR91mBrZSop5HIVH90nuqT9oeVt8NJroMtQpCVnrTzmAukV+iX5m3XFZxXw3HFV1CU4t2WgC5JLdwFtRPMsTf1xC4cyT6U5BlSJFXW7ObWXqQOp8sZ3NpQ6HJejs1oZOwiQ0u/EBr1+ymZjVS1B+mRIVMITtJh1k++RyBvzA+PPGz8I8RLW0qTDZvddfuuOY9Oo8iMZrnT0soSKOujipYwAEWOQszW3dwAAxPjyx19mOdinrmp9eqKfuqehZb6W8tS3H5Y4VVojD4rwFKdDl3OtfVbNgwYMQlayr2zZoS8FMvQGVh4k91P8WI2Y5PTyLHRmr+jyU6AMki2RmI1Fg1xvdrfDFB7Q63tMyqD0QhB/KB+5OKf6NNKrSWdwtgW3Ntja/lZT+WJT2z2f9ljr13M+emfRWea0VTQIVaVeymUj6uQMrqLXNhy9cc5RS6Ixf3m7zep6fAWGKONS7InQty6Acz+mNOXhBGjBE4STQpZZBZbvuoDefxxsszmxm87slPjPEcRCMaYnSu30V57KZP9ydfuTyD8zq/xYc8Z/wCy2TS9bDcHTIri3I6l03HxjONAxlkFHFZmGrQjC5xShkeOEn6pkdnAJBYjSqg25p3zcddsMeFXM6phWPqAKKkaoBz7xcuT5dxBsPDHC6StUVTa2BFkQmyabAC5BsgsG2t1v+gtM+QAQhTuY7G4I2Wxvq+yfKxJ8MSUymIKb9q5N+Ya9jzFkAvfzvjqkkct9cco03UdyX3DbZrBbHb3T+WJQouWO0kEkx1CWLdZQLMe6CVvYaxcHYi364ecudmiQyW1FQTblcjCfS1UUOtfrG7QjZlIAttsdAFt+puQOuGHhR5DSx9p4WQ9SgHdLeDEdMCFcWxwcc46u1hc9MQhYnmsuusq28ahh/SAv+HCrmNP2crAcm7w/wAQ/Pf44asgy2Sr1umkBmaRnYhVAdyRcnyxB4wyZoVRiUbvbMjagfskbdQbYZSXTCG1xGKpsMr4rWH/AMSaH0UPhzhw1bOFdFKIWsxO/h08bDFYkxikDoe9GwZSPFTcW/LHeigkdtMSuzHogJPlyx7V+R1EIvNDIgva7KbX9eWFy9m4Vc5r3YHABfROW1omhjlXlIgcfzAH98GFr2W1vaZbEDzjLR/kxt8iMc4heTIoaFY1nsmuqqG+9NIf/uR+2Pel4lmjpnpgbxOTqBv5bDwsRf1xa5BSu+YVMSAdo/0hVuQLElrb9MT67gZ/otOGemikQuJGaRBe5Gm5HPrt0xK9A2eMMZHING+maT8pW86+Ssf0H741mljmWmkK1MM8K3uJUe2w2CluvgPG2MwpqQw1jRkq2kMuobht1Nx5EY1nM4quSK0lPTBADbvnu7cwL2v4Y0D/AJgdTskVuN61Pd0FM9lndBUyx1Q7GZ4e0iIJTTvoNwDqB6McXyZjWA//ADZz6iL/APPC3VvoaKT7ji/o3dP6jDFhN41JLBaOQ0BCYeCRQz2fnbUg0/xerZ1VgXNbKB4lYv8ARiG3F1Rdh9MnOkgGyRHmbA+5yvt8D4YqM6ru/pDAqosVvzc3sr87Cy/54rsmo2MkWgllVRdtQtsNmt1J5BTuBvimIy8LiSPK7mMXH4MUYO5/CnX+16z/AKyX+mL/AEYP7YrP+sl/pi/0Y8CcTcxykwdne/1iBz/F9ofC64wttFpcxzw7AUTN9msrXtYW4mv0VRWcb1MJbXU1Fl66Id/NbruPTzxJy/jGomH1dbIdgbFIgbHrYpyxXZxkqTAnTd7WG9r23Hx8DhTiun1kcl2jQBgTfvbePIDSdvEY3QyOnj5XkOCWzsbZpedgLTktHbPK3pVuP5Iv9GIWb8Q1qwSk1bnuHbs4t7i1vd88egOKriBrrHH9+QX9F7x/QYyWa0WiWVsd7MhbrTZrPFC6S7kCvfIKCV17CIjdBqBIAIX188duMMhngpD2ugIL6dJBIPvG9v4cSOH8lNTIyh9AVSxNidrgWAHPniHxdTQJTusUryNZg2pSoG1hsd73OPbSkBxaNtum/ZeGirQOO+/XbuvXh6oqGy8JQMFmErGUBlDlSBoIvzXptibPQ10cVUcwmvEYT3WkVrubaNC9CDhTyWjo2jH0ieSKTXayR6hpsLHpY3v44vM94ZpVNTarlklgS5R08LADV1AuOQwrXr3taJCNzWt3HMZH3Vr7Mc37KlkX/vE8x1RDgxVcCZMJYJGsx+tI28kTBiEptH/V3cqDm+SM+cTU6toMk572+wcaj8LHHrPT5VGljJUzOGsWQKoPmNQItt6nFr7T42psyiqo+bKGB6aozYj4qV+eK5OJ6BQzLl4Mjb9+QsgPPYeHliU2hL3xtIrQCnKQMRue1FU5rli01VCYyWikUPGWsDpkB2PmCLYcMtyyEaJZ6mLTsxj7zsR1BHQ4Q8+zqWrk7SSwYABAosqhfdCjwBw98HZ7EKc637PUysdKhmkBFmi9L/vjTG48MtH5VKfEoHMlY+TUfUfZL9dArh0BupuAfLof0OJ+UVfaQox961m/iXY/MYl5/lfZ6XSF4om7q6zdiR9ojmLjp5Ypctl7OZkPuy95fJwO8PiLH4HGXxmHj2YSt/j6LnwSfgWkxOyd6qjrJjIxk7q8tmsB3zbY26ou/Pc+eGrh2ALFEHuq2uwSxIub3F9jzwqzqL6WcqyKGI7rFSj/AA5hybfHDLw83+7oCQSt1axB3BPhhTbTdiaQMAR6Jl4bzzPDjiQemqfcv4TglCukzOtxtZf6TtceBGL3O8jWpVQxKlTcEW8Nxv0/ywt8FIFM0zNpRQFJJsL8yT6C354v6XPoanXGjENYgXupItbUv/t8aoOG6McoF7TdZ7TxWynmJu67JQzvLYYbokrvJ4WWy/xH9hv6YzvPl0PKl9pANJA2TkzX8Llb2w4NGVJVtmUkH1BscJmarG9Q8mvu6bFtV+YK91eouBve18YbK+9O6jboG3dbrbHds7S514kg1PbRMWQsDALX2ZhuST7x6kXPriHVPrqWPSJdA/ibdvlpGPTLpuwowzA7AkAm5NydIv1vcfnjyy6kawWxZ2NzYXJZtzb443eEWe/anzHJtfmsfi9puWSOEZuA+Svciy5ZO8KlYJQe6GuNgL31XFt+nlit9oNVLbs53SRu6upbd4MdXMWvsMMmR0FJOAGR43iF5L7owUd4t908/DlhAzsdtUiKBSQCSqDc973R5kKPnh5K+t4+oGvXsk1khvSMZpXHHQYkqFRUUkh+qRnK2PdF7eBPl54mNn7t9JLgNJUABnva1iCbAC2+kY4yTP5qR3MVgWUo11F9/UX2O9vLFbPIbksO9zItbf0/bGBe2cLziXgUGR+vstk9kdDbL9R+3K7C/wAF/wAODDHwnln0eigiPNIxq/iO7fMnBiF5R7rzi7dUntUyTt6Euou8B7QeOnk4/p3+GMVp5dLK3OxB2Nvnj6akQEEEXBFiD1x89cX8PGiqnisdHvRnxQ8v6fdPpiQmvhswBMTsiu+dZmlZPHpSOnGlUJ3Cg9SfAXJ3A9cc8OZnJRVJQgBgTYMLgN1Hx94HFrl3CkFPGJ8xkADDVFDGwLP13tfunl++IGY0s+YmSpSBY440G47oAX3bE+84H6Y6Y66aru0sZNHw2HlGRO/TeuRTpHQiSQzVMokiZbICQZHJGwjUe6QxthWznJpY+7Ipjcd5CbbEciCNj4H448uFM6jL2murrYh1AJBBBDqDsb2sR0vh0qqZJhJPJrEUjkwQi2uRyANY58yOX542B93A4tI/PuvMvjdXZ4KzyrfXokWwLOFlT8QBuD0OobX8CMdKPNuwfcMUkF7nne4GgL0ZQdx/4xdZxw1PTfXNHqFh2iqQduYvb3ZB08eV8VUlOwRWiYNCdybAlgTye5BUi/vkki3TCWaJsf7TsWnI+3cJtHI9/wC/Hg4fEPfsfymaZ4aotGBqulywA2Fz1I6npvyt0xyD1GxHIjmD4jCNLmU/amOnL6UUaRzPXpbvA/ePMWxzV5xVqCSXUdLqFufAGw6DCx1hkc4G+Om/RPI7ZGI/h75Z664q/wA/z898XLO7BSwA5tYHYc2t4DmRiiy7LCWEOq/LUQd1AJ0kHe1rEbW7zHEmmpmkO4fW2+qxGm45g6bAG29hfzxPp6AralpQWlKjtJPuKBzJOwNuQ5DnjW3l/bjxe7X3PZLHVkPElwjbkPYBdZ3EkgVf7qHYficbfEKNvU+WGDIeyimtU9pE22lxcGM87kW6jb4nHTK+HQ1PJ2RIlgO8e3u77qRuWuOfl54sq3PYGpFeo0yVAQpfcWH3pDbmOlvhzOPQQxtgiELMdzrXfskU0rp5TM/DYdNu6j8f1saWkYr2pBv2Z7rIf7u/42uPLCRl9JVxr9MjVx3yO1Ucm6/C218dFhkrJD2SkrGjOB5KN3PnbYDF/k3GpikZ1YxxRxBUp9yrmwFj/MSxbmcUyOyYDUBOrFZ3xgy3auOh0G3c+2Km5PmseZERVdOCVBZ6mOyMth7z7biwsfPpivyaD+0s2U2+rDayP+3HbSD5khQfG5x34vq6d4Ip1hMFTPdmVWsujlqI8G6ctr3vh49lXDP0emM0gtJPY781Qe6PjfV8RilWyuayMuaKVwA2/tr5aJ4GDBgxCVIws8ecJCup7LYTR96Mn5qfJv1scM2DApaS01C+fOG6eF6lY63tAF7gUnTZgdo2v7ovcbWth4nyipromgqYhRRRENCQRpAGxRhq72xuD0I88S/aN7P/AKRepph9eB30/wCaB1H4x8+WM1jqpquSOGWciw0L2jEBbDZTfkSRbf44lN2u/Uc4dQjPpTUDrqpGY5NHNK30AOwiAuSyh3I5vGvM3te2+PXh3iwwyxmYXMZ2vspvz/gb5Xxd8JcPxgGariaAUhuXuR2jXuFIPUbbqd9hiLUZdBUQyZhVyNGsspRI4kU2P4r2HIfH44sZIWqq0QxzmhrUUo7M10Gtd9KK2zLOo/o/ZwlmMrmSZ22JN9l8CPj0wsKWhYvGCynd4x1/Ev4vLritraVqUr2MweORdac7WuR3lO6tcHYHHaLPz9uP4qb/ACNjjR/55ojFIM0rNltsEgmiFe3+Zq17UNUxTQ98SqVa3QL1PgRfl445zSTtaiOnN9HvvbrsbA+C7b/DFSudpG3aRlgT78bK1n89gbN59euPes4pRyOzDIStmkZG1KPursbm/U7DHnZbFJHMGsxFKB1fkT2T6K2sfCXPBaa1Laem9Va5jmZv2UPv/abpGPPxbwHxxK4bqxTlk0o6yCzmW5BN76mI358//GFmPOI410xq7edrX8yTzOCnq56iRYogFZzpAG5JPmdh+WHlls1nssRbWrjmUmtDrbbZL4bRoyrgPNNOd8QxQTCWnIiOgA6Ba7Ed7Qp3tv8AK+FijpZswmEa2HNgpYC9t7n7zeQx3zLI4oNampWSoU2ZQrEH7w1nmR4cueGhEpjTxZiiHXAFV4IiFAYHuux5hT6XOB8xIujAfma0w2NsVJHczjlhgDpgc675LrwFmFIs8UcsRhnS69pr2cnYpICPOwGIPEGX0bPO8btSyQmxp2QEEg27hB68/K+O3tEh1NT1ahU+kRBioIuGHXx6jfEfK8pqM4qy7WVRYSShdlAFrD70hHj6nFK3YAce8QDnjXHbHOv0zUrgrh2TMqrt6glooyNZP2yPdjHSw2v5bdcbWBbEXK8rjp4liiXSiCwH7nxJ6nEvEJVNKZXXsthsEYMGDAqUYMGDAhGErjb2cR1l5YbR1HU/Zk8n8/xDfxvh1wYF01xYbzTQr59zjMKuNBRVZdVRgwVtzYbd0/aXqN/yw28I5M5crGY5sulJZtZW69224O6uPL1xo2b5HDVJ2c8ayL58x5qeYPmMZtnvshlS7UUutT/wpDZvQMNm/mHxwLeLS2Rtx3L5Yd6aHqkLNYAkzor60Riqt4gHY465dQGaVYlIDObDVe1/DYHHfM8lnpjaeF4/Nl7vwYXU/niJHJ1U/EHHSfMe17KRuBO6n57k7Us7wsysVPNSD+duR8sQAMcySFjdiSeVz5Y64FawODQHHFW2dcNyUyRO5QiVdS2YH15bWG2/niJlOZvTzJNHbUhuL8j5HHjNVO/vMzAcrk7WFtvDYAY8l3OkbseQG5/Ib4FUBRlJiOui0TKqxKudA2VpaZtUsh12sftqbAAcyfE4o3z1KGtqPogV4GBTS+6HzPiAb28cScm4OzOoQJeSGG23auyrbyQG55+Aw/cM+zGmpSHk+vlH2nA0qfwpyHqbnEJK6aKOo+IZUBNO9T7JJyDgaqzGQT1TNHEepFmYdFjX7K9L29BjXctyyOnjWKFAiLyA/U+J8ziUMGIS+WZ0h5vIbIwYMGBVIwYMGBCMGDBgQjBgwYEIxwcc4MCF0dAQQQCPA4o8x4HoZbl6aK/io0n81tjnBgQFl/GHDFPC47JCu527ST92wsUNErmzXO4+0w/Q4MGJXfFeP5H5rWeHfZ/QsoZqcMfxPI3yLEYcKHKIYBaGKOP+BQP0GOMGIXJJOamY5wYMChGDBgwIRgwYMCEYMGDAhf/Z"/>
          <p:cNvSpPr>
            <a:spLocks noChangeAspect="1" noChangeArrowheads="1"/>
          </p:cNvSpPr>
          <p:nvPr/>
        </p:nvSpPr>
        <p:spPr bwMode="auto">
          <a:xfrm>
            <a:off x="127001" y="-658813"/>
            <a:ext cx="1371600" cy="1362076"/>
          </a:xfrm>
          <a:prstGeom prst="rect">
            <a:avLst/>
          </a:prstGeom>
          <a:noFill/>
        </p:spPr>
        <p:txBody>
          <a:bodyPr vert="horz" wrap="square" lIns="91408" tIns="45704" rIns="91408" bIns="45704" numCol="1" anchor="t" anchorCtr="0" compatLnSpc="1">
            <a:prstTxWarp prst="textNoShape">
              <a:avLst/>
            </a:prstTxWarp>
          </a:bodyPr>
          <a:lstStyle/>
          <a:p>
            <a:endParaRPr lang="en-US" dirty="0"/>
          </a:p>
        </p:txBody>
      </p:sp>
      <p:sp>
        <p:nvSpPr>
          <p:cNvPr id="20496" name="AutoShape 16" descr="data:image/jpg;base64,/9j/4AAQSkZJRgABAQAAAQABAAD/2wBDAAkGBwgHBgkIBwgKCgkLDRYPDQwMDRsUFRAWIB0iIiAdHx8kKDQsJCYxJx8fLT0tMTU3Ojo6Iys/RD84QzQ5Ojf/2wBDAQoKCg0MDRoPDxo3JR8lNzc3Nzc3Nzc3Nzc3Nzc3Nzc3Nzc3Nzc3Nzc3Nzc3Nzc3Nzc3Nzc3Nzc3Nzc3Nzc3Nzf/wAARCABxAOUDASIAAhEBAxEB/8QAGwAAAgIDAQAAAAAAAAAAAAAAAAYFBwEDBAL/xABOEAABAwMBBAUHBwcJBwUAAAABAgMEAAURBgcSITETFkFRkxQiVmFxgbIyNTZzdJHTFSM0QnKhsSYzN1JigrPBwhckZHWSouElQ1OF0f/EABgBAQEBAQEAAAAAAAAAAAAAAAADAgQB/8QAKhEAAwACAQQBAwIHAAAAAAAAAAECAxESEyExQQQUM1EiMiNhgZGx0fD/2gAMAwEAAhEDEQA/AHbXT9wiaj02zDukuOzcZnk77TSkhO6E5yMpJB9ean9ZF9rTFykxJb8V6LGdfbcZIB3kIUQDkHIyOVL+07/dJmmLy8D5Hb7olUpwDPRIUMb59QPOpTV12gydMzIcOXHkyrjGXHiNMupWp5biSkYAPEDeyTyABJwKA6HNQ2mxJgwrtclIfeQAhySD55xkkrwE9/dW62apst3kvxrfODkiO2HHGi2tCgg8lYUASOXEd476XNoDkWPcdGokusJKLu2T0igOAbUM4PZnHHvxXl+SwjbNFBfaClWNSMb4yVdLkD2444oCVtGore3Du8+TfjKiMzVBSnIqmhDGB+aPm5OOeT38ak3dTWdq3MXFcwCG+d1p3o1kLJ4DHDtyMd+eGaV9CrhT7jrSEtxp1L91c3mgsHfbLaUk47Rzrj0PHmGX1WnJcUxpuWpfSrzh5BGYw9eApSsdm4mgHS6altFqWUTpRQpLfSuBLS19Ej+svdB3Bz4nHI9xrE/VFlty4iZk9DQmbpjuFKi2vPLzwN3lx58uNI1uMZOttVW+/XZ2AqS+28030qGRKY3ABhZG8QBkYSoczXvWKbFGtejY1tVFFsbvjAaSV7yCgBwEgqzlOTz4igHCPrGwSoSZkW4JeZU+WEdG2tS1uAZKUpA3lcCDwHKuLUGprcvTkiXGva7YnpOi8sMNaywtJBIUhSeBwcecBzrn1fbmLhdLauBqBNnvLCHXYrpQlaXm1bqV5Srgrknt7qVdSXmdcdluqE3hUNx6PIEZEyJ5rUvCm/OTnmRyOOHm+qgHq+arhWOZaYshLzqrgvdQ4hpRSlISSVHAPHhyHHjnkK7WdRWl26C1olgzygL8n3FBQTjOcEcB66VNVzIybnoSWZDIjeXEdNvjc4skDjy58K2a7WmA9Z9aW4h9Nvc6KWWCF9LFcO6rGPlbqsEDvzQDbAvNvuEmRGiPlb0YgPILaklBPIHIHt9nGttyucO2MpdmvBtK1htAwVKcUeSUpGSo+oDsrk05CdjwFPy07syY6qTIT/VUrGE/3UhKf7tLmqpQt+0DTEy4HctxakMIdUcNtyFgbuT2EgFI9poBlt+oLXchK8kk764n6QyptSXGuGfOQQFDI5cOPZSXsyZt168su0tov3Vq6SHEylpWFhBJSlO8cZTu8NzkO4GpBLaJO1Py+A4ksRbSWZ7qFApCivLaFHlvYyr1DHeM6tkD7LljnttvNuLTdJSlBKgSAV8D7D30BPaz1B1dtTb7LHlE2S+iLDj72A68s4SCe7mT7K1M6blvMBd1vtzdmKGVLiyDHbQe5CE8MD+1vHvqL2qw5qrdabvb4y5S7NcWprkdsZUttOd7A7//ADTBbdTWS42xNwjXOKqNubylqeSnc7woE+aR2g8qAEzWbDborV3uS5D5/NpcU3l19Q7kIBKjjngdmeFRt8n2rUuirvIhO+UsssPjI3m1NuoQTgg4IIPfURe9VWhy82R6I7CjvSmZIZus5WG2mkqCVbgJAUVFIIyRw48c4MTpabHTpbX0d6XvPiZMdUXwG3FIcaG4sowMBXZwHqoCXt90ahaB0sl28rtjjzMXD3k5d6UYTlBOCBvZxk141tMiv690zarhl6AUSXH4y2VLbWrcwglOCFYye/HPhUPdZsUbH9NrElkhK4AV+cHApUjeHtHbU1qSbFG07SCvKmN0x5hB6QY85A3ePr7KAZRPs2mmGLUhS0BlneRHZQ4+ttvOMkJClBOeGT3cOVe39U2Riyt3lc9tVuXykNpU4n37oOO7jyPClvSs1ELWurYt1dQzLefbkRy6oJ6SOEbqd3PMJ5HuzS6tlMbZ1ruUkhu3zpklyBk4C0HAynPYog476AfjrfTYMvdujbgiIS5ILSFrDaTyJKQff3duKw3rjTTjsVtF1aJllKWVbqtxSlAFKd7GArBHmk5rhuLkIbMpTsdbCWfyOpCVIICR+a+SPf2d9KmoJMP/AGQaaUl5gJSbfyWPNUN3e944599APMm6M9cIUAXdbTnQub1vMY4fOAd8OEfqjsB7a3XLVtitbjiJ09LfRLCHVhtakNKPILWAUpPEcCRzFLuo50VO03SSvKmQlUWZg9IMechO79+OHfSjq68xLlo7U0S1OR4TTct7NuZR0kmQtLgLjzvMoTnJ5cAB53ZQF15orlt0pmZAjyYzqXmXW0qQ4g5CgRzBFFAdKkpWkpUApJGCCMgjurkhWm2QHFuQbdEjOL+WtlhKCr2kDjWm822ZcA0Id4l20oJ3jGQ0orzjnvpVy9XfUZ1bvHplePAi/hUBPvRIsg5fjsuHG7laArh3caDCiF3pTGZLmQd/oxnI5HNQHVu8emV48CL+FR1bvHplePAi/hUBPsw4rC99mMy2rGN5DYBx3cK2JbbStS0oSFLwVKA4qxyzS51bvHplePAi/hUdW7x6ZXjwIv4VATsu3wpu55ZEjyNw5T0zSV7vsyOFenYkV7HTR2XMDA30A4HdxqA6t3j0yvHgRfwqOrd49Mrx4EX8KgJyXboM1tDcyHGfQj5CXWkqCfYCOFbDEjKaQyY7RaR8hBQN1PsHZS/1bvHplePAi/hUdW7x6ZXjwIv4VATj1vgvRhGehx3GAchpbSSkHvwRioa6RZtwuUO2Nwuhs7Kg9JfKkAOlPFDSUjjjewVEgDCccc146t3j0yvHgRfwq89Xbv6ZXjwIv4VAM45VrkR2JLK2ZLLbrSxhTbiQpKh6waW06fuqiQnWl3JHAgMxeHt/NV76t3j0yvHgRfwqAn2IcWPH8njxmWmMEdEhsJTx58BwrLMWMwoqYjtNqIwShABI91L/AFbvHplePAi/hUdW7x6ZXjwIv4VAM3Co9yx2h2R5S7a4K3856VUdBVn24zUT1bvHplePAi/hUdW7x6ZXjwIv4VAT70OK+WlPx2XCyd5srQDuHvGeXuoXEiuKcU5HZUpwALKkAlQHLPfioA6bvHplePAi/hVjq7d/TK8eBF/CoCeMCEUhJiR90EqA6JOMngTyoMCEoAGJHIAAGWk8AOQ5Uvp0/dVk7mtLucHBwzFOD4Ve+rd49Mrx4EX8KgJ2ZAhTtzy2JHkbhynpmkr3T6sjhWxyOy62G3Gm1oSQQlSQQMcuFL3Vu8emV48CL+FR1bvHplePAi/hUBPiJFDPQiOyGs53NwbufZXnyCFuhPkkfdBJA6JOMnn2VBdW7x6ZXjwIv4VHVu8emV48CL+FQE6YEMkExI5KQAD0SeGOXZ2V6bhRGnHnG4zKFvfzqktgFz9o9vvqA6t3j0yvHgRfwqOrd49Mrx4EX8KgGJtppltLTTaG20DCUJAAA7gKK1QIzkaI2xIlOy3EDBfeCQtfrISAPuFFAJN419d7KwiRdNKPx2Vq3AtUtChvYJx5oPca1WzaNc7q0t226Ulym0K3VKaeBAPPHye7Fde2FIOi3SeaZLRH/V/5qP2H/MNw+1/6BXYpjovJx7nK3fV4bN83aPPte6u76UnxGScdIpfD78Y/fTRprU9s1JHU7bXiVI/nGXBurb7sju9YyKk5UZmXGdjyWkusuJKVoUMhQPYapHRrTll2opt8VSlNJkvR1Z/WbAVjP/SD7qxMRkl6WmjVXWOkm9pl60VhPKjeGcVzHQZorGRRnhQGaKxvCjIoAPKq32lab6Gyz7u1dLoXErDhYXJJaAUoAgJ4YAz+6rIyKWNph/kPdvqk/GmqYaayLRPKk4Ys7Dsm2XQnOfKUcTz+RVnVWOw75ruv2lPwVZu8K38ntlozg+2jNFYJAozwqBYzRWMijeFACuVVbtN00qDZX7qxdbo4vyhO+0/KKmwlasYCeGMEjHqq0s0nbWvoPM+sZ/xE1b47ayIlmScMj9inHS8o88zl8f7jdWFVe7E/otJ+3L+BurBzivPkfdoYPtozRWN4UZFSKmaKxvCjIoDNFY3hRkUBmisZFFAJO2D6FP8A2hn4hSlsu1IzZLTMZdt9ylFcne3okUupHmgYJHI8KbdsH0Le+0M/EKjdh3zDcPtf+gV2w19K9/n/AEclpvOtfg6rttPt8aMpEaHMRPV5rbU1kspBPaonsFednGlWoq13+ZOj3CfJ3jvx1hbbe8cqwe1R7T7adrnbYV0iLjXCM3IZUMFLic49Y7j6xVIz1Ttm+sVogvOLiK3XA2o8HmiTwV/aGCM+od5FZxJZJcR2f+TWRuKVX3ReylBtJJOEgZJJ5VWzF6umu9QSINnmu2+yRP52SwMOu9gwezPHHqGT2Cp7X116LQU2bFWcSWUIbV/ZcKRn7iaS9l9yuMKzSWrPYH7g+7JJU+XEtMoASAAVHmRxOAO2s4sb6bv2e5LXNR6JTVel7rp+Cq76cvd0UqON99h+QXMpHNQzwOOZBGMVPbPNYjU8FbUkJRcI4HSpTwC0nksD+I7D7RXlVv1ldUFM65wLWysYU1DY6ZeDzG8vh91bdLaCtWm5KZcRcl2UElHSOOcMHmN0YH35ryql49V59BTSvc+CH2hWu9QLXOvETUlwCW1hfkoIShKCoDAKcHhntpb0HqS9qts2Ba0v3C7yHgtDkhwqbjt7oBWoqPfnA7/32FtJH8iLr9Un400s7DgPyTdDgZ8pSM/3BVIpfTttb0zNp9ZJPycdusGtYGrbXIuNwfkMvPjp3GX1LQlIBJCkkAAEDA4Y9hpw2lj+Qt2z/wDEn4000YFLG0z6D3X6tPxpqSyO8ktr8FOHCGkLOw/5ruv2lPwUya0Q7Girua9Ry7XGYawptltCt9WTjG8OZ5YpF2YahgafsNzenrUXHJSUsx2xvOPK3BwSntrs0re4uttWqVfeAjjft0EnLQI5qP8AWWBjn68cqtlx11av0iWK105n2zu0Zb9Y3WO3cLvfpkRhRSptno0FbieeTkcAfv8AZVivuIZZW66oIbbSVKUTwAHEmvYHCk7avNXD0XKS2cGQtDGR3E5P7gRXPt5bS8F0unDeyFt90uu0C8SkQ5j9tsMUgKUx5rr5PLzuzPPHYMcya06t0/d9Kxvyzp29XJbTJBfZkPl3Az8rjwI7wR681z7N7ndomnDGs2nnpjq31rXKcdS0zngOZ4nGOymh20avvLLjV1u0G3RnUlK2IMfpFFJ5grXw5dwror+Hk124r0Qlc497Z1aC1W3qi2KWtKW5rBCZDaeXHkoeo/uORXNtZ+g836xn/ETXXpXRNq0w8p+CqQ4+tvcW465nI/ZGB2VybWvoPN+sZ/xE1KeDzrh42UfLpPl50R+xP6LSfty/gbp0vVyjWi2P3CardYYRvKPae4D1k4FJWxP6Kyftqvgbrl23zVtWu3QkHzX31OLHHjuAYH3qz7q1ePqfIc/zPJrjhTPen0XnXodudxuEq32oLKI8SGvoyvHMlXM45es55YqM1RHv2gZLFxtd2lyrY4sJU1LcLgSrnuqz2HsIwR92ZXSV0v6NNW6FY9NqLbbCf97mvhttRPEqCRlSgSSc8KkZmmNQ6gjKjaivbLURZBXFgRhg4OR568nmOwVrlxv9WuP4M65T23v8knaronV2mRJtst2C86Ala28KWwsEFQ48D7e45qsdTXvVWnL+u3zb7LUwClSXkoRlTR/WAxzHHh3irV0zpi3aZYdZtofIeILinXCreI4DhyHuFLG2Gx+XWRu6so/PwFeeQObSuf3HB++s4ahZdeme5Zt49vyhv0/EeiwcSLq/c+lV0iH3kpBCSBgDdAGO330sa/butpt0+9RdRzGEoKejihtBQCSBgHGfXWdkV7Fy02ITqsyLeQ0cniWzxQf4j+7W3VzYv2p7Pp5I3o7J8vm924nghJ9pzWFLjK0/RptVjTXs82WxajmWqLJnaquLEh1oLW0hlrCM8ccU91FO2BRU3kpv1/ZFFjX/ADEra/8AQt77Qz8VRmw4j8hXAdvlY+AV3a3s+qtRR5FtYZtSICnUrbcU8sOkJORkYI51EaX0trjTCZCLcuzqbfIK0vOLVxHDIwkV0y5fx3G1vZCt9blrsWkTVH7XpSblq5iHCHSvMMJYKUcSXFKJCf3p++nZ+FtEnIUy5Ps8FChguR0qUsezI4V0aR2f2+wyfL5Lq59xyVB90YCCeZSOPHieJJPGs4nOGube2ayKsq4paR51laHTs0cgoG+7EisqIB59Huk/uSaXNiN3aAn2hxYDilCQyP6wwEqx9yTVrKQlSSlQBBGCDyNVHqHZtdLfdBctJOgpC99toOBDjJ7kk8COOOOOHDjTFc1FY6et+BkmppXPfRbtYyAare33baUUBhyyQ1L5dNIwj791zj7hTBZbBc1T27rqW5eUzGs9DHj5QwzkYJx+sccMmo1j4eWik3y8I2bSfoRdvqh8SaV9hx/9Jug/4lJ/7BTBraBqG8Q5NrtjNu8ifbSFOvvLS4DnJwkJIxwHHNL2j9M6w0oZQitWiQ3ICSpLslYwoZwQQjuNWjj0HLffZOt9VVos+lfaZ9B7t9Un400xsqcLCC8Epd3RvpScgK7ceqlbXEDUV5hybXbWLd5E+2kKefeWlwHOTgBJHYKji/etlcn7WKuxOBDdauE5xhtUpp5LbbqhkoSU5OO7NRm0rTj+nr03frQVNR3nek3m/wD2Hs5+48x68juqc0fpnWGlfKhFZtEhEjdKkOyVpwoZwQQj11YMyE1c7a5DuLLbiHm915sHI9eD6jyPqrpvNwzO09pkJx8sSlrTIjQ+qmNT2lLwCUTGgEyGR+qrvH9k9nvHZXBtahLmaLkrbTvGM4h8j1A4P7iaVoOz3U9gvqpun5sQtoJDZecUkrQf1VpCcH/9GeFWZBTLk2zcvUeMl9xKkutMqK2yDkcyATkYzUr4Y7Vw9o3PK4c0hC2J3VtVtmWlagHmnemQk/rIUAD9xH7xVmDlVP3bZ1fLLdRcdIvFaEq3m0hwIda9XHgoe/3GpuBdtpLqQyuyQUqxgvyCEY9ZCV8fcK3mxzkrnDWmZx24XGkyxc0n7WT/ACHmfWM/4ia7LFYJzU5N0v8Ac1TbgElLaGxuMMJPMJSOZ9Zrg11atSX6K/a4LFtEBam1B1x9Yc80hWMBJHMd9Sx6nInvwUttw+xw7Ez/ACWlD/jl/A3XJtwhuLtttmpBKGHlNrI7N4DH70494r3o/T+sdKx5LEZm0SW3lhZDklad1WMcMI7sfdT5drdGu9tfgTm99h9G6sdo7iO4g8RVKtRn5p7Wycw6xcGLWym7NXDSUaOFAvQh0Lie4AndPsKcfcac+VUydFau0rdFS9NueUt8QFNrSCpPctCuB92fdTLDuO0eckMqtVthZ4GQ8eXrCQs5+6vMuKXTqGtM9x5GlxpPZYGa1ymG5UZ1h9AW06goWk9oIwaiNOWJy2Kfl3Ce9PuMkAPPuHCQBnCUI5JAyanDwFc77PsXXddyiNNS1aE149DmuFMUKVHeWocC2eKF/wAD7zVlaCYdltTdRykbsi7O77aVDi2wng2n7uPvpd2j2GPetY2OLHViXKQpMkJHyWUnO/6j8oDv4d1WZHabYYbZZQENtpCUISMBIAwAK6s+RVKft+f6HPhhqmvSPeKKzRXIdJjIoyKjrxYLTe0tJu9vjzEtElsPI3t0nGcfdUZ1A0j6O27wRQDJkUZFLfUDSPo7bvBFHUDSPo7bvBFAMmRRkUt9QNI+jtu8EUdQNI+jtu8EUAyZFGRS31A0j6O27wRR1A0j6O27wRQDJkUZFLfUDSPo7bvBFHUDSPo7bvBFAMmRRkUt9QNI+jtu8EUdQNI+jtu8EUAyZFGRS31A0j6O27wRR1A0j6O27wRQDJkUZFLfUDSPo7bvBFHUDSPo7bvBFAMmRRkUt9QNI+jtu8EUdQNI+jtu8EUAyZFGRS31A0j6O27wRR1A0j6O27wRQDJkUZFLfUDSPo7bvBFHUDSPo7bvBFAMmRRkUt9QNI+jtu8EUdQNI+jtu8EUAyZFctyuEW2QX5kx1LTDKCtaj3f5nsx31CL0FpIA7unbcTjhlkUhzdmN1uU0LRDsdnjg4CIgUTg8yTu8T7wPUK3jlU/1PSMXTS7LuM+z1t67zLjqycgpcmq6GKgj+bYSeXvI/wC0ntp5SRjupZa2f6TShKV2KC4pKQCtxoFSvWT3176gaR9Hrd4IpkrlTa8HsTxWmMmRRXPAgxbdDahwGEMRmhhtpsYSkeqisGhY1tqi46duFoYiQ4r7dzkpioU66tJQ4o8yAk+by9dY1dqi6WK6WaHGiQn03SQIyVuPLSW3DjJIAOU8fbUHtiUwqfpBp98NA3hsqId6NSU8AVZBBHt7K5NoUWBa9Q6KdRNfIVdUKJlXBx4BHm+cN9RwPWKAtJyQywhKpLzbWeGVqABPqzXtTraW+kU4kIxneJ4Y781VG0GfbJF2v0FHk7s38kcVz1haUgpJQiM3zK1EglQPDhwOMVravNrb0ToZMp5t91YS20h6SERUuIQAovnByEZGE8893YBbTTzTyAtl1DiCcBSFAj91YZksSCoMPtuFBwoIWDg+vFU/o4xH9La3tf5WjW4vXN0IeaT0aG0ObqULCc5S2o4HsPOpnQL86Bqw2O522yrkNW/eTcbSAkdGFABLiRyyeI4DkcdtAO+qL2xpyxTLvKQtbUZveKEc1EnAHvJFctqk6hekxnJzFsMJ9srUYry1KaOMp4ngsHlkAezFdepDa/yQ83fi0Lc/usu9KcI89QSMns4kceykC22lekdZ2eBpi9yJdtnFzym2OvdMI7YTnpAf1RnA9Z4ZPYBZz0hllSEuPNoUs4SlSwCr2d9Klxvd0h7RLTaenZ/Jk2K86pBawpBQP62eXI8qWLMLPdb/AKzgayXHTLVKCWxKcCFJigeZ0ajjAHA5T2kE866dSs2uXtK0lElGO/EVAfSlLrm8lY3fNzk+cDjt50BZbTrbyAtpxC0HkpKgQffXlElhx1bTbzanEfLQlYJT7R2VUOn5D0DS+0SNp1SUvRrhJMRmORlpGACUJHLABxjtFepqIUiz6AnaY6EXRUlhGWMdIpvcy8HCOJAIO9ntznnQFuPyWI4SX3m2t44TvrCcn1ZpU2m3q6af00bpaJDTa23W0LS6zvhQWoJ4cRjGc9tQUBUG4a31lB1UI5CWmhGTLwAmLuneKN7kMkEkdvspcuS5bewOMm6uqDhfb6HpjhRa6YFHPj8nj7MUBd6c441reksMFIeebbKjhO+sDJ9Wa9NOIdbDjS0rQrilSTkH2Gqyt64Fx1JrmFqwMFxG6GRKxhMTdOCjPIciSO0g86AZ9o+oZWm9MuTbf0XlS3W2Wy6MhO8oDex24FS9mZnsMOJuFxTPy4Sy6lgNkI4YCt04JBzxAHsqobymQnYhZV3zBkpktFpT/wDOBrpDu8+PyMe7FXVFSwiM2IobDAT+bDWN3HZjHDFAKFy1RfGNao01Dg29anoplsvPPuJG4CRhWEnjwPLIqS0hqhF/t0t+VG8hkQpbkOS0twKSlxGM7quGRxpP1Mu3PbZbc3PmoYbRZ1pUtMsslCt9RA3kqBBxxxmuC1hczZ9rW3obTNs8Evi1SVNAl4BKiTkDzyDjz+ZyeNAW75SxvIT07W8sApG+POz3d9YelR2FJS++02VnCQtYG97M1TL1ws639mD7UqEXGEttyHQtOWwG0gJWezzgrAPbmu7WzMqBeL7fojtju8LcS1Nt1y4OshCANxsnlkHeAHMnkTzAsm4T5jF3t0WLFZejPqWJLqpCUKYATlOEHirJ4cK7zKjpKwX2gUDKgVjzR6+6qz1Y9FXrDZ5OdYaiPuqWpxLpAcbSW0FKVE8eBJHHtz30O26yTNslxjz40FxpdnStTTgTurc6TziocirHHj7aAs9C0OJC0LSpBGQoHINeGH2H0lTDrbiQcEoUFDPuqjoU2WjYXJFueKkszVNvhtW8W45d84cDkAjny4E09WKDYY0mXdoeoGOnmQCVIg7jbSW0jg4Gk5O8kY4k57KAd0SY6nlMofaLqflNhY3h7RWVSWEPJYU+0l1XJsrAUfdVR6TRN07qCwWuYxY7xHfW75Jc4OPKUApJK194IVxPHnzzjOmT5ZYbk5cEJs2orZPu4cTvcJzThcACU9pKCMAdmOQGcAXPRRRQCRrr9Nj/AGdX8a06n+RA+wpoooDa3/SHa/8Aln+RqClfRK1f83X8SqKKAmbz84ax+wsfCqtexz5kl/aP8hRRQDPrD6NXH6g0i7EP0Sf7UUUUB72kfSqy/to+Kpi//SqN7WPioooDZo351kfUH46iNnv0tv37S/4iiigM7VPnixfWf51Pa1/Q4P1v+miigJrTfzFC+qFI+076QWT9r/M0UUBPa6/R4f1iv4VOWD5igfZ0fwoooBH1L89T/rUfCmnqP81I+p/yNFFAVjZ/oh/9418YrdqH+lWN7W/4UUUBO63+dY/1X+o1qmfSmX+25/gmiigOjSXzfePqk/AqonZX+hXr6yiigNGyP5yuf7J+KtenP6VZ31z38KKKAteiiigP/9k="/>
          <p:cNvSpPr>
            <a:spLocks noChangeAspect="1" noChangeArrowheads="1"/>
          </p:cNvSpPr>
          <p:nvPr/>
        </p:nvSpPr>
        <p:spPr bwMode="auto">
          <a:xfrm>
            <a:off x="127003" y="-422269"/>
            <a:ext cx="1743077" cy="866774"/>
          </a:xfrm>
          <a:prstGeom prst="rect">
            <a:avLst/>
          </a:prstGeom>
          <a:noFill/>
        </p:spPr>
        <p:txBody>
          <a:bodyPr vert="horz" wrap="square" lIns="91408" tIns="45704" rIns="91408" bIns="45704" numCol="1" anchor="t" anchorCtr="0" compatLnSpc="1">
            <a:prstTxWarp prst="textNoShape">
              <a:avLst/>
            </a:prstTxWarp>
          </a:bodyPr>
          <a:lstStyle/>
          <a:p>
            <a:endParaRPr lang="en-US" dirty="0"/>
          </a:p>
        </p:txBody>
      </p:sp>
      <p:sp>
        <p:nvSpPr>
          <p:cNvPr id="20498" name="AutoShape 18" descr="data:image/jpg;base64,/9j/4AAQSkZJRgABAQAAAQABAAD/2wBDAAkGBwgHBgkIBwgKCgkLDRYPDQwMDRsUFRAWIB0iIiAdHx8kKDQsJCYxJx8fLT0tMTU3Ojo6Iys/RD84QzQ5Ojf/2wBDAQoKCg0MDRoPDxo3JR8lNzc3Nzc3Nzc3Nzc3Nzc3Nzc3Nzc3Nzc3Nzc3Nzc3Nzc3Nzc3Nzc3Nzc3Nzc3Nzc3Nzf/wAARCABxAOUDASIAAhEBAxEB/8QAGwAAAgIDAQAAAAAAAAAAAAAAAAYFBwEDBAL/xABOEAABAwMBBAUHBwcJBwUAAAABAgMEAAURBgcSITETFkFRkxQiVmFxgbIyNTZzdJHTFSM0QnKhsSYzN1JigrPBwhckZHWSouElQ1OF0f/EABgBAQEBAQEAAAAAAAAAAAAAAAADAgQB/8QAKhEAAwACAQQBAwIHAAAAAAAAAAECAxESEyExQQQUM1EiMiNhgZGx0fD/2gAMAwEAAhEDEQA/AHbXT9wiaj02zDukuOzcZnk77TSkhO6E5yMpJB9ean9ZF9rTFykxJb8V6LGdfbcZIB3kIUQDkHIyOVL+07/dJmmLy8D5Hb7olUpwDPRIUMb59QPOpTV12gydMzIcOXHkyrjGXHiNMupWp5biSkYAPEDeyTyABJwKA6HNQ2mxJgwrtclIfeQAhySD55xkkrwE9/dW62apst3kvxrfODkiO2HHGi2tCgg8lYUASOXEd476XNoDkWPcdGokusJKLu2T0igOAbUM4PZnHHvxXl+SwjbNFBfaClWNSMb4yVdLkD2444oCVtGore3Du8+TfjKiMzVBSnIqmhDGB+aPm5OOeT38ak3dTWdq3MXFcwCG+d1p3o1kLJ4DHDtyMd+eGaV9CrhT7jrSEtxp1L91c3mgsHfbLaUk47Rzrj0PHmGX1WnJcUxpuWpfSrzh5BGYw9eApSsdm4mgHS6altFqWUTpRQpLfSuBLS19Ej+svdB3Bz4nHI9xrE/VFlty4iZk9DQmbpjuFKi2vPLzwN3lx58uNI1uMZOttVW+/XZ2AqS+28030qGRKY3ABhZG8QBkYSoczXvWKbFGtejY1tVFFsbvjAaSV7yCgBwEgqzlOTz4igHCPrGwSoSZkW4JeZU+WEdG2tS1uAZKUpA3lcCDwHKuLUGprcvTkiXGva7YnpOi8sMNaywtJBIUhSeBwcecBzrn1fbmLhdLauBqBNnvLCHXYrpQlaXm1bqV5Srgrknt7qVdSXmdcdluqE3hUNx6PIEZEyJ5rUvCm/OTnmRyOOHm+qgHq+arhWOZaYshLzqrgvdQ4hpRSlISSVHAPHhyHHjnkK7WdRWl26C1olgzygL8n3FBQTjOcEcB66VNVzIybnoSWZDIjeXEdNvjc4skDjy58K2a7WmA9Z9aW4h9Nvc6KWWCF9LFcO6rGPlbqsEDvzQDbAvNvuEmRGiPlb0YgPILaklBPIHIHt9nGttyucO2MpdmvBtK1htAwVKcUeSUpGSo+oDsrk05CdjwFPy07syY6qTIT/VUrGE/3UhKf7tLmqpQt+0DTEy4HctxakMIdUcNtyFgbuT2EgFI9poBlt+oLXchK8kk764n6QyptSXGuGfOQQFDI5cOPZSXsyZt168su0tov3Vq6SHEylpWFhBJSlO8cZTu8NzkO4GpBLaJO1Py+A4ksRbSWZ7qFApCivLaFHlvYyr1DHeM6tkD7LljnttvNuLTdJSlBKgSAV8D7D30BPaz1B1dtTb7LHlE2S+iLDj72A68s4SCe7mT7K1M6blvMBd1vtzdmKGVLiyDHbQe5CE8MD+1vHvqL2qw5qrdabvb4y5S7NcWprkdsZUttOd7A7//ADTBbdTWS42xNwjXOKqNubylqeSnc7woE+aR2g8qAEzWbDborV3uS5D5/NpcU3l19Q7kIBKjjngdmeFRt8n2rUuirvIhO+UsssPjI3m1NuoQTgg4IIPfURe9VWhy82R6I7CjvSmZIZus5WG2mkqCVbgJAUVFIIyRw48c4MTpabHTpbX0d6XvPiZMdUXwG3FIcaG4sowMBXZwHqoCXt90ahaB0sl28rtjjzMXD3k5d6UYTlBOCBvZxk141tMiv690zarhl6AUSXH4y2VLbWrcwglOCFYye/HPhUPdZsUbH9NrElkhK4AV+cHApUjeHtHbU1qSbFG07SCvKmN0x5hB6QY85A3ePr7KAZRPs2mmGLUhS0BlneRHZQ4+ttvOMkJClBOeGT3cOVe39U2Riyt3lc9tVuXykNpU4n37oOO7jyPClvSs1ELWurYt1dQzLefbkRy6oJ6SOEbqd3PMJ5HuzS6tlMbZ1ruUkhu3zpklyBk4C0HAynPYog476AfjrfTYMvdujbgiIS5ILSFrDaTyJKQff3duKw3rjTTjsVtF1aJllKWVbqtxSlAFKd7GArBHmk5rhuLkIbMpTsdbCWfyOpCVIICR+a+SPf2d9KmoJMP/AGQaaUl5gJSbfyWPNUN3e944599APMm6M9cIUAXdbTnQub1vMY4fOAd8OEfqjsB7a3XLVtitbjiJ09LfRLCHVhtakNKPILWAUpPEcCRzFLuo50VO03SSvKmQlUWZg9IMechO79+OHfSjq68xLlo7U0S1OR4TTct7NuZR0kmQtLgLjzvMoTnJ5cAB53ZQF15orlt0pmZAjyYzqXmXW0qQ4g5CgRzBFFAdKkpWkpUApJGCCMgjurkhWm2QHFuQbdEjOL+WtlhKCr2kDjWm822ZcA0Id4l20oJ3jGQ0orzjnvpVy9XfUZ1bvHplePAi/hUBPvRIsg5fjsuHG7laArh3caDCiF3pTGZLmQd/oxnI5HNQHVu8emV48CL+FR1bvHplePAi/hUBPsw4rC99mMy2rGN5DYBx3cK2JbbStS0oSFLwVKA4qxyzS51bvHplePAi/hUdW7x6ZXjwIv4VATsu3wpu55ZEjyNw5T0zSV7vsyOFenYkV7HTR2XMDA30A4HdxqA6t3j0yvHgRfwqOrd49Mrx4EX8KgJyXboM1tDcyHGfQj5CXWkqCfYCOFbDEjKaQyY7RaR8hBQN1PsHZS/1bvHplePAi/hUdW7x6ZXjwIv4VATj1vgvRhGehx3GAchpbSSkHvwRioa6RZtwuUO2Nwuhs7Kg9JfKkAOlPFDSUjjjewVEgDCccc146t3j0yvHgRfwq89Xbv6ZXjwIv4VAM45VrkR2JLK2ZLLbrSxhTbiQpKh6waW06fuqiQnWl3JHAgMxeHt/NV76t3j0yvHgRfwqAn2IcWPH8njxmWmMEdEhsJTx58BwrLMWMwoqYjtNqIwShABI91L/AFbvHplePAi/hUdW7x6ZXjwIv4VAM3Co9yx2h2R5S7a4K3856VUdBVn24zUT1bvHplePAi/hUdW7x6ZXjwIv4VAT70OK+WlPx2XCyd5srQDuHvGeXuoXEiuKcU5HZUpwALKkAlQHLPfioA6bvHplePAi/hVjq7d/TK8eBF/CoCeMCEUhJiR90EqA6JOMngTyoMCEoAGJHIAAGWk8AOQ5Uvp0/dVk7mtLucHBwzFOD4Ve+rd49Mrx4EX8KgJ2ZAhTtzy2JHkbhynpmkr3T6sjhWxyOy62G3Gm1oSQQlSQQMcuFL3Vu8emV48CL+FR1bvHplePAi/hUBPiJFDPQiOyGs53NwbufZXnyCFuhPkkfdBJA6JOMnn2VBdW7x6ZXjwIv4VHVu8emV48CL+FQE6YEMkExI5KQAD0SeGOXZ2V6bhRGnHnG4zKFvfzqktgFz9o9vvqA6t3j0yvHgRfwqOrd49Mrx4EX8KgGJtppltLTTaG20DCUJAAA7gKK1QIzkaI2xIlOy3EDBfeCQtfrISAPuFFAJN419d7KwiRdNKPx2Vq3AtUtChvYJx5oPca1WzaNc7q0t226Ulym0K3VKaeBAPPHye7Fde2FIOi3SeaZLRH/V/5qP2H/MNw+1/6BXYpjovJx7nK3fV4bN83aPPte6u76UnxGScdIpfD78Y/fTRprU9s1JHU7bXiVI/nGXBurb7sju9YyKk5UZmXGdjyWkusuJKVoUMhQPYapHRrTll2opt8VSlNJkvR1Z/WbAVjP/SD7qxMRkl6WmjVXWOkm9pl60VhPKjeGcVzHQZorGRRnhQGaKxvCjIoAPKq32lab6Gyz7u1dLoXErDhYXJJaAUoAgJ4YAz+6rIyKWNph/kPdvqk/GmqYaayLRPKk4Ys7Dsm2XQnOfKUcTz+RVnVWOw75ruv2lPwVZu8K38ntlozg+2jNFYJAozwqBYzRWMijeFACuVVbtN00qDZX7qxdbo4vyhO+0/KKmwlasYCeGMEjHqq0s0nbWvoPM+sZ/xE1b47ayIlmScMj9inHS8o88zl8f7jdWFVe7E/otJ+3L+BurBzivPkfdoYPtozRWN4UZFSKmaKxvCjIoDNFY3hRkUBmisZFFAJO2D6FP8A2hn4hSlsu1IzZLTMZdt9ylFcne3okUupHmgYJHI8KbdsH0Le+0M/EKjdh3zDcPtf+gV2w19K9/n/AEclpvOtfg6rttPt8aMpEaHMRPV5rbU1kspBPaonsFednGlWoq13+ZOj3CfJ3jvx1hbbe8cqwe1R7T7adrnbYV0iLjXCM3IZUMFLic49Y7j6xVIz1Ttm+sVogvOLiK3XA2o8HmiTwV/aGCM+od5FZxJZJcR2f+TWRuKVX3ReylBtJJOEgZJJ5VWzF6umu9QSINnmu2+yRP52SwMOu9gwezPHHqGT2Cp7X116LQU2bFWcSWUIbV/ZcKRn7iaS9l9yuMKzSWrPYH7g+7JJU+XEtMoASAAVHmRxOAO2s4sb6bv2e5LXNR6JTVel7rp+Cq76cvd0UqON99h+QXMpHNQzwOOZBGMVPbPNYjU8FbUkJRcI4HSpTwC0nksD+I7D7RXlVv1ldUFM65wLWysYU1DY6ZeDzG8vh91bdLaCtWm5KZcRcl2UElHSOOcMHmN0YH35ryql49V59BTSvc+CH2hWu9QLXOvETUlwCW1hfkoIShKCoDAKcHhntpb0HqS9qts2Ba0v3C7yHgtDkhwqbjt7oBWoqPfnA7/32FtJH8iLr9Un400s7DgPyTdDgZ8pSM/3BVIpfTttb0zNp9ZJPycdusGtYGrbXIuNwfkMvPjp3GX1LQlIBJCkkAAEDA4Y9hpw2lj+Qt2z/wDEn4000YFLG0z6D3X6tPxpqSyO8ktr8FOHCGkLOw/5ruv2lPwUya0Q7Girua9Ry7XGYawptltCt9WTjG8OZ5YpF2YahgafsNzenrUXHJSUsx2xvOPK3BwSntrs0re4uttWqVfeAjjft0EnLQI5qP8AWWBjn68cqtlx11av0iWK105n2zu0Zb9Y3WO3cLvfpkRhRSptno0FbieeTkcAfv8AZVivuIZZW66oIbbSVKUTwAHEmvYHCk7avNXD0XKS2cGQtDGR3E5P7gRXPt5bS8F0unDeyFt90uu0C8SkQ5j9tsMUgKUx5rr5PLzuzPPHYMcya06t0/d9Kxvyzp29XJbTJBfZkPl3Az8rjwI7wR681z7N7ndomnDGs2nnpjq31rXKcdS0zngOZ4nGOymh20avvLLjV1u0G3RnUlK2IMfpFFJ5grXw5dwror+Hk124r0Qlc497Z1aC1W3qi2KWtKW5rBCZDaeXHkoeo/uORXNtZ+g836xn/ETXXpXRNq0w8p+CqQ4+tvcW465nI/ZGB2VybWvoPN+sZ/xE1KeDzrh42UfLpPl50R+xP6LSfty/gbp0vVyjWi2P3CardYYRvKPae4D1k4FJWxP6Kyftqvgbrl23zVtWu3QkHzX31OLHHjuAYH3qz7q1ePqfIc/zPJrjhTPen0XnXodudxuEq32oLKI8SGvoyvHMlXM45es55YqM1RHv2gZLFxtd2lyrY4sJU1LcLgSrnuqz2HsIwR92ZXSV0v6NNW6FY9NqLbbCf97mvhttRPEqCRlSgSSc8KkZmmNQ6gjKjaivbLURZBXFgRhg4OR568nmOwVrlxv9WuP4M65T23v8knaronV2mRJtst2C86Ala28KWwsEFQ48D7e45qsdTXvVWnL+u3zb7LUwClSXkoRlTR/WAxzHHh3irV0zpi3aZYdZtofIeILinXCreI4DhyHuFLG2Gx+XWRu6so/PwFeeQObSuf3HB++s4ahZdeme5Zt49vyhv0/EeiwcSLq/c+lV0iH3kpBCSBgDdAGO330sa/butpt0+9RdRzGEoKejihtBQCSBgHGfXWdkV7Fy02ITqsyLeQ0cniWzxQf4j+7W3VzYv2p7Pp5I3o7J8vm924nghJ9pzWFLjK0/RptVjTXs82WxajmWqLJnaquLEh1oLW0hlrCM8ccU91FO2BRU3kpv1/ZFFjX/ADEra/8AQt77Qz8VRmw4j8hXAdvlY+AV3a3s+qtRR5FtYZtSICnUrbcU8sOkJORkYI51EaX0trjTCZCLcuzqbfIK0vOLVxHDIwkV0y5fx3G1vZCt9blrsWkTVH7XpSblq5iHCHSvMMJYKUcSXFKJCf3p++nZ+FtEnIUy5Ps8FChguR0qUsezI4V0aR2f2+wyfL5Lq59xyVB90YCCeZSOPHieJJPGs4nOGube2ayKsq4paR51laHTs0cgoG+7EisqIB59Huk/uSaXNiN3aAn2hxYDilCQyP6wwEqx9yTVrKQlSSlQBBGCDyNVHqHZtdLfdBctJOgpC99toOBDjJ7kk8COOOOOHDjTFc1FY6et+BkmppXPfRbtYyAare33baUUBhyyQ1L5dNIwj791zj7hTBZbBc1T27rqW5eUzGs9DHj5QwzkYJx+sccMmo1j4eWik3y8I2bSfoRdvqh8SaV9hx/9Jug/4lJ/7BTBraBqG8Q5NrtjNu8ifbSFOvvLS4DnJwkJIxwHHNL2j9M6w0oZQitWiQ3ICSpLslYwoZwQQjuNWjj0HLffZOt9VVos+lfaZ9B7t9Un400xsqcLCC8Epd3RvpScgK7ceqlbXEDUV5hybXbWLd5E+2kKefeWlwHOTgBJHYKji/etlcn7WKuxOBDdauE5xhtUpp5LbbqhkoSU5OO7NRm0rTj+nr03frQVNR3nek3m/wD2Hs5+48x68juqc0fpnWGlfKhFZtEhEjdKkOyVpwoZwQQj11YMyE1c7a5DuLLbiHm915sHI9eD6jyPqrpvNwzO09pkJx8sSlrTIjQ+qmNT2lLwCUTGgEyGR+qrvH9k9nvHZXBtahLmaLkrbTvGM4h8j1A4P7iaVoOz3U9gvqpun5sQtoJDZecUkrQf1VpCcH/9GeFWZBTLk2zcvUeMl9xKkutMqK2yDkcyATkYzUr4Y7Vw9o3PK4c0hC2J3VtVtmWlagHmnemQk/rIUAD9xH7xVmDlVP3bZ1fLLdRcdIvFaEq3m0hwIda9XHgoe/3GpuBdtpLqQyuyQUqxgvyCEY9ZCV8fcK3mxzkrnDWmZx24XGkyxc0n7WT/ACHmfWM/4ia7LFYJzU5N0v8Ac1TbgElLaGxuMMJPMJSOZ9Zrg11atSX6K/a4LFtEBam1B1x9Yc80hWMBJHMd9Sx6nInvwUttw+xw7Ez/ACWlD/jl/A3XJtwhuLtttmpBKGHlNrI7N4DH70494r3o/T+sdKx5LEZm0SW3lhZDklad1WMcMI7sfdT5drdGu9tfgTm99h9G6sdo7iO4g8RVKtRn5p7Wycw6xcGLWym7NXDSUaOFAvQh0Lie4AndPsKcfcac+VUydFau0rdFS9NueUt8QFNrSCpPctCuB92fdTLDuO0eckMqtVthZ4GQ8eXrCQs5+6vMuKXTqGtM9x5GlxpPZYGa1ymG5UZ1h9AW06goWk9oIwaiNOWJy2Kfl3Ce9PuMkAPPuHCQBnCUI5JAyanDwFc77PsXXddyiNNS1aE149DmuFMUKVHeWocC2eKF/wAD7zVlaCYdltTdRykbsi7O77aVDi2wng2n7uPvpd2j2GPetY2OLHViXKQpMkJHyWUnO/6j8oDv4d1WZHabYYbZZQENtpCUISMBIAwAK6s+RVKft+f6HPhhqmvSPeKKzRXIdJjIoyKjrxYLTe0tJu9vjzEtElsPI3t0nGcfdUZ1A0j6O27wRQDJkUZFLfUDSPo7bvBFHUDSPo7bvBFAMmRRkUt9QNI+jtu8EUdQNI+jtu8EUAyZFGRS31A0j6O27wRR1A0j6O27wRQDJkUZFLfUDSPo7bvBFHUDSPo7bvBFAMmRRkUt9QNI+jtu8EUdQNI+jtu8EUAyZFGRS31A0j6O27wRR1A0j6O27wRQDJkUZFLfUDSPo7bvBFHUDSPo7bvBFAMmRRkUt9QNI+jtu8EUdQNI+jtu8EUAyZFGRS31A0j6O27wRR1A0j6O27wRQDJkUZFLfUDSPo7bvBFHUDSPo7bvBFAMmRRkUt9QNI+jtu8EUdQNI+jtu8EUAyZFctyuEW2QX5kx1LTDKCtaj3f5nsx31CL0FpIA7unbcTjhlkUhzdmN1uU0LRDsdnjg4CIgUTg8yTu8T7wPUK3jlU/1PSMXTS7LuM+z1t67zLjqycgpcmq6GKgj+bYSeXvI/wC0ntp5SRjupZa2f6TShKV2KC4pKQCtxoFSvWT3176gaR9Hrd4IpkrlTa8HsTxWmMmRRXPAgxbdDahwGEMRmhhtpsYSkeqisGhY1tqi46duFoYiQ4r7dzkpioU66tJQ4o8yAk+by9dY1dqi6WK6WaHGiQn03SQIyVuPLSW3DjJIAOU8fbUHtiUwqfpBp98NA3hsqId6NSU8AVZBBHt7K5NoUWBa9Q6KdRNfIVdUKJlXBx4BHm+cN9RwPWKAtJyQywhKpLzbWeGVqABPqzXtTraW+kU4kIxneJ4Y781VG0GfbJF2v0FHk7s38kcVz1haUgpJQiM3zK1EglQPDhwOMVravNrb0ToZMp5t91YS20h6SERUuIQAovnByEZGE8893YBbTTzTyAtl1DiCcBSFAj91YZksSCoMPtuFBwoIWDg+vFU/o4xH9La3tf5WjW4vXN0IeaT0aG0ObqULCc5S2o4HsPOpnQL86Bqw2O522yrkNW/eTcbSAkdGFABLiRyyeI4DkcdtAO+qL2xpyxTLvKQtbUZveKEc1EnAHvJFctqk6hekxnJzFsMJ9srUYry1KaOMp4ngsHlkAezFdepDa/yQ83fi0Lc/usu9KcI89QSMns4kceykC22lekdZ2eBpi9yJdtnFzym2OvdMI7YTnpAf1RnA9Z4ZPYBZz0hllSEuPNoUs4SlSwCr2d9Klxvd0h7RLTaenZ/Jk2K86pBawpBQP62eXI8qWLMLPdb/AKzgayXHTLVKCWxKcCFJigeZ0ajjAHA5T2kE866dSs2uXtK0lElGO/EVAfSlLrm8lY3fNzk+cDjt50BZbTrbyAtpxC0HkpKgQffXlElhx1bTbzanEfLQlYJT7R2VUOn5D0DS+0SNp1SUvRrhJMRmORlpGACUJHLABxjtFepqIUiz6AnaY6EXRUlhGWMdIpvcy8HCOJAIO9ntznnQFuPyWI4SX3m2t44TvrCcn1ZpU2m3q6af00bpaJDTa23W0LS6zvhQWoJ4cRjGc9tQUBUG4a31lB1UI5CWmhGTLwAmLuneKN7kMkEkdvspcuS5bewOMm6uqDhfb6HpjhRa6YFHPj8nj7MUBd6c441reksMFIeebbKjhO+sDJ9Wa9NOIdbDjS0rQrilSTkH2Gqyt64Fx1JrmFqwMFxG6GRKxhMTdOCjPIciSO0g86AZ9o+oZWm9MuTbf0XlS3W2Wy6MhO8oDex24FS9mZnsMOJuFxTPy4Sy6lgNkI4YCt04JBzxAHsqobymQnYhZV3zBkpktFpT/wDOBrpDu8+PyMe7FXVFSwiM2IobDAT+bDWN3HZjHDFAKFy1RfGNao01Dg29anoplsvPPuJG4CRhWEnjwPLIqS0hqhF/t0t+VG8hkQpbkOS0twKSlxGM7quGRxpP1Mu3PbZbc3PmoYbRZ1pUtMsslCt9RA3kqBBxxxmuC1hczZ9rW3obTNs8Evi1SVNAl4BKiTkDzyDjz+ZyeNAW75SxvIT07W8sApG+POz3d9YelR2FJS++02VnCQtYG97M1TL1ws639mD7UqEXGEttyHQtOWwG0gJWezzgrAPbmu7WzMqBeL7fojtju8LcS1Nt1y4OshCANxsnlkHeAHMnkTzAsm4T5jF3t0WLFZejPqWJLqpCUKYATlOEHirJ4cK7zKjpKwX2gUDKgVjzR6+6qz1Y9FXrDZ5OdYaiPuqWpxLpAcbSW0FKVE8eBJHHtz30O26yTNslxjz40FxpdnStTTgTurc6TziocirHHj7aAs9C0OJC0LSpBGQoHINeGH2H0lTDrbiQcEoUFDPuqjoU2WjYXJFueKkszVNvhtW8W45d84cDkAjny4E09WKDYY0mXdoeoGOnmQCVIg7jbSW0jg4Gk5O8kY4k57KAd0SY6nlMofaLqflNhY3h7RWVSWEPJYU+0l1XJsrAUfdVR6TRN07qCwWuYxY7xHfW75Jc4OPKUApJK194IVxPHnzzjOmT5ZYbk5cEJs2orZPu4cTvcJzThcACU9pKCMAdmOQGcAXPRRRQCRrr9Nj/AGdX8a06n+RA+wpoooDa3/SHa/8Aln+RqClfRK1f83X8SqKKAmbz84ax+wsfCqtexz5kl/aP8hRRQDPrD6NXH6g0i7EP0Sf7UUUUB72kfSqy/to+Kpi//SqN7WPioooDZo351kfUH46iNnv0tv37S/4iiigM7VPnixfWf51Pa1/Q4P1v+miigJrTfzFC+qFI+076QWT9r/M0UUBPa6/R4f1iv4VOWD5igfZ0fwoooBH1L89T/rUfCmnqP81I+p/yNFFAVjZ/oh/9418YrdqH+lWN7W/4UUUBO63+dY/1X+o1qmfSmX+25/gmiigOjSXzfePqk/AqonZX+hXr6yiigNGyP5yuf7J+KtenP6VZ31z38KKKAteiiigP/9k="/>
          <p:cNvSpPr>
            <a:spLocks noChangeAspect="1" noChangeArrowheads="1"/>
          </p:cNvSpPr>
          <p:nvPr/>
        </p:nvSpPr>
        <p:spPr bwMode="auto">
          <a:xfrm>
            <a:off x="127003" y="-422269"/>
            <a:ext cx="1743077" cy="866774"/>
          </a:xfrm>
          <a:prstGeom prst="rect">
            <a:avLst/>
          </a:prstGeom>
          <a:noFill/>
        </p:spPr>
        <p:txBody>
          <a:bodyPr vert="horz" wrap="square" lIns="91408" tIns="45704" rIns="91408" bIns="45704" numCol="1" anchor="t" anchorCtr="0" compatLnSpc="1">
            <a:prstTxWarp prst="textNoShape">
              <a:avLst/>
            </a:prstTxWarp>
          </a:bodyPr>
          <a:lstStyle/>
          <a:p>
            <a:endParaRPr lang="en-US" dirty="0"/>
          </a:p>
        </p:txBody>
      </p:sp>
      <p:sp>
        <p:nvSpPr>
          <p:cNvPr id="17" name="TextBox 16"/>
          <p:cNvSpPr txBox="1"/>
          <p:nvPr/>
        </p:nvSpPr>
        <p:spPr>
          <a:xfrm>
            <a:off x="5086532" y="5715000"/>
            <a:ext cx="3447868" cy="95409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effectLst>
            <a:outerShdw blurRad="63500" sx="102000" sy="102000" algn="ctr" rotWithShape="0">
              <a:prstClr val="black">
                <a:alpha val="40000"/>
              </a:prstClr>
            </a:outerShdw>
            <a:reflection blurRad="6350" stA="50000" endA="300" endPos="55000" dir="5400000" sy="-100000" algn="bl" rotWithShape="0"/>
          </a:effectLst>
        </p:spPr>
        <p:txBody>
          <a:bodyPr wrap="square" lIns="91429" tIns="45715" rIns="91429" bIns="45715" rtlCol="0">
            <a:spAutoFit/>
          </a:bodyPr>
          <a:lstStyle/>
          <a:p>
            <a:r>
              <a:rPr lang="en-US" sz="2000" dirty="0" smtClean="0">
                <a:latin typeface="Arial Rounded MT Bold" pitchFamily="34" charset="0"/>
              </a:rPr>
              <a:t>Total UC years experience</a:t>
            </a:r>
          </a:p>
          <a:p>
            <a:pPr algn="ctr"/>
            <a:r>
              <a:rPr lang="en-US" sz="2000" dirty="0" smtClean="0">
                <a:latin typeface="Arial Rounded MT Bold" pitchFamily="34" charset="0"/>
              </a:rPr>
              <a:t>in BRC:   </a:t>
            </a:r>
            <a:r>
              <a:rPr lang="en-US" sz="3600" dirty="0" smtClean="0">
                <a:latin typeface="Arial Rounded MT Bold" pitchFamily="34" charset="0"/>
              </a:rPr>
              <a:t>634</a:t>
            </a:r>
            <a:endParaRPr lang="en-US" sz="3600" dirty="0">
              <a:latin typeface="Arial Rounded MT Bold" pitchFamily="34" charset="0"/>
            </a:endParaRPr>
          </a:p>
        </p:txBody>
      </p:sp>
      <p:grpSp>
        <p:nvGrpSpPr>
          <p:cNvPr id="25" name="Group 24"/>
          <p:cNvGrpSpPr/>
          <p:nvPr/>
        </p:nvGrpSpPr>
        <p:grpSpPr>
          <a:xfrm>
            <a:off x="6800973" y="2133600"/>
            <a:ext cx="2449710" cy="2976265"/>
            <a:chOff x="6160890" y="533400"/>
            <a:chExt cx="2449710" cy="2976265"/>
          </a:xfrm>
          <a:effectLst>
            <a:outerShdw blurRad="63500" sx="102000" sy="102000" algn="ctr" rotWithShape="0">
              <a:prstClr val="black">
                <a:alpha val="40000"/>
              </a:prstClr>
            </a:outerShdw>
          </a:effectLst>
        </p:grpSpPr>
        <p:grpSp>
          <p:nvGrpSpPr>
            <p:cNvPr id="22" name="Group 21"/>
            <p:cNvGrpSpPr/>
            <p:nvPr/>
          </p:nvGrpSpPr>
          <p:grpSpPr>
            <a:xfrm>
              <a:off x="6160890" y="533400"/>
              <a:ext cx="2449710" cy="2976265"/>
              <a:chOff x="6934200" y="1290935"/>
              <a:chExt cx="2449710" cy="2976265"/>
            </a:xfrm>
          </p:grpSpPr>
          <p:grpSp>
            <p:nvGrpSpPr>
              <p:cNvPr id="18" name="Group 17"/>
              <p:cNvGrpSpPr/>
              <p:nvPr/>
            </p:nvGrpSpPr>
            <p:grpSpPr>
              <a:xfrm>
                <a:off x="6934200" y="1824335"/>
                <a:ext cx="2449710" cy="2442865"/>
                <a:chOff x="6781800" y="1824335"/>
                <a:chExt cx="2449710" cy="2442865"/>
              </a:xfrm>
            </p:grpSpPr>
            <p:pic>
              <p:nvPicPr>
                <p:cNvPr id="15" name="Picture 4" descr="C:\Documents and Settings\mlindqui\Local Settings\Temporary Internet Files\Content.IE5\PK768SFX\MC900441870[1].wmf"/>
                <p:cNvPicPr>
                  <a:picLocks noChangeAspect="1" noChangeArrowheads="1"/>
                </p:cNvPicPr>
                <p:nvPr/>
              </p:nvPicPr>
              <p:blipFill>
                <a:blip r:embed="rId4" cstate="print"/>
                <a:srcRect/>
                <a:stretch>
                  <a:fillRect/>
                </a:stretch>
              </p:blipFill>
              <p:spPr bwMode="auto">
                <a:xfrm>
                  <a:off x="7162800" y="1824335"/>
                  <a:ext cx="1676400" cy="2127738"/>
                </a:xfrm>
                <a:prstGeom prst="rect">
                  <a:avLst/>
                </a:prstGeom>
                <a:noFill/>
              </p:spPr>
            </p:pic>
            <p:sp>
              <p:nvSpPr>
                <p:cNvPr id="16" name="TextBox 15"/>
                <p:cNvSpPr txBox="1"/>
                <p:nvPr/>
              </p:nvSpPr>
              <p:spPr>
                <a:xfrm>
                  <a:off x="6781800" y="3897868"/>
                  <a:ext cx="2449710" cy="369332"/>
                </a:xfrm>
                <a:prstGeom prst="rect">
                  <a:avLst/>
                </a:prstGeom>
                <a:noFill/>
              </p:spPr>
              <p:txBody>
                <a:bodyPr wrap="none" rtlCol="0">
                  <a:spAutoFit/>
                </a:bodyPr>
                <a:lstStyle/>
                <a:p>
                  <a:r>
                    <a:rPr lang="en-US" sz="1800" b="1" dirty="0" smtClean="0">
                      <a:latin typeface="Arial Rounded MT Bold" pitchFamily="34" charset="0"/>
                    </a:rPr>
                    <a:t>494</a:t>
                  </a:r>
                  <a:r>
                    <a:rPr lang="en-US" b="1" dirty="0" smtClean="0"/>
                    <a:t> </a:t>
                  </a:r>
                  <a:r>
                    <a:rPr lang="en-US" b="1" dirty="0" smtClean="0"/>
                    <a:t>UC years experience.</a:t>
                  </a:r>
                  <a:endParaRPr lang="en-US" b="1" dirty="0"/>
                </a:p>
              </p:txBody>
            </p:sp>
          </p:grpSp>
          <p:sp>
            <p:nvSpPr>
              <p:cNvPr id="21" name="TextBox 20"/>
              <p:cNvSpPr txBox="1"/>
              <p:nvPr/>
            </p:nvSpPr>
            <p:spPr>
              <a:xfrm>
                <a:off x="7239000" y="1290935"/>
                <a:ext cx="1860189" cy="477054"/>
              </a:xfrm>
              <a:prstGeom prst="rect">
                <a:avLst/>
              </a:prstGeom>
              <a:noFill/>
            </p:spPr>
            <p:txBody>
              <a:bodyPr wrap="none" rtlCol="0">
                <a:spAutoFit/>
              </a:bodyPr>
              <a:lstStyle/>
              <a:p>
                <a:r>
                  <a:rPr lang="en-US" sz="2500" dirty="0" smtClean="0">
                    <a:effectLst>
                      <a:outerShdw blurRad="38100" dist="38100" dir="2700000" algn="tl">
                        <a:srgbClr val="000000">
                          <a:alpha val="43137"/>
                        </a:srgbClr>
                      </a:outerShdw>
                    </a:effectLst>
                    <a:latin typeface="Franklin Gothic Medium" pitchFamily="34" charset="0"/>
                    <a:sym typeface="Wingdings" pitchFamily="2" charset="2"/>
                  </a:rPr>
                  <a:t>+ BRC Staff:</a:t>
                </a:r>
                <a:endParaRPr lang="en-US" sz="2500" dirty="0"/>
              </a:p>
            </p:txBody>
          </p:sp>
        </p:grpSp>
        <p:sp>
          <p:nvSpPr>
            <p:cNvPr id="20" name="TextBox 19"/>
            <p:cNvSpPr txBox="1"/>
            <p:nvPr/>
          </p:nvSpPr>
          <p:spPr>
            <a:xfrm>
              <a:off x="7073055" y="1062335"/>
              <a:ext cx="851745" cy="477054"/>
            </a:xfrm>
            <a:prstGeom prst="rect">
              <a:avLst/>
            </a:prstGeom>
            <a:noFill/>
          </p:spPr>
          <p:txBody>
            <a:bodyPr wrap="square" rtlCol="0">
              <a:spAutoFit/>
            </a:bodyPr>
            <a:lstStyle/>
            <a:p>
              <a:r>
                <a:rPr lang="en-US" sz="2500" dirty="0" smtClean="0">
                  <a:effectLst>
                    <a:outerShdw blurRad="38100" dist="38100" dir="2700000" algn="tl">
                      <a:srgbClr val="000000">
                        <a:alpha val="43137"/>
                      </a:srgbClr>
                    </a:outerShdw>
                  </a:effectLst>
                  <a:latin typeface="Franklin Gothic Medium" pitchFamily="34" charset="0"/>
                  <a:sym typeface="Wingdings" pitchFamily="2" charset="2"/>
                </a:rPr>
                <a:t>40</a:t>
              </a:r>
              <a:endParaRPr lang="en-US" sz="2500" b="1" dirty="0" smtClean="0">
                <a:latin typeface="Arial Rounded MT Bold" pitchFamily="34" charset="0"/>
              </a:endParaRPr>
            </a:p>
          </p:txBody>
        </p:sp>
      </p:grpSp>
      <p:grpSp>
        <p:nvGrpSpPr>
          <p:cNvPr id="30" name="Group 29"/>
          <p:cNvGrpSpPr/>
          <p:nvPr/>
        </p:nvGrpSpPr>
        <p:grpSpPr>
          <a:xfrm>
            <a:off x="4277178" y="1447800"/>
            <a:ext cx="2428422" cy="2528962"/>
            <a:chOff x="4343400" y="3657599"/>
            <a:chExt cx="2428422" cy="2528962"/>
          </a:xfrm>
          <a:effectLst>
            <a:outerShdw blurRad="63500" sx="102000" sy="102000" algn="ctr" rotWithShape="0">
              <a:prstClr val="black">
                <a:alpha val="40000"/>
              </a:prstClr>
            </a:outerShdw>
          </a:effectLst>
        </p:grpSpPr>
        <p:grpSp>
          <p:nvGrpSpPr>
            <p:cNvPr id="13" name="Group 12"/>
            <p:cNvGrpSpPr/>
            <p:nvPr/>
          </p:nvGrpSpPr>
          <p:grpSpPr>
            <a:xfrm>
              <a:off x="4343400" y="3657599"/>
              <a:ext cx="2428422" cy="2528962"/>
              <a:chOff x="4800600" y="5257800"/>
              <a:chExt cx="2428422" cy="2528962"/>
            </a:xfrm>
          </p:grpSpPr>
          <p:pic>
            <p:nvPicPr>
              <p:cNvPr id="1028" name="Picture 4" descr="C:\Documents and Settings\mlindqui\Local Settings\Temporary Internet Files\Content.IE5\PK768SFX\MC900441870[1].wmf"/>
              <p:cNvPicPr>
                <a:picLocks noChangeAspect="1" noChangeArrowheads="1"/>
              </p:cNvPicPr>
              <p:nvPr/>
            </p:nvPicPr>
            <p:blipFill>
              <a:blip r:embed="rId4" cstate="print"/>
              <a:srcRect/>
              <a:stretch>
                <a:fillRect/>
              </a:stretch>
            </p:blipFill>
            <p:spPr bwMode="auto">
              <a:xfrm>
                <a:off x="5105400" y="5257800"/>
                <a:ext cx="1676400" cy="2127738"/>
              </a:xfrm>
              <a:prstGeom prst="rect">
                <a:avLst/>
              </a:prstGeom>
              <a:noFill/>
            </p:spPr>
          </p:pic>
          <p:sp>
            <p:nvSpPr>
              <p:cNvPr id="12" name="TextBox 11"/>
              <p:cNvSpPr txBox="1"/>
              <p:nvPr/>
            </p:nvSpPr>
            <p:spPr>
              <a:xfrm>
                <a:off x="4800600" y="7403068"/>
                <a:ext cx="2428422" cy="383694"/>
              </a:xfrm>
              <a:prstGeom prst="rect">
                <a:avLst/>
              </a:prstGeom>
              <a:noFill/>
            </p:spPr>
            <p:txBody>
              <a:bodyPr wrap="none" rtlCol="0">
                <a:spAutoFit/>
              </a:bodyPr>
              <a:lstStyle/>
              <a:p>
                <a:r>
                  <a:rPr lang="en-US" sz="1800" b="1" dirty="0" smtClean="0">
                    <a:latin typeface="Arial Rounded MT Bold" pitchFamily="34" charset="0"/>
                  </a:rPr>
                  <a:t>140</a:t>
                </a:r>
                <a:r>
                  <a:rPr lang="en-US" b="1" dirty="0" smtClean="0"/>
                  <a:t> UC years experience</a:t>
                </a:r>
                <a:endParaRPr lang="en-US" b="1" dirty="0"/>
              </a:p>
            </p:txBody>
          </p:sp>
        </p:grpSp>
        <p:sp>
          <p:nvSpPr>
            <p:cNvPr id="19" name="TextBox 18"/>
            <p:cNvSpPr txBox="1"/>
            <p:nvPr/>
          </p:nvSpPr>
          <p:spPr>
            <a:xfrm>
              <a:off x="5291319" y="3733800"/>
              <a:ext cx="384754" cy="488339"/>
            </a:xfrm>
            <a:prstGeom prst="rect">
              <a:avLst/>
            </a:prstGeom>
            <a:noFill/>
          </p:spPr>
          <p:txBody>
            <a:bodyPr wrap="none" rtlCol="0">
              <a:spAutoFit/>
            </a:bodyPr>
            <a:lstStyle/>
            <a:p>
              <a:r>
                <a:rPr lang="en-US" sz="2500" dirty="0" smtClean="0">
                  <a:effectLst>
                    <a:outerShdw blurRad="38100" dist="38100" dir="2700000" algn="tl">
                      <a:srgbClr val="000000">
                        <a:alpha val="43137"/>
                      </a:srgbClr>
                    </a:outerShdw>
                  </a:effectLst>
                  <a:latin typeface="Franklin Gothic Medium" pitchFamily="34" charset="0"/>
                  <a:sym typeface="Wingdings" pitchFamily="2" charset="2"/>
                </a:rPr>
                <a:t>7</a:t>
              </a:r>
            </a:p>
          </p:txBody>
        </p:sp>
      </p:grpSp>
      <p:sp>
        <p:nvSpPr>
          <p:cNvPr id="24" name="Right Brace 23"/>
          <p:cNvSpPr/>
          <p:nvPr/>
        </p:nvSpPr>
        <p:spPr>
          <a:xfrm>
            <a:off x="4038600" y="2057399"/>
            <a:ext cx="304800" cy="4800601"/>
          </a:xfrm>
          <a:prstGeom prst="rightBrace">
            <a:avLst>
              <a:gd name="adj1" fmla="val 8333"/>
              <a:gd name="adj2" fmla="val 50482"/>
            </a:avLst>
          </a:prstGeom>
        </p:spPr>
        <p:style>
          <a:lnRef idx="1">
            <a:schemeClr val="accent1"/>
          </a:lnRef>
          <a:fillRef idx="0">
            <a:schemeClr val="accent1"/>
          </a:fillRef>
          <a:effectRef idx="0">
            <a:schemeClr val="accent1"/>
          </a:effectRef>
          <a:fontRef idx="minor">
            <a:schemeClr val="tx1"/>
          </a:fontRef>
        </p:style>
        <p:txBody>
          <a:bodyPr lIns="91429" tIns="45715" rIns="91429" bIns="45715" rtlCol="0" anchor="ctr"/>
          <a:lstStyle/>
          <a:p>
            <a:pPr algn="ctr"/>
            <a:endParaRPr lang="en-US"/>
          </a:p>
        </p:txBody>
      </p:sp>
    </p:spTree>
    <p:custDataLst>
      <p:tags r:id="rId1"/>
    </p:custData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81003"/>
            <a:ext cx="8915400" cy="646331"/>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5400000" scaled="1"/>
            <a:tileRect/>
          </a:gradFill>
        </p:spPr>
        <p:txBody>
          <a:bodyPr wrap="square" lIns="91408" tIns="45704" rIns="91408" bIns="45704">
            <a:spAutoFit/>
          </a:bodyPr>
          <a:lstStyle/>
          <a:p>
            <a:pPr algn="ctr"/>
            <a:r>
              <a:rPr lang="en-US" sz="3600" dirty="0" smtClean="0">
                <a:solidFill>
                  <a:schemeClr val="bg1"/>
                </a:solidFill>
                <a:latin typeface="Calibri" pitchFamily="34" charset="0"/>
              </a:rPr>
              <a:t>Agenda</a:t>
            </a:r>
            <a:endParaRPr lang="en-US" sz="3600" dirty="0">
              <a:solidFill>
                <a:schemeClr val="bg1"/>
              </a:solidFill>
              <a:latin typeface="Calibri" pitchFamily="34" charset="0"/>
            </a:endParaRPr>
          </a:p>
        </p:txBody>
      </p:sp>
      <p:sp>
        <p:nvSpPr>
          <p:cNvPr id="4" name="Rectangle 3"/>
          <p:cNvSpPr/>
          <p:nvPr/>
        </p:nvSpPr>
        <p:spPr>
          <a:xfrm>
            <a:off x="2895600" y="2057404"/>
            <a:ext cx="5029200" cy="3913860"/>
          </a:xfrm>
          <a:prstGeom prst="rect">
            <a:avLst/>
          </a:prstGeom>
        </p:spPr>
        <p:txBody>
          <a:bodyPr lIns="91408" tIns="45704" rIns="91408" bIns="45704">
            <a:spAutoFit/>
          </a:bodyPr>
          <a:lstStyle/>
          <a:p>
            <a:pPr marL="457039" indent="-457039">
              <a:spcBef>
                <a:spcPts val="2400"/>
              </a:spcBef>
            </a:pPr>
            <a:r>
              <a:rPr lang="en-US" sz="2500" dirty="0" smtClean="0">
                <a:solidFill>
                  <a:schemeClr val="tx2">
                    <a:lumMod val="40000"/>
                    <a:lumOff val="60000"/>
                  </a:schemeClr>
                </a:solidFill>
                <a:latin typeface="Franklin Gothic Medium" pitchFamily="34" charset="0"/>
              </a:rPr>
              <a:t>1. Org Chart / Reporting Lines</a:t>
            </a:r>
          </a:p>
          <a:p>
            <a:pPr marL="457039" indent="-457039">
              <a:spcBef>
                <a:spcPts val="2400"/>
              </a:spcBef>
            </a:pPr>
            <a:r>
              <a:rPr lang="en-US" sz="2500" dirty="0" smtClean="0">
                <a:solidFill>
                  <a:schemeClr val="tx2">
                    <a:lumMod val="40000"/>
                    <a:lumOff val="60000"/>
                  </a:schemeClr>
                </a:solidFill>
                <a:latin typeface="Franklin Gothic Medium" pitchFamily="34" charset="0"/>
              </a:rPr>
              <a:t>2. UC Experience</a:t>
            </a:r>
          </a:p>
          <a:p>
            <a:pPr marL="457039" indent="-457039">
              <a:spcBef>
                <a:spcPts val="2400"/>
              </a:spcBef>
            </a:pPr>
            <a:r>
              <a:rPr lang="en-US" sz="2500" dirty="0" smtClean="0">
                <a:latin typeface="Franklin Gothic Medium" pitchFamily="34" charset="0"/>
              </a:rPr>
              <a:t>3. Where We’re Located</a:t>
            </a:r>
          </a:p>
          <a:p>
            <a:pPr marL="457039" indent="-457039">
              <a:spcBef>
                <a:spcPts val="2400"/>
              </a:spcBef>
            </a:pPr>
            <a:r>
              <a:rPr lang="en-US" sz="2500" dirty="0" smtClean="0">
                <a:solidFill>
                  <a:schemeClr val="tx2">
                    <a:lumMod val="40000"/>
                    <a:lumOff val="60000"/>
                  </a:schemeClr>
                </a:solidFill>
                <a:latin typeface="Franklin Gothic Medium" pitchFamily="34" charset="0"/>
              </a:rPr>
              <a:t>4. What We Do</a:t>
            </a:r>
          </a:p>
          <a:p>
            <a:pPr marL="457039" indent="-457039">
              <a:spcBef>
                <a:spcPts val="2400"/>
              </a:spcBef>
            </a:pPr>
            <a:r>
              <a:rPr lang="en-US" sz="2500" dirty="0" smtClean="0">
                <a:solidFill>
                  <a:schemeClr val="tx2">
                    <a:lumMod val="40000"/>
                    <a:lumOff val="60000"/>
                  </a:schemeClr>
                </a:solidFill>
                <a:latin typeface="Franklin Gothic Medium" pitchFamily="34" charset="0"/>
              </a:rPr>
              <a:t>5. An Example</a:t>
            </a:r>
          </a:p>
          <a:p>
            <a:pPr marL="457039" indent="-457039">
              <a:spcBef>
                <a:spcPts val="2400"/>
              </a:spcBef>
            </a:pPr>
            <a:r>
              <a:rPr lang="en-US" sz="2500" dirty="0" smtClean="0">
                <a:solidFill>
                  <a:schemeClr val="tx2">
                    <a:lumMod val="40000"/>
                    <a:lumOff val="60000"/>
                  </a:schemeClr>
                </a:solidFill>
                <a:latin typeface="Franklin Gothic Medium" pitchFamily="34" charset="0"/>
              </a:rPr>
              <a:t>6. How We Can Help Each Other!</a:t>
            </a:r>
            <a:endParaRPr lang="en-US" sz="2500" dirty="0">
              <a:solidFill>
                <a:schemeClr val="tx2">
                  <a:lumMod val="40000"/>
                  <a:lumOff val="60000"/>
                </a:schemeClr>
              </a:solidFill>
              <a:latin typeface="Franklin Gothic Medium"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1" y="464403"/>
            <a:ext cx="5867400" cy="810446"/>
          </a:xfrm>
          <a:prstGeom prst="rect">
            <a:avLst/>
          </a:prstGeom>
        </p:spPr>
        <p:txBody>
          <a:bodyPr wrap="square" lIns="91408" tIns="45704" rIns="91408" bIns="45704">
            <a:spAutoFit/>
          </a:bodyPr>
          <a:lstStyle/>
          <a:p>
            <a:pPr marL="0" lvl="1" defTabSz="1018818">
              <a:lnSpc>
                <a:spcPts val="2788"/>
              </a:lnSpc>
            </a:pPr>
            <a:r>
              <a:rPr lang="en-US" sz="2200" dirty="0" smtClean="0">
                <a:latin typeface="Calibri" pitchFamily="34" charset="0"/>
              </a:rPr>
              <a:t>Business Resource Center:</a:t>
            </a:r>
          </a:p>
          <a:p>
            <a:pPr marL="0" lvl="1" defTabSz="1018818">
              <a:lnSpc>
                <a:spcPts val="2788"/>
              </a:lnSpc>
            </a:pPr>
            <a:r>
              <a:rPr lang="en-US" sz="2500" b="1" dirty="0" smtClean="0">
                <a:latin typeface="Calibri" pitchFamily="34" charset="0"/>
              </a:rPr>
              <a:t>Where We’re Located</a:t>
            </a:r>
            <a:endParaRPr lang="en-US" sz="2500" b="1" dirty="0">
              <a:latin typeface="Calibri" pitchFamily="34" charset="0"/>
            </a:endParaRPr>
          </a:p>
        </p:txBody>
      </p:sp>
      <p:sp>
        <p:nvSpPr>
          <p:cNvPr id="3" name="Rectangle 2"/>
          <p:cNvSpPr/>
          <p:nvPr/>
        </p:nvSpPr>
        <p:spPr>
          <a:xfrm>
            <a:off x="1219200" y="1981200"/>
            <a:ext cx="7010400" cy="477819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63500" sx="102000" sy="102000" algn="ctr" rotWithShape="0">
              <a:prstClr val="black">
                <a:alpha val="40000"/>
              </a:prstClr>
            </a:outerShdw>
          </a:effectLst>
        </p:spPr>
        <p:txBody>
          <a:bodyPr wrap="square" lIns="91408" tIns="45704" rIns="91408" bIns="45704">
            <a:spAutoFit/>
          </a:bodyPr>
          <a:lstStyle/>
          <a:p>
            <a:pPr algn="ctr"/>
            <a:endParaRPr lang="en-US" sz="1200" kern="1600" spc="100" dirty="0" smtClean="0">
              <a:effectLst>
                <a:outerShdw blurRad="38100" dist="38100" dir="2700000" algn="tl">
                  <a:srgbClr val="000000">
                    <a:alpha val="43137"/>
                  </a:srgbClr>
                </a:outerShdw>
              </a:effectLst>
              <a:latin typeface="Franklin Gothic Medium" pitchFamily="34" charset="0"/>
            </a:endParaRPr>
          </a:p>
          <a:p>
            <a:pPr algn="ctr"/>
            <a:r>
              <a:rPr lang="en-US" sz="2000" kern="1600" spc="100" dirty="0" smtClean="0">
                <a:effectLst>
                  <a:outerShdw blurRad="38100" dist="38100" dir="2700000" algn="tl">
                    <a:srgbClr val="000000">
                      <a:alpha val="43137"/>
                    </a:srgbClr>
                  </a:outerShdw>
                </a:effectLst>
                <a:latin typeface="Franklin Gothic Medium" pitchFamily="34" charset="0"/>
              </a:rPr>
              <a:t>Franklin Building,  9</a:t>
            </a:r>
            <a:r>
              <a:rPr lang="en-US" sz="2000" kern="1600" spc="100" baseline="30000" dirty="0" smtClean="0">
                <a:effectLst>
                  <a:outerShdw blurRad="38100" dist="38100" dir="2700000" algn="tl">
                    <a:srgbClr val="000000">
                      <a:alpha val="43137"/>
                    </a:srgbClr>
                  </a:outerShdw>
                </a:effectLst>
                <a:latin typeface="Franklin Gothic Medium" pitchFamily="34" charset="0"/>
              </a:rPr>
              <a:t>th</a:t>
            </a:r>
            <a:r>
              <a:rPr lang="en-US" sz="2000" kern="1600" spc="100" dirty="0" smtClean="0">
                <a:effectLst>
                  <a:outerShdw blurRad="38100" dist="38100" dir="2700000" algn="tl">
                    <a:srgbClr val="000000">
                      <a:alpha val="43137"/>
                    </a:srgbClr>
                  </a:outerShdw>
                </a:effectLst>
                <a:latin typeface="Franklin Gothic Medium" pitchFamily="34" charset="0"/>
              </a:rPr>
              <a:t> floor &amp; 7</a:t>
            </a:r>
            <a:r>
              <a:rPr lang="en-US" sz="2000" kern="1600" spc="100" baseline="30000" dirty="0" smtClean="0">
                <a:effectLst>
                  <a:outerShdw blurRad="38100" dist="38100" dir="2700000" algn="tl">
                    <a:srgbClr val="000000">
                      <a:alpha val="43137"/>
                    </a:srgbClr>
                  </a:outerShdw>
                </a:effectLst>
                <a:latin typeface="Franklin Gothic Medium" pitchFamily="34" charset="0"/>
              </a:rPr>
              <a:t>th</a:t>
            </a:r>
            <a:r>
              <a:rPr lang="en-US" sz="2000" kern="1600" spc="100" dirty="0" smtClean="0">
                <a:effectLst>
                  <a:outerShdw blurRad="38100" dist="38100" dir="2700000" algn="tl">
                    <a:srgbClr val="000000">
                      <a:alpha val="43137"/>
                    </a:srgbClr>
                  </a:outerShdw>
                </a:effectLst>
                <a:latin typeface="Franklin Gothic Medium" pitchFamily="34" charset="0"/>
              </a:rPr>
              <a:t> floor</a:t>
            </a:r>
          </a:p>
          <a:p>
            <a:r>
              <a:rPr lang="en-US" sz="2500" dirty="0" smtClean="0">
                <a:latin typeface="Franklin Gothic Medium" pitchFamily="34" charset="0"/>
              </a:rPr>
              <a:t>	</a:t>
            </a:r>
          </a:p>
          <a:p>
            <a:pPr marL="457039" defTabSz="1294946">
              <a:lnSpc>
                <a:spcPct val="150000"/>
              </a:lnSpc>
              <a:tabLst>
                <a:tab pos="3206750" algn="ctr"/>
                <a:tab pos="5486400" algn="l"/>
              </a:tabLst>
            </a:pPr>
            <a:r>
              <a:rPr lang="en-US" sz="2000" b="1" dirty="0" smtClean="0">
                <a:latin typeface="Franklin Gothic Medium" pitchFamily="34" charset="0"/>
              </a:rPr>
              <a:t>Helen</a:t>
            </a:r>
            <a:r>
              <a:rPr lang="en-US" sz="2000" dirty="0" smtClean="0">
                <a:latin typeface="Franklin Gothic Medium" pitchFamily="34" charset="0"/>
              </a:rPr>
              <a:t>	</a:t>
            </a:r>
            <a:r>
              <a:rPr lang="en-US" sz="1800" dirty="0" smtClean="0">
                <a:latin typeface="Franklin Gothic Medium" pitchFamily="34" charset="0"/>
              </a:rPr>
              <a:t>Director</a:t>
            </a:r>
            <a:r>
              <a:rPr lang="en-US" sz="2000" dirty="0" smtClean="0">
                <a:latin typeface="Franklin Gothic Medium" pitchFamily="34" charset="0"/>
              </a:rPr>
              <a:t>	9209</a:t>
            </a:r>
          </a:p>
          <a:p>
            <a:pPr marL="457039" defTabSz="1294946">
              <a:lnSpc>
                <a:spcPct val="150000"/>
              </a:lnSpc>
              <a:tabLst>
                <a:tab pos="3206750" algn="ctr"/>
                <a:tab pos="5486400" algn="l"/>
              </a:tabLst>
            </a:pPr>
            <a:r>
              <a:rPr lang="en-US" sz="2000" b="1" dirty="0" smtClean="0">
                <a:latin typeface="Franklin Gothic Medium" pitchFamily="34" charset="0"/>
              </a:rPr>
              <a:t>Amal</a:t>
            </a:r>
            <a:r>
              <a:rPr lang="en-US" sz="2000" dirty="0" smtClean="0">
                <a:latin typeface="Franklin Gothic Medium" pitchFamily="34" charset="0"/>
              </a:rPr>
              <a:t>	</a:t>
            </a:r>
            <a:r>
              <a:rPr lang="en-US" sz="1800" dirty="0" smtClean="0">
                <a:latin typeface="Franklin Gothic Medium" pitchFamily="34" charset="0"/>
              </a:rPr>
              <a:t>Accountability Manager</a:t>
            </a:r>
            <a:r>
              <a:rPr lang="en-US" sz="2000" dirty="0" smtClean="0">
                <a:latin typeface="Franklin Gothic Medium" pitchFamily="34" charset="0"/>
              </a:rPr>
              <a:t>	9207</a:t>
            </a:r>
          </a:p>
          <a:p>
            <a:pPr marL="457039" defTabSz="1509184">
              <a:lnSpc>
                <a:spcPct val="150000"/>
              </a:lnSpc>
              <a:tabLst>
                <a:tab pos="3206750" algn="ctr"/>
                <a:tab pos="5486400" algn="l"/>
              </a:tabLst>
            </a:pPr>
            <a:r>
              <a:rPr lang="en-US" sz="2000" b="1" dirty="0" smtClean="0">
                <a:latin typeface="Franklin Gothic Medium" pitchFamily="34" charset="0"/>
              </a:rPr>
              <a:t>Ana</a:t>
            </a:r>
            <a:r>
              <a:rPr lang="en-US" sz="2000" dirty="0" smtClean="0">
                <a:latin typeface="Franklin Gothic Medium" pitchFamily="34" charset="0"/>
              </a:rPr>
              <a:t>	</a:t>
            </a:r>
            <a:r>
              <a:rPr lang="en-US" sz="1800" dirty="0" smtClean="0">
                <a:latin typeface="Franklin Gothic Medium" pitchFamily="34" charset="0"/>
              </a:rPr>
              <a:t>Payroll Red Team</a:t>
            </a:r>
            <a:r>
              <a:rPr lang="en-US" sz="2000" dirty="0" smtClean="0">
                <a:latin typeface="Franklin Gothic Medium" pitchFamily="34" charset="0"/>
              </a:rPr>
              <a:t>	9317</a:t>
            </a:r>
          </a:p>
          <a:p>
            <a:pPr marL="457039" defTabSz="1509184">
              <a:lnSpc>
                <a:spcPct val="150000"/>
              </a:lnSpc>
              <a:tabLst>
                <a:tab pos="3206750" algn="ctr"/>
                <a:tab pos="5486400" algn="l"/>
              </a:tabLst>
            </a:pPr>
            <a:r>
              <a:rPr lang="en-US" sz="2000" b="1" dirty="0" smtClean="0">
                <a:latin typeface="Franklin Gothic Medium" pitchFamily="34" charset="0"/>
              </a:rPr>
              <a:t>Brad</a:t>
            </a:r>
            <a:r>
              <a:rPr lang="en-US" sz="2000" dirty="0" smtClean="0">
                <a:latin typeface="Franklin Gothic Medium" pitchFamily="34" charset="0"/>
              </a:rPr>
              <a:t>	</a:t>
            </a:r>
            <a:r>
              <a:rPr lang="en-US" sz="1800" dirty="0" smtClean="0">
                <a:latin typeface="Franklin Gothic Medium" pitchFamily="34" charset="0"/>
              </a:rPr>
              <a:t>Yellow Team / Events Services Group</a:t>
            </a:r>
            <a:r>
              <a:rPr lang="en-US" sz="2000" dirty="0" smtClean="0">
                <a:latin typeface="Franklin Gothic Medium" pitchFamily="34" charset="0"/>
              </a:rPr>
              <a:t>	7208</a:t>
            </a:r>
          </a:p>
          <a:p>
            <a:pPr marL="457039" defTabSz="1509184">
              <a:lnSpc>
                <a:spcPct val="150000"/>
              </a:lnSpc>
              <a:tabLst>
                <a:tab pos="3206750" algn="ctr"/>
                <a:tab pos="5486400" algn="l"/>
              </a:tabLst>
            </a:pPr>
            <a:r>
              <a:rPr lang="en-US" sz="2000" b="1" dirty="0" smtClean="0">
                <a:latin typeface="Franklin Gothic Medium" pitchFamily="34" charset="0"/>
              </a:rPr>
              <a:t>Gigi</a:t>
            </a:r>
            <a:r>
              <a:rPr lang="en-US" sz="2000" dirty="0" smtClean="0">
                <a:latin typeface="Franklin Gothic Medium" pitchFamily="34" charset="0"/>
              </a:rPr>
              <a:t>	</a:t>
            </a:r>
            <a:r>
              <a:rPr lang="en-US" sz="1800" dirty="0" smtClean="0">
                <a:latin typeface="Franklin Gothic Medium" pitchFamily="34" charset="0"/>
              </a:rPr>
              <a:t>Purple Team</a:t>
            </a:r>
            <a:r>
              <a:rPr lang="en-US" sz="2000" dirty="0" smtClean="0">
                <a:latin typeface="Franklin Gothic Medium" pitchFamily="34" charset="0"/>
              </a:rPr>
              <a:t>	9304</a:t>
            </a:r>
          </a:p>
          <a:p>
            <a:pPr marL="457039" defTabSz="1509184">
              <a:lnSpc>
                <a:spcPct val="150000"/>
              </a:lnSpc>
              <a:tabLst>
                <a:tab pos="3206750" algn="ctr"/>
                <a:tab pos="5486400" algn="l"/>
              </a:tabLst>
            </a:pPr>
            <a:r>
              <a:rPr lang="en-US" sz="2000" b="1" dirty="0" smtClean="0">
                <a:latin typeface="Franklin Gothic Medium" pitchFamily="34" charset="0"/>
              </a:rPr>
              <a:t>Karen</a:t>
            </a:r>
            <a:r>
              <a:rPr lang="en-US" sz="2000" dirty="0" smtClean="0">
                <a:latin typeface="Franklin Gothic Medium" pitchFamily="34" charset="0"/>
              </a:rPr>
              <a:t>	</a:t>
            </a:r>
            <a:r>
              <a:rPr lang="en-US" sz="1800" dirty="0" smtClean="0">
                <a:latin typeface="Franklin Gothic Medium" pitchFamily="34" charset="0"/>
              </a:rPr>
              <a:t>Blue Team  </a:t>
            </a:r>
            <a:r>
              <a:rPr lang="en-US" sz="2000" dirty="0" smtClean="0">
                <a:latin typeface="Franklin Gothic Medium" pitchFamily="34" charset="0"/>
              </a:rPr>
              <a:t>	9306</a:t>
            </a:r>
          </a:p>
          <a:p>
            <a:pPr marL="457039" defTabSz="1509184">
              <a:lnSpc>
                <a:spcPct val="150000"/>
              </a:lnSpc>
              <a:tabLst>
                <a:tab pos="3206750" algn="ctr"/>
                <a:tab pos="5486400" algn="l"/>
              </a:tabLst>
            </a:pPr>
            <a:r>
              <a:rPr lang="en-US" sz="2000" b="1" dirty="0" smtClean="0">
                <a:latin typeface="Franklin Gothic Medium" pitchFamily="34" charset="0"/>
              </a:rPr>
              <a:t>Sharon</a:t>
            </a:r>
            <a:r>
              <a:rPr lang="en-US" sz="2000" dirty="0" smtClean="0">
                <a:latin typeface="Franklin Gothic Medium" pitchFamily="34" charset="0"/>
              </a:rPr>
              <a:t>	</a:t>
            </a:r>
            <a:r>
              <a:rPr lang="en-US" sz="1800" dirty="0" smtClean="0">
                <a:latin typeface="Franklin Gothic Medium" pitchFamily="34" charset="0"/>
              </a:rPr>
              <a:t>Gold Team</a:t>
            </a:r>
            <a:r>
              <a:rPr lang="en-US" sz="2000" dirty="0" smtClean="0">
                <a:latin typeface="Franklin Gothic Medium" pitchFamily="34" charset="0"/>
              </a:rPr>
              <a:t>	9302</a:t>
            </a:r>
          </a:p>
          <a:p>
            <a:pPr marL="457039" defTabSz="1509184">
              <a:lnSpc>
                <a:spcPct val="150000"/>
              </a:lnSpc>
              <a:tabLst>
                <a:tab pos="1480965" algn="l"/>
                <a:tab pos="5254010" algn="l"/>
              </a:tabLst>
            </a:pPr>
            <a:r>
              <a:rPr lang="en-US" sz="2000" dirty="0" smtClean="0">
                <a:latin typeface="Verdana" pitchFamily="34" charset="0"/>
              </a:rPr>
              <a:t>	</a:t>
            </a:r>
            <a:r>
              <a:rPr lang="en-US" sz="2500" dirty="0" smtClean="0">
                <a:latin typeface="Verdana" pitchFamily="34" charset="0"/>
              </a:rPr>
              <a:t>	</a:t>
            </a:r>
          </a:p>
        </p:txBody>
      </p:sp>
      <p:pic>
        <p:nvPicPr>
          <p:cNvPr id="4" name="Picture 3" descr="https://www.visitorentrysystem.com/ivisitor/images/customer/10/login_logo_left.jpg"/>
          <p:cNvPicPr/>
          <p:nvPr/>
        </p:nvPicPr>
        <p:blipFill>
          <a:blip r:embed="rId2" cstate="print"/>
          <a:srcRect/>
          <a:stretch>
            <a:fillRect/>
          </a:stretch>
        </p:blipFill>
        <p:spPr bwMode="auto">
          <a:xfrm>
            <a:off x="8458200" y="0"/>
            <a:ext cx="1600200" cy="2362200"/>
          </a:xfrm>
          <a:prstGeom prst="rect">
            <a:avLst/>
          </a:prstGeom>
          <a:noFill/>
          <a:ln w="9525">
            <a:noFill/>
            <a:miter lim="800000"/>
            <a:headEnd/>
            <a:tailEnd/>
          </a:ln>
          <a:effectLst>
            <a:outerShdw blurRad="63500" sx="102000" sy="102000" algn="ctr" rotWithShape="0">
              <a:prstClr val="black">
                <a:alpha val="40000"/>
              </a:prst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81003"/>
            <a:ext cx="8915400" cy="646331"/>
          </a:xfrm>
          <a:prstGeom prst="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5400000" scaled="1"/>
            <a:tileRect/>
          </a:gradFill>
        </p:spPr>
        <p:txBody>
          <a:bodyPr wrap="square" lIns="91408" tIns="45704" rIns="91408" bIns="45704">
            <a:spAutoFit/>
          </a:bodyPr>
          <a:lstStyle/>
          <a:p>
            <a:pPr algn="ctr"/>
            <a:r>
              <a:rPr lang="en-US" sz="3600" dirty="0" smtClean="0">
                <a:solidFill>
                  <a:schemeClr val="bg1"/>
                </a:solidFill>
                <a:latin typeface="Calibri" pitchFamily="34" charset="0"/>
              </a:rPr>
              <a:t>Agenda</a:t>
            </a:r>
            <a:endParaRPr lang="en-US" sz="3600" dirty="0">
              <a:solidFill>
                <a:schemeClr val="bg1"/>
              </a:solidFill>
              <a:latin typeface="Calibri" pitchFamily="34" charset="0"/>
            </a:endParaRPr>
          </a:p>
        </p:txBody>
      </p:sp>
      <p:sp>
        <p:nvSpPr>
          <p:cNvPr id="4" name="Rectangle 3"/>
          <p:cNvSpPr/>
          <p:nvPr/>
        </p:nvSpPr>
        <p:spPr>
          <a:xfrm>
            <a:off x="2895600" y="2057404"/>
            <a:ext cx="5029200" cy="3913860"/>
          </a:xfrm>
          <a:prstGeom prst="rect">
            <a:avLst/>
          </a:prstGeom>
        </p:spPr>
        <p:txBody>
          <a:bodyPr lIns="91408" tIns="45704" rIns="91408" bIns="45704">
            <a:spAutoFit/>
          </a:bodyPr>
          <a:lstStyle/>
          <a:p>
            <a:pPr marL="457039" indent="-457039">
              <a:spcBef>
                <a:spcPts val="2400"/>
              </a:spcBef>
            </a:pPr>
            <a:r>
              <a:rPr lang="en-US" sz="2500" dirty="0" smtClean="0">
                <a:solidFill>
                  <a:schemeClr val="tx2">
                    <a:lumMod val="40000"/>
                    <a:lumOff val="60000"/>
                  </a:schemeClr>
                </a:solidFill>
                <a:latin typeface="Franklin Gothic Medium" pitchFamily="34" charset="0"/>
              </a:rPr>
              <a:t>1. Org Chart / Reporting Lines</a:t>
            </a:r>
          </a:p>
          <a:p>
            <a:pPr marL="457039" indent="-457039">
              <a:spcBef>
                <a:spcPts val="2400"/>
              </a:spcBef>
            </a:pPr>
            <a:r>
              <a:rPr lang="en-US" sz="2500" dirty="0" smtClean="0">
                <a:solidFill>
                  <a:schemeClr val="tx2">
                    <a:lumMod val="40000"/>
                    <a:lumOff val="60000"/>
                  </a:schemeClr>
                </a:solidFill>
                <a:latin typeface="Franklin Gothic Medium" pitchFamily="34" charset="0"/>
              </a:rPr>
              <a:t>2. UC Experience</a:t>
            </a:r>
          </a:p>
          <a:p>
            <a:pPr marL="457039" indent="-457039">
              <a:spcBef>
                <a:spcPts val="2400"/>
              </a:spcBef>
            </a:pPr>
            <a:r>
              <a:rPr lang="en-US" sz="2500" dirty="0" smtClean="0">
                <a:solidFill>
                  <a:schemeClr val="tx2">
                    <a:lumMod val="40000"/>
                    <a:lumOff val="60000"/>
                  </a:schemeClr>
                </a:solidFill>
                <a:latin typeface="Franklin Gothic Medium" pitchFamily="34" charset="0"/>
              </a:rPr>
              <a:t>3. Where We’re Located</a:t>
            </a:r>
          </a:p>
          <a:p>
            <a:pPr marL="457039" indent="-457039">
              <a:spcBef>
                <a:spcPts val="2400"/>
              </a:spcBef>
            </a:pPr>
            <a:r>
              <a:rPr lang="en-US" sz="2500" dirty="0" smtClean="0">
                <a:latin typeface="Franklin Gothic Medium" pitchFamily="34" charset="0"/>
              </a:rPr>
              <a:t>4. What We Do</a:t>
            </a:r>
          </a:p>
          <a:p>
            <a:pPr marL="457039" indent="-457039">
              <a:spcBef>
                <a:spcPts val="2400"/>
              </a:spcBef>
            </a:pPr>
            <a:r>
              <a:rPr lang="en-US" sz="2500" dirty="0" smtClean="0">
                <a:solidFill>
                  <a:schemeClr val="tx2">
                    <a:lumMod val="40000"/>
                    <a:lumOff val="60000"/>
                  </a:schemeClr>
                </a:solidFill>
                <a:latin typeface="Franklin Gothic Medium" pitchFamily="34" charset="0"/>
              </a:rPr>
              <a:t>5. An Example</a:t>
            </a:r>
          </a:p>
          <a:p>
            <a:pPr marL="457039" indent="-457039">
              <a:spcBef>
                <a:spcPts val="2400"/>
              </a:spcBef>
            </a:pPr>
            <a:r>
              <a:rPr lang="en-US" sz="2500" dirty="0" smtClean="0">
                <a:solidFill>
                  <a:schemeClr val="tx2">
                    <a:lumMod val="40000"/>
                    <a:lumOff val="60000"/>
                  </a:schemeClr>
                </a:solidFill>
                <a:latin typeface="Franklin Gothic Medium" pitchFamily="34" charset="0"/>
              </a:rPr>
              <a:t>6. How We Can Help Each Other!</a:t>
            </a:r>
            <a:endParaRPr lang="en-US" sz="2500" dirty="0">
              <a:solidFill>
                <a:schemeClr val="tx2">
                  <a:lumMod val="40000"/>
                  <a:lumOff val="60000"/>
                </a:schemeClr>
              </a:solidFill>
              <a:latin typeface="Franklin Gothic Medium"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JPM_ACTIVE_TEMPLATE" val="Pitchbook-US"/>
  <p:tag name="JPM_AGENDA_PAGE_TITLE" val="Agenda"/>
  <p:tag name="JPM_APPENDIX_PAGE_TITLE" val=" "/>
  <p:tag name="JPM_BASE_TEMPLATE" val="Pitchbook-US.pot"/>
  <p:tag name="JPM_BRAND" val="JPMorgan"/>
  <p:tag name="JPM_CONTINUOUS_NUMBERING" val="True"/>
  <p:tag name="JPM_RESTART_NUMBERS" val="False"/>
  <p:tag name="JPM_PAGE_NUMBERS" val="True"/>
  <p:tag name="JPM_SECTION_NUMBERS" val="False"/>
  <p:tag name="JPM_TRACKERS" val="True"/>
  <p:tag name="JPM_NUMBER_PAGES" val="True"/>
  <p:tag name="JPM_TRACKER_FILENAME_ONLY" val="False"/>
  <p:tag name="JPM_TRACKER_FULL_PATH" val="True"/>
  <p:tag name="JPM_TRACKER_USER_PATH" val="False"/>
  <p:tag name="JPM_TRACKER_USER_PATH_TEXT" val=" "/>
  <p:tag name="JPM_TRACKER_NONE" val="False"/>
</p:tagLst>
</file>

<file path=ppt/tags/tag10.xml><?xml version="1.0" encoding="utf-8"?>
<p:tagLst xmlns:a="http://schemas.openxmlformats.org/drawingml/2006/main" xmlns:r="http://schemas.openxmlformats.org/officeDocument/2006/relationships" xmlns:p="http://schemas.openxmlformats.org/presentationml/2006/main">
  <p:tag name="JPM_OBJECT_NAME" val="jpmBrandCover"/>
  <p:tag name="JPM_BRAND" val="JPMorgan Partners"/>
</p:tagLst>
</file>

<file path=ppt/tags/tag11.xml><?xml version="1.0" encoding="utf-8"?>
<p:tagLst xmlns:a="http://schemas.openxmlformats.org/drawingml/2006/main" xmlns:r="http://schemas.openxmlformats.org/officeDocument/2006/relationships" xmlns:p="http://schemas.openxmlformats.org/presentationml/2006/main">
  <p:tag name="JPM_OBJECT_NAME" val="jpmBrandCover"/>
  <p:tag name="JPM_BRAND" val="JF Asset Management"/>
</p:tagLst>
</file>

<file path=ppt/tags/tag12.xml><?xml version="1.0" encoding="utf-8"?>
<p:tagLst xmlns:a="http://schemas.openxmlformats.org/drawingml/2006/main" xmlns:r="http://schemas.openxmlformats.org/officeDocument/2006/relationships" xmlns:p="http://schemas.openxmlformats.org/presentationml/2006/main">
  <p:tag name="JPM_OBJECT_NAME" val="jpmBrandCover"/>
  <p:tag name="JPM_BRAND" val="JF Funds"/>
</p:tagLst>
</file>

<file path=ppt/tags/tag13.xml><?xml version="1.0" encoding="utf-8"?>
<p:tagLst xmlns:a="http://schemas.openxmlformats.org/drawingml/2006/main" xmlns:r="http://schemas.openxmlformats.org/officeDocument/2006/relationships" xmlns:p="http://schemas.openxmlformats.org/presentationml/2006/main">
  <p:tag name="JPM_OBJECT_NAME" val="jpmBrandCover"/>
  <p:tag name="JPM_BRAND" val="JPMorgan Cazenove"/>
</p:tagLst>
</file>

<file path=ppt/tags/tag14.xml><?xml version="1.0" encoding="utf-8"?>
<p:tagLst xmlns:a="http://schemas.openxmlformats.org/drawingml/2006/main" xmlns:r="http://schemas.openxmlformats.org/officeDocument/2006/relationships" xmlns:p="http://schemas.openxmlformats.org/presentationml/2006/main">
  <p:tag name="JPM_OBJECT_NAME" val="jpmBrandCover"/>
  <p:tag name="JPM_BRAND" val="JPMorgan Private Bank"/>
</p:tagLst>
</file>

<file path=ppt/tags/tag15.xml><?xml version="1.0" encoding="utf-8"?>
<p:tagLst xmlns:a="http://schemas.openxmlformats.org/drawingml/2006/main" xmlns:r="http://schemas.openxmlformats.org/officeDocument/2006/relationships" xmlns:p="http://schemas.openxmlformats.org/presentationml/2006/main">
  <p:tag name="JPM_OBJECT_NAME" val="jpmBrandCover"/>
  <p:tag name="JPM_BRAND" val="Chase"/>
</p:tagLst>
</file>

<file path=ppt/tags/tag16.xml><?xml version="1.0" encoding="utf-8"?>
<p:tagLst xmlns:a="http://schemas.openxmlformats.org/drawingml/2006/main" xmlns:r="http://schemas.openxmlformats.org/officeDocument/2006/relationships" xmlns:p="http://schemas.openxmlformats.org/presentationml/2006/main">
  <p:tag name="JPM_OBJECT_NAME" val="jpmBrandCover"/>
  <p:tag name="JPM_BRAND" val="JPMorgan"/>
</p:tagLst>
</file>

<file path=ppt/tags/tag17.xml><?xml version="1.0" encoding="utf-8"?>
<p:tagLst xmlns:a="http://schemas.openxmlformats.org/drawingml/2006/main" xmlns:r="http://schemas.openxmlformats.org/officeDocument/2006/relationships" xmlns:p="http://schemas.openxmlformats.org/presentationml/2006/main">
  <p:tag name="JPM_OBJECT_NAME" val="jpmBrandCover"/>
  <p:tag name="JPM_BRAND" val="JPMorgan Fleming"/>
</p:tagLst>
</file>

<file path=ppt/tags/tag18.xml><?xml version="1.0" encoding="utf-8"?>
<p:tagLst xmlns:a="http://schemas.openxmlformats.org/drawingml/2006/main" xmlns:r="http://schemas.openxmlformats.org/officeDocument/2006/relationships" xmlns:p="http://schemas.openxmlformats.org/presentationml/2006/main">
  <p:tag name="JPM_BRAND" val="JPMorgan Chase"/>
  <p:tag name="JPM_OBJECT_NAME" val="jpmBrandCover"/>
</p:tagLst>
</file>

<file path=ppt/tags/tag19.xml><?xml version="1.0" encoding="utf-8"?>
<p:tagLst xmlns:a="http://schemas.openxmlformats.org/drawingml/2006/main" xmlns:r="http://schemas.openxmlformats.org/officeDocument/2006/relationships" xmlns:p="http://schemas.openxmlformats.org/presentationml/2006/main">
  <p:tag name="JPM_OBJECT_NAME" val="jpmBrandCover"/>
  <p:tag name="JPM_BRAND" val="JPMorgan Partners"/>
</p:tagLst>
</file>

<file path=ppt/tags/tag2.xml><?xml version="1.0" encoding="utf-8"?>
<p:tagLst xmlns:a="http://schemas.openxmlformats.org/drawingml/2006/main" xmlns:r="http://schemas.openxmlformats.org/officeDocument/2006/relationships" xmlns:p="http://schemas.openxmlformats.org/presentationml/2006/main">
  <p:tag name="JPM_OBJECT_NAME" val="jpmBrandCover"/>
  <p:tag name="JPM_BRAND" val="JF Asset Management"/>
</p:tagLst>
</file>

<file path=ppt/tags/tag20.xml><?xml version="1.0" encoding="utf-8"?>
<p:tagLst xmlns:a="http://schemas.openxmlformats.org/drawingml/2006/main" xmlns:r="http://schemas.openxmlformats.org/officeDocument/2006/relationships" xmlns:p="http://schemas.openxmlformats.org/presentationml/2006/main">
  <p:tag name="JPM_SLIDE_ROLE" val="jpmCover"/>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12.gn9snKEivUl2jpdhlh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4lbHIENwCkmdrhOgRgd02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jGDu3ygOdU21nfXvyztl5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12.gn9snKEivUl2jpdhlh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97vh90X6pEmiRWKx2D2kl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97vh90X6pEmiRWKx2D2klA"/>
</p:tagLst>
</file>

<file path=ppt/tags/tag27.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8.xml><?xml version="1.0" encoding="utf-8"?>
<p:tagLst xmlns:a="http://schemas.openxmlformats.org/drawingml/2006/main" xmlns:r="http://schemas.openxmlformats.org/officeDocument/2006/relationships" xmlns:p="http://schemas.openxmlformats.org/presentationml/2006/main">
  <p:tag name="JPM_SLIDE_ROLE" val="jpmCover"/>
</p:tagLst>
</file>

<file path=ppt/tags/tag3.xml><?xml version="1.0" encoding="utf-8"?>
<p:tagLst xmlns:a="http://schemas.openxmlformats.org/drawingml/2006/main" xmlns:r="http://schemas.openxmlformats.org/officeDocument/2006/relationships" xmlns:p="http://schemas.openxmlformats.org/presentationml/2006/main">
  <p:tag name="JPM_OBJECT_NAME" val="jpmBrandCover"/>
  <p:tag name="JPM_BRAND" val="JF Funds"/>
</p:tagLst>
</file>

<file path=ppt/tags/tag4.xml><?xml version="1.0" encoding="utf-8"?>
<p:tagLst xmlns:a="http://schemas.openxmlformats.org/drawingml/2006/main" xmlns:r="http://schemas.openxmlformats.org/officeDocument/2006/relationships" xmlns:p="http://schemas.openxmlformats.org/presentationml/2006/main">
  <p:tag name="JPM_OBJECT_NAME" val="jpmBrandCover"/>
  <p:tag name="JPM_BRAND" val="JPMorgan Cazenove"/>
</p:tagLst>
</file>

<file path=ppt/tags/tag5.xml><?xml version="1.0" encoding="utf-8"?>
<p:tagLst xmlns:a="http://schemas.openxmlformats.org/drawingml/2006/main" xmlns:r="http://schemas.openxmlformats.org/officeDocument/2006/relationships" xmlns:p="http://schemas.openxmlformats.org/presentationml/2006/main">
  <p:tag name="JPM_OBJECT_NAME" val="jpmBrandCover"/>
  <p:tag name="JPM_BRAND" val="JPMorgan Private Bank"/>
</p:tagLst>
</file>

<file path=ppt/tags/tag6.xml><?xml version="1.0" encoding="utf-8"?>
<p:tagLst xmlns:a="http://schemas.openxmlformats.org/drawingml/2006/main" xmlns:r="http://schemas.openxmlformats.org/officeDocument/2006/relationships" xmlns:p="http://schemas.openxmlformats.org/presentationml/2006/main">
  <p:tag name="JPM_OBJECT_NAME" val="jpmBrandCover"/>
  <p:tag name="JPM_BRAND" val="Chase"/>
</p:tagLst>
</file>

<file path=ppt/tags/tag7.xml><?xml version="1.0" encoding="utf-8"?>
<p:tagLst xmlns:a="http://schemas.openxmlformats.org/drawingml/2006/main" xmlns:r="http://schemas.openxmlformats.org/officeDocument/2006/relationships" xmlns:p="http://schemas.openxmlformats.org/presentationml/2006/main">
  <p:tag name="JPM_OBJECT_NAME" val="jpmBrandCover"/>
  <p:tag name="JPM_BRAND" val="JPMorgan"/>
</p:tagLst>
</file>

<file path=ppt/tags/tag8.xml><?xml version="1.0" encoding="utf-8"?>
<p:tagLst xmlns:a="http://schemas.openxmlformats.org/drawingml/2006/main" xmlns:r="http://schemas.openxmlformats.org/officeDocument/2006/relationships" xmlns:p="http://schemas.openxmlformats.org/presentationml/2006/main">
  <p:tag name="JPM_OBJECT_NAME" val="jpmBrandCover"/>
  <p:tag name="JPM_BRAND" val="JPMorgan Fleming"/>
</p:tagLst>
</file>

<file path=ppt/tags/tag9.xml><?xml version="1.0" encoding="utf-8"?>
<p:tagLst xmlns:a="http://schemas.openxmlformats.org/drawingml/2006/main" xmlns:r="http://schemas.openxmlformats.org/officeDocument/2006/relationships" xmlns:p="http://schemas.openxmlformats.org/presentationml/2006/main">
  <p:tag name="JPM_BRAND" val="JPMorgan Chase"/>
  <p:tag name="JPM_OBJECT_NAME" val="jpmBrandCover"/>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E6EAD0"/>
      </a:dk2>
      <a:lt2>
        <a:srgbClr val="2C5280"/>
      </a:lt2>
      <a:accent1>
        <a:srgbClr val="799656"/>
      </a:accent1>
      <a:accent2>
        <a:srgbClr val="D6BC38"/>
      </a:accent2>
      <a:accent3>
        <a:srgbClr val="FFFFFF"/>
      </a:accent3>
      <a:accent4>
        <a:srgbClr val="000000"/>
      </a:accent4>
      <a:accent5>
        <a:srgbClr val="BEC9B4"/>
      </a:accent5>
      <a:accent6>
        <a:srgbClr val="C2AA32"/>
      </a:accent6>
      <a:hlink>
        <a:srgbClr val="6490CB"/>
      </a:hlink>
      <a:folHlink>
        <a:srgbClr val="9579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1931</TotalTime>
  <Words>1685</Words>
  <Application>Microsoft Office PowerPoint</Application>
  <PresentationFormat>Custom</PresentationFormat>
  <Paragraphs>353</Paragraphs>
  <Slides>29</Slides>
  <Notes>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0</vt:lpstr>
      <vt:lpstr>Slide 1</vt:lpstr>
      <vt:lpstr>Slide 2</vt:lpstr>
      <vt:lpstr>Slide 3</vt:lpstr>
      <vt:lpstr>Slide 4</vt:lpstr>
      <vt:lpstr>Business Resource Center  UC Experience</vt:lpstr>
      <vt:lpstr>Slide 6</vt:lpstr>
      <vt:lpstr>Slide 7</vt:lpstr>
      <vt:lpstr>Slide 8</vt:lpstr>
      <vt:lpstr>Slide 9</vt:lpstr>
      <vt:lpstr>Slide 10</vt:lpstr>
      <vt:lpstr>BRC Event Services Group (ESG)</vt:lpstr>
      <vt:lpstr> BRC Event Services Group</vt:lpstr>
      <vt:lpstr>Slide 13</vt:lpstr>
      <vt:lpstr>Slide 14</vt:lpstr>
      <vt:lpstr>Slide 15</vt:lpstr>
      <vt:lpstr>Slide 16</vt:lpstr>
      <vt:lpstr>Slide 17</vt:lpstr>
      <vt:lpstr>Slide 18</vt:lpstr>
      <vt:lpstr>Moving and Relocation</vt:lpstr>
      <vt:lpstr>Moving Expenses</vt:lpstr>
      <vt:lpstr>Relocation Allowance</vt:lpstr>
      <vt:lpstr>Non-Taxable vs. Taxable </vt:lpstr>
      <vt:lpstr>Moving and Relocation</vt:lpstr>
      <vt:lpstr>Slide 24</vt:lpstr>
      <vt:lpstr>Slide 25</vt:lpstr>
      <vt:lpstr>BRC Website:  www.ucop.edu/brc/</vt:lpstr>
      <vt:lpstr>Questions?</vt:lpstr>
      <vt:lpstr>Slide 28</vt:lpstr>
    </vt:vector>
  </TitlesOfParts>
  <Manager/>
  <Company>UCOP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subject/>
  <dc:creator>mlindqui</dc:creator>
  <cp:keywords/>
  <cp:lastModifiedBy>BRC-MCL</cp:lastModifiedBy>
  <cp:revision>572</cp:revision>
  <cp:lastPrinted>2011-09-09T21:00:36Z</cp:lastPrinted>
  <dcterms:created xsi:type="dcterms:W3CDTF">2010-09-27T18:53:27Z</dcterms:created>
  <dcterms:modified xsi:type="dcterms:W3CDTF">2012-07-23T22:16:17Z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Current">
    <vt:lpwstr>2.2.0</vt:lpwstr>
  </property>
  <property fmtid="{D5CDD505-2E9C-101B-9397-08002B2CF9AE}" pid="3" name="VersionOriginal">
    <vt:lpwstr>2.2.0</vt:lpwstr>
  </property>
  <property fmtid="{D5CDD505-2E9C-101B-9397-08002B2CF9AE}" pid="4" name="ProductID">
    <vt:lpwstr>2.2.0</vt:lpwstr>
  </property>
</Properties>
</file>